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15.xml" ContentType="application/vnd.openxmlformats-officedocument.presentationml.slide+xml"/>
  <Override PartName="/ppt/slides/slide10.xml" ContentType="application/vnd.openxmlformats-officedocument.presentationml.slide+xml"/>
  <Override PartName="/ppt/slides/slide14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17"/>
  </p:notesMasterIdLst>
  <p:sldIdLst>
    <p:sldId id="284" r:id="rId2"/>
    <p:sldId id="277" r:id="rId3"/>
    <p:sldId id="266" r:id="rId4"/>
    <p:sldId id="280" r:id="rId5"/>
    <p:sldId id="279" r:id="rId6"/>
    <p:sldId id="258" r:id="rId7"/>
    <p:sldId id="269" r:id="rId8"/>
    <p:sldId id="278" r:id="rId9"/>
    <p:sldId id="271" r:id="rId10"/>
    <p:sldId id="285" r:id="rId11"/>
    <p:sldId id="272" r:id="rId12"/>
    <p:sldId id="273" r:id="rId13"/>
    <p:sldId id="274" r:id="rId14"/>
    <p:sldId id="275" r:id="rId15"/>
    <p:sldId id="276" r:id="rId16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2" d="100"/>
          <a:sy n="62" d="100"/>
        </p:scale>
        <p:origin x="2525" y="62"/>
      </p:cViewPr>
      <p:guideLst>
        <p:guide orient="horz" pos="31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CC6311-1DE7-4D7F-811B-43CF443DE0DF}" type="datetimeFigureOut">
              <a:rPr lang="pl-PL" smtClean="0"/>
              <a:t>2022-07-31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260DBC-9186-4944-8DA7-E513E1B0EE3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0144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63418-2BCC-494D-9713-184C73A414F0}" type="datetime1">
              <a:rPr lang="pl-PL" smtClean="0"/>
              <a:t>2022-07-31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3520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53045-7AC9-4329-882D-CA9D2C2073EE}" type="datetime1">
              <a:rPr lang="pl-PL" smtClean="0"/>
              <a:t>2022-07-31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5080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EEA61-C109-4A83-8A51-85B958419317}" type="datetime1">
              <a:rPr lang="pl-PL" smtClean="0"/>
              <a:t>2022-07-31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5786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C3591-7594-4C23-B8A8-6166B5AFF7EE}" type="datetime1">
              <a:rPr lang="pl-PL" smtClean="0"/>
              <a:t>2022-07-31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9412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2936E-04B6-495A-8B4A-4595F4597268}" type="datetime1">
              <a:rPr lang="pl-PL" smtClean="0"/>
              <a:t>2022-07-31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8843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5B706-BEAF-4360-86B5-8D783782906B}" type="datetime1">
              <a:rPr lang="pl-PL" smtClean="0"/>
              <a:t>2022-07-31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4182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CD080-860E-4D6C-8D58-B119650872C4}" type="datetime1">
              <a:rPr lang="pl-PL" smtClean="0"/>
              <a:t>2022-07-31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10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6718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50C2C-0BA2-4C03-971A-2960F018AFBC}" type="datetime1">
              <a:rPr lang="pl-PL" smtClean="0"/>
              <a:t>2022-07-31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0859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2E2CC-4BDD-4DF8-B502-6E37EC471CE4}" type="datetime1">
              <a:rPr lang="pl-PL" smtClean="0"/>
              <a:t>2022-07-31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80661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502E0-A571-432E-A758-E1EEEBD907E3}" type="datetime1">
              <a:rPr lang="pl-PL" smtClean="0"/>
              <a:t>2022-07-31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2729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289B0-1DAE-47E7-8C45-B2D8C1B566C0}" type="datetime1">
              <a:rPr lang="pl-PL" smtClean="0"/>
              <a:t>2022-07-31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669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462306-C9F1-4396-A6F7-4D418017119B}" type="datetime1">
              <a:rPr lang="pl-PL" smtClean="0"/>
              <a:t>2022-07-31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/>
              <a:t>Zadanie 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6899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CDE6BCB2-9249-48CC-A9F2-0F6EBC2C58AB}"/>
              </a:ext>
            </a:extLst>
          </p:cNvPr>
          <p:cNvSpPr txBox="1"/>
          <p:nvPr/>
        </p:nvSpPr>
        <p:spPr>
          <a:xfrm>
            <a:off x="647723" y="3545560"/>
            <a:ext cx="5669280" cy="1365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ZMAGANIA Z ELEKTRONIKĄ</a:t>
            </a:r>
            <a:endParaRPr kumimoji="0" lang="pl-PL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 terapeutyczny wspomagający rozwój funkcji </a:t>
            </a:r>
            <a:r>
              <a:rPr kumimoji="0" lang="pl-PL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percepcyjno</a:t>
            </a:r>
            <a:r>
              <a:rPr kumimoji="0" lang="pl-PL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motorycznych</a:t>
            </a:r>
            <a:endParaRPr kumimoji="0" lang="pl-PL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7FD6DCAB-8026-40B7-B45E-BE72AC4061C0}"/>
              </a:ext>
            </a:extLst>
          </p:cNvPr>
          <p:cNvSpPr txBox="1"/>
          <p:nvPr/>
        </p:nvSpPr>
        <p:spPr>
          <a:xfrm>
            <a:off x="377952" y="7654020"/>
            <a:ext cx="3121152" cy="129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Opracowali: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Alina Meisner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Bogusław Żmuda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2068E113-47C2-428B-9D13-A84F369BD61C}"/>
              </a:ext>
            </a:extLst>
          </p:cNvPr>
          <p:cNvSpPr txBox="1"/>
          <p:nvPr/>
        </p:nvSpPr>
        <p:spPr>
          <a:xfrm>
            <a:off x="2656496" y="9077222"/>
            <a:ext cx="1331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Łajski 2022r.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9FFC80EB-5F83-4E8E-80A3-18B9898F7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32" y="379414"/>
            <a:ext cx="6452662" cy="1153396"/>
          </a:xfrm>
          <a:prstGeom prst="rect">
            <a:avLst/>
          </a:prstGeom>
        </p:spPr>
      </p:pic>
      <p:sp>
        <p:nvSpPr>
          <p:cNvPr id="9" name="Podtytuł 8">
            <a:extLst>
              <a:ext uri="{FF2B5EF4-FFF2-40B4-BE49-F238E27FC236}">
                <a16:creationId xmlns:a16="http://schemas.microsoft.com/office/drawing/2014/main" xmlns="" id="{A4194765-A818-4C6F-A8C5-3B0F595DF5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6032" y="5786894"/>
            <a:ext cx="6601968" cy="1563616"/>
          </a:xfrm>
        </p:spPr>
        <p:txBody>
          <a:bodyPr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realizowana z grantu pozyskanego </a:t>
            </a:r>
            <a:b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ramach projektu „INNOES  - program grantowy </a:t>
            </a:r>
            <a:b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rzecz innowacji społecznych w obszarze dostępności”</a:t>
            </a:r>
          </a:p>
          <a:p>
            <a:endParaRPr lang="pl-PL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3AC971F1-D3C8-449D-9157-9FB6C3D6F02B}"/>
              </a:ext>
            </a:extLst>
          </p:cNvPr>
          <p:cNvSpPr txBox="1"/>
          <p:nvPr/>
        </p:nvSpPr>
        <p:spPr>
          <a:xfrm>
            <a:off x="1614144" y="2146518"/>
            <a:ext cx="362971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Innowacja społeczna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9170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F228FAC8-07F2-4449-BBFD-356F2691A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10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D771A80A-BFC9-46CA-B8E8-57935B394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10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7A528A7D-3C7C-4F14-83D3-E3B729FB2BA2}"/>
              </a:ext>
            </a:extLst>
          </p:cNvPr>
          <p:cNvSpPr txBox="1"/>
          <p:nvPr/>
        </p:nvSpPr>
        <p:spPr>
          <a:xfrm>
            <a:off x="301566" y="458517"/>
            <a:ext cx="4754828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16. Przygotuj silnik „Micro Metal Gear Motor”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709B038B-D79B-4F42-9D7A-19CB9025E5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7" t="8222" r="38845" b="24697"/>
          <a:stretch/>
        </p:blipFill>
        <p:spPr>
          <a:xfrm>
            <a:off x="2086928" y="1333768"/>
            <a:ext cx="1756600" cy="207999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1DFE58D5-37EB-4ADD-AB04-35B6E8C693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4" t="8696" r="6875" b="11896"/>
          <a:stretch/>
        </p:blipFill>
        <p:spPr>
          <a:xfrm>
            <a:off x="1079563" y="5757357"/>
            <a:ext cx="3771329" cy="2814875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EB6F4EA8-7A08-445E-8E5B-4CA4B64BCADC}"/>
              </a:ext>
            </a:extLst>
          </p:cNvPr>
          <p:cNvSpPr txBox="1"/>
          <p:nvPr/>
        </p:nvSpPr>
        <p:spPr>
          <a:xfrm>
            <a:off x="411294" y="4919924"/>
            <a:ext cx="3339376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17. Połącz silnik z płytką „o9” </a:t>
            </a:r>
          </a:p>
        </p:txBody>
      </p:sp>
    </p:spTree>
    <p:extLst>
      <p:ext uri="{BB962C8B-B14F-4D97-AF65-F5344CB8AC3E}">
        <p14:creationId xmlns:p14="http://schemas.microsoft.com/office/powerpoint/2010/main" val="29737149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E70A82BE-660A-4005-BF95-1CF5FA8C8C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52" y="1466088"/>
            <a:ext cx="5340096" cy="4005072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8AFCBABF-8A9C-48F3-A190-DA2E12F9F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10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300BE9D1-A62A-412E-AED5-B52C6682E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11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C1F5C676-6EFC-4480-BEE1-26913648FE60}"/>
              </a:ext>
            </a:extLst>
          </p:cNvPr>
          <p:cNvSpPr txBox="1"/>
          <p:nvPr/>
        </p:nvSpPr>
        <p:spPr>
          <a:xfrm>
            <a:off x="223716" y="749695"/>
            <a:ext cx="3980577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18. Połącz płytki ze sobą przewodem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948D1C94-B047-492E-9351-2CC47FB0D4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22" t="61987" r="38136" b="23157"/>
          <a:stretch/>
        </p:blipFill>
        <p:spPr>
          <a:xfrm>
            <a:off x="3678142" y="6937248"/>
            <a:ext cx="1543051" cy="1502664"/>
          </a:xfrm>
          <a:prstGeom prst="rect">
            <a:avLst/>
          </a:prstGeom>
        </p:spPr>
      </p:pic>
      <p:sp>
        <p:nvSpPr>
          <p:cNvPr id="8" name="Owal 7">
            <a:extLst>
              <a:ext uri="{FF2B5EF4-FFF2-40B4-BE49-F238E27FC236}">
                <a16:creationId xmlns:a16="http://schemas.microsoft.com/office/drawing/2014/main" xmlns="" id="{C47B95C1-1199-4A1B-8ADB-7E577484D75C}"/>
              </a:ext>
            </a:extLst>
          </p:cNvPr>
          <p:cNvSpPr/>
          <p:nvPr/>
        </p:nvSpPr>
        <p:spPr>
          <a:xfrm>
            <a:off x="3296349" y="4253542"/>
            <a:ext cx="763587" cy="61106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9" name="Łącznik prosty ze strzałką 8">
            <a:extLst>
              <a:ext uri="{FF2B5EF4-FFF2-40B4-BE49-F238E27FC236}">
                <a16:creationId xmlns:a16="http://schemas.microsoft.com/office/drawing/2014/main" xmlns="" id="{1D6F778C-A792-4BDD-88DD-9BE228DF40A3}"/>
              </a:ext>
            </a:extLst>
          </p:cNvPr>
          <p:cNvCxnSpPr>
            <a:cxnSpLocks/>
          </p:cNvCxnSpPr>
          <p:nvPr/>
        </p:nvCxnSpPr>
        <p:spPr>
          <a:xfrm flipH="1" flipV="1">
            <a:off x="3767328" y="4864608"/>
            <a:ext cx="426720" cy="21092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27383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379AE771-0537-4FD9-BCFF-3F50797983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68" y="1644451"/>
            <a:ext cx="5465064" cy="4098798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B2A0FC6A-D1D9-45B8-AE2F-56291DA91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10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958A318E-F87D-4C23-995F-A7DACEB2E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12</a:t>
            </a:fld>
            <a:endParaRPr lang="pl-PL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D16A0F06-F01D-4C1C-BD7F-4CFDA86996CD}"/>
              </a:ext>
            </a:extLst>
          </p:cNvPr>
          <p:cNvSpPr txBox="1"/>
          <p:nvPr/>
        </p:nvSpPr>
        <p:spPr>
          <a:xfrm>
            <a:off x="194757" y="609079"/>
            <a:ext cx="5663813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19. Przesuń suwak włącznika na ON. Zaświeci się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 czerwona dioda LED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4B28559F-7F4B-410B-8CC7-1CBC505168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4" t="51439" r="28534" b="34417"/>
          <a:stretch/>
        </p:blipFill>
        <p:spPr>
          <a:xfrm>
            <a:off x="2640210" y="7112584"/>
            <a:ext cx="3584455" cy="1680213"/>
          </a:xfrm>
          <a:prstGeom prst="rect">
            <a:avLst/>
          </a:prstGeom>
        </p:spPr>
      </p:pic>
      <p:sp>
        <p:nvSpPr>
          <p:cNvPr id="8" name="Owal 7">
            <a:extLst>
              <a:ext uri="{FF2B5EF4-FFF2-40B4-BE49-F238E27FC236}">
                <a16:creationId xmlns:a16="http://schemas.microsoft.com/office/drawing/2014/main" xmlns="" id="{3DF1DDE0-DE82-4F85-9653-AA6F6755339C}"/>
              </a:ext>
            </a:extLst>
          </p:cNvPr>
          <p:cNvSpPr/>
          <p:nvPr/>
        </p:nvSpPr>
        <p:spPr>
          <a:xfrm>
            <a:off x="3258311" y="4229158"/>
            <a:ext cx="763587" cy="61106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9" name="Łącznik prosty ze strzałką 8">
            <a:extLst>
              <a:ext uri="{FF2B5EF4-FFF2-40B4-BE49-F238E27FC236}">
                <a16:creationId xmlns:a16="http://schemas.microsoft.com/office/drawing/2014/main" xmlns="" id="{3160F0E8-5CCD-45AF-992D-EC8493FA7F2B}"/>
              </a:ext>
            </a:extLst>
          </p:cNvPr>
          <p:cNvCxnSpPr>
            <a:cxnSpLocks/>
          </p:cNvCxnSpPr>
          <p:nvPr/>
        </p:nvCxnSpPr>
        <p:spPr>
          <a:xfrm>
            <a:off x="3742944" y="4840224"/>
            <a:ext cx="524256" cy="24993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71962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0A1D6CC9-9EC5-4C58-9E25-9A55F3A64D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32" y="2612846"/>
            <a:ext cx="5253736" cy="3940302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5FB7C22D-4255-44E6-9EF4-CE4156E9E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10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BA624AD9-03AD-43A5-A70C-80C335E80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13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5252DBAE-197D-4BDD-96F7-1DD603A402A2}"/>
              </a:ext>
            </a:extLst>
          </p:cNvPr>
          <p:cNvSpPr txBox="1"/>
          <p:nvPr/>
        </p:nvSpPr>
        <p:spPr>
          <a:xfrm>
            <a:off x="206791" y="586207"/>
            <a:ext cx="5663813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20. Sterowanie silnikiem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6DFCA805-00D3-4AA8-B278-140C85C6A336}"/>
              </a:ext>
            </a:extLst>
          </p:cNvPr>
          <p:cNvSpPr txBox="1"/>
          <p:nvPr/>
        </p:nvSpPr>
        <p:spPr>
          <a:xfrm>
            <a:off x="3657601" y="7071274"/>
            <a:ext cx="2728912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Przesuwając suwak przełącznika zmienia się kierunek obrotów silnika.</a:t>
            </a:r>
          </a:p>
        </p:txBody>
      </p:sp>
      <p:cxnSp>
        <p:nvCxnSpPr>
          <p:cNvPr id="8" name="Łącznik prosty ze strzałką 7">
            <a:extLst>
              <a:ext uri="{FF2B5EF4-FFF2-40B4-BE49-F238E27FC236}">
                <a16:creationId xmlns:a16="http://schemas.microsoft.com/office/drawing/2014/main" xmlns="" id="{D10BF0B1-A0F5-449B-B1AA-F5CD7074FEF9}"/>
              </a:ext>
            </a:extLst>
          </p:cNvPr>
          <p:cNvCxnSpPr>
            <a:cxnSpLocks/>
          </p:cNvCxnSpPr>
          <p:nvPr/>
        </p:nvCxnSpPr>
        <p:spPr>
          <a:xfrm>
            <a:off x="1219200" y="2218944"/>
            <a:ext cx="0" cy="293395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xmlns="" id="{CBC99CEF-4646-4B50-A486-2A3896971938}"/>
              </a:ext>
            </a:extLst>
          </p:cNvPr>
          <p:cNvCxnSpPr>
            <a:cxnSpLocks/>
          </p:cNvCxnSpPr>
          <p:nvPr/>
        </p:nvCxnSpPr>
        <p:spPr>
          <a:xfrm flipV="1">
            <a:off x="4352544" y="5644896"/>
            <a:ext cx="490919" cy="142637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ole tekstowe 13">
            <a:extLst>
              <a:ext uri="{FF2B5EF4-FFF2-40B4-BE49-F238E27FC236}">
                <a16:creationId xmlns:a16="http://schemas.microsoft.com/office/drawing/2014/main" xmlns="" id="{1A489813-68D1-475C-B36A-72960BBDD3F4}"/>
              </a:ext>
            </a:extLst>
          </p:cNvPr>
          <p:cNvSpPr txBox="1"/>
          <p:nvPr/>
        </p:nvSpPr>
        <p:spPr>
          <a:xfrm>
            <a:off x="566769" y="1354238"/>
            <a:ext cx="4943855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Jak zachowuje się silnik gdy włącznik jest włączony lub wyłączony?</a:t>
            </a:r>
          </a:p>
        </p:txBody>
      </p:sp>
    </p:spTree>
    <p:extLst>
      <p:ext uri="{BB962C8B-B14F-4D97-AF65-F5344CB8AC3E}">
        <p14:creationId xmlns:p14="http://schemas.microsoft.com/office/powerpoint/2010/main" val="7357733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>
            <a:extLst>
              <a:ext uri="{FF2B5EF4-FFF2-40B4-BE49-F238E27FC236}">
                <a16:creationId xmlns:a16="http://schemas.microsoft.com/office/drawing/2014/main" xmlns="" id="{3E5BFE8B-7AD0-4FB5-B32F-932E51EAA3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57" y="1548967"/>
            <a:ext cx="5253736" cy="3940302"/>
          </a:xfrm>
          <a:prstGeom prst="rect">
            <a:avLst/>
          </a:prstGeom>
        </p:spPr>
      </p:pic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F0976189-5B31-4BC0-9486-FCB3C8687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10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D70C387F-B2A9-4A86-AA29-167BCE40F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14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55D66555-1A52-417C-A4D0-42E1C1A965B5}"/>
              </a:ext>
            </a:extLst>
          </p:cNvPr>
          <p:cNvSpPr txBox="1"/>
          <p:nvPr/>
        </p:nvSpPr>
        <p:spPr>
          <a:xfrm>
            <a:off x="128820" y="505795"/>
            <a:ext cx="6084123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21. Wyłącz zasilanie układu przesuwając suwak w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  pozycję OFF</a:t>
            </a:r>
          </a:p>
          <a:p>
            <a:pPr>
              <a:lnSpc>
                <a:spcPct val="150000"/>
              </a:lnSpc>
            </a:pP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1D2440F8-D2F6-43E1-9BD9-3A56A86BD6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4" t="30415" r="48430" b="34413"/>
          <a:stretch/>
        </p:blipFill>
        <p:spPr>
          <a:xfrm rot="16200000">
            <a:off x="4111466" y="6460017"/>
            <a:ext cx="1072892" cy="1560579"/>
          </a:xfrm>
          <a:prstGeom prst="rect">
            <a:avLst/>
          </a:prstGeom>
        </p:spPr>
      </p:pic>
      <p:sp>
        <p:nvSpPr>
          <p:cNvPr id="10" name="Owal 9">
            <a:extLst>
              <a:ext uri="{FF2B5EF4-FFF2-40B4-BE49-F238E27FC236}">
                <a16:creationId xmlns:a16="http://schemas.microsoft.com/office/drawing/2014/main" xmlns="" id="{8F1F34E7-EA4D-4BCA-80FB-EFC2601087E0}"/>
              </a:ext>
            </a:extLst>
          </p:cNvPr>
          <p:cNvSpPr/>
          <p:nvPr/>
        </p:nvSpPr>
        <p:spPr>
          <a:xfrm>
            <a:off x="3047206" y="4088653"/>
            <a:ext cx="763587" cy="61106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1" name="Łącznik prosty ze strzałką 10">
            <a:extLst>
              <a:ext uri="{FF2B5EF4-FFF2-40B4-BE49-F238E27FC236}">
                <a16:creationId xmlns:a16="http://schemas.microsoft.com/office/drawing/2014/main" xmlns="" id="{9C57F44B-B1D7-4460-AC5A-4A0A2121A49E}"/>
              </a:ext>
            </a:extLst>
          </p:cNvPr>
          <p:cNvCxnSpPr>
            <a:cxnSpLocks/>
          </p:cNvCxnSpPr>
          <p:nvPr/>
        </p:nvCxnSpPr>
        <p:spPr>
          <a:xfrm flipH="1" flipV="1">
            <a:off x="3552676" y="4953000"/>
            <a:ext cx="810106" cy="17508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wal 12">
            <a:extLst>
              <a:ext uri="{FF2B5EF4-FFF2-40B4-BE49-F238E27FC236}">
                <a16:creationId xmlns:a16="http://schemas.microsoft.com/office/drawing/2014/main" xmlns="" id="{0935CE82-A714-4C56-B795-100574E50AA2}"/>
              </a:ext>
            </a:extLst>
          </p:cNvPr>
          <p:cNvSpPr/>
          <p:nvPr/>
        </p:nvSpPr>
        <p:spPr>
          <a:xfrm>
            <a:off x="3849236" y="6957141"/>
            <a:ext cx="1076638" cy="71313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711580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81C2E4B3-CCA2-479C-9353-4734D40BE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10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FE7C4323-A823-4AC2-9759-AF1A4F9CC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15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596B3E99-91B7-4A2B-8154-A27414932A35}"/>
              </a:ext>
            </a:extLst>
          </p:cNvPr>
          <p:cNvSpPr txBox="1"/>
          <p:nvPr/>
        </p:nvSpPr>
        <p:spPr>
          <a:xfrm>
            <a:off x="195308" y="588474"/>
            <a:ext cx="6084123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22. Proszę rozmontować układ i odłożyć płytki na swoje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  miejsce</a:t>
            </a:r>
          </a:p>
          <a:p>
            <a:pPr>
              <a:lnSpc>
                <a:spcPct val="150000"/>
              </a:lnSpc>
            </a:pP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ymbol zastępczy stopki 3">
            <a:extLst>
              <a:ext uri="{FF2B5EF4-FFF2-40B4-BE49-F238E27FC236}">
                <a16:creationId xmlns:a16="http://schemas.microsoft.com/office/drawing/2014/main" xmlns="" id="{FF963012-3156-49B8-B19D-E16755931E9A}"/>
              </a:ext>
            </a:extLst>
          </p:cNvPr>
          <p:cNvSpPr txBox="1">
            <a:spLocks/>
          </p:cNvSpPr>
          <p:nvPr/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/>
              <a:t>Zadanie 1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xmlns="" id="{3BB52B1C-FEA9-4582-8D99-C11A054AE6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16464" y="823607"/>
            <a:ext cx="3825071" cy="5100095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xmlns="" id="{4F530C3B-15B1-4873-B526-9E7163F86D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78952" y="5492453"/>
            <a:ext cx="5100097" cy="382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124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AD2383E9-C101-400A-A3BB-CF02B9226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10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4A1C0717-26B6-46E7-81FF-5DBB34A95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17378" y="8862531"/>
            <a:ext cx="1543050" cy="527403"/>
          </a:xfrm>
        </p:spPr>
        <p:txBody>
          <a:bodyPr/>
          <a:lstStyle/>
          <a:p>
            <a:fld id="{7505E29E-5EFE-490D-B4FF-81D9C1102E9D}" type="slidenum">
              <a:rPr lang="pl-PL" smtClean="0"/>
              <a:t>2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3EB8BEDD-0334-45F1-AC96-B10C7420A618}"/>
              </a:ext>
            </a:extLst>
          </p:cNvPr>
          <p:cNvSpPr txBox="1"/>
          <p:nvPr/>
        </p:nvSpPr>
        <p:spPr>
          <a:xfrm>
            <a:off x="377952" y="612465"/>
            <a:ext cx="6291072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Zadanie nr 10.</a:t>
            </a:r>
          </a:p>
          <a:p>
            <a:pPr>
              <a:lnSpc>
                <a:spcPct val="150000"/>
              </a:lnSpc>
            </a:pP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Sterowanie silnikiem.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0CB22FD0-3C73-43CB-8162-EFB95C2F586A}"/>
              </a:ext>
            </a:extLst>
          </p:cNvPr>
          <p:cNvSpPr txBox="1"/>
          <p:nvPr/>
        </p:nvSpPr>
        <p:spPr>
          <a:xfrm>
            <a:off x="308801" y="2267243"/>
            <a:ext cx="3017597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Wykorzystane elementy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9EA473C4-D11C-49D5-BEEB-19EC92F8DE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4345" y="3365631"/>
            <a:ext cx="1808952" cy="1356714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F22E528D-7B02-4D01-B4D0-F9182DCDC0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55628" y="3370166"/>
            <a:ext cx="1808953" cy="1356715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xmlns="" id="{B5E3392D-A072-4C8C-9EA8-BFE1E7F83E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84236" y="6360872"/>
            <a:ext cx="1808952" cy="1356714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xmlns="" id="{84FF6035-3BDC-4947-9BF3-7BD187E93764}"/>
              </a:ext>
            </a:extLst>
          </p:cNvPr>
          <p:cNvSpPr txBox="1"/>
          <p:nvPr/>
        </p:nvSpPr>
        <p:spPr>
          <a:xfrm>
            <a:off x="702829" y="4900218"/>
            <a:ext cx="1311709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Koszyk 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z bateriami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xmlns="" id="{B8AE4CF6-CC22-4ACA-B2AB-26D8C5498598}"/>
              </a:ext>
            </a:extLst>
          </p:cNvPr>
          <p:cNvSpPr txBox="1"/>
          <p:nvPr/>
        </p:nvSpPr>
        <p:spPr>
          <a:xfrm>
            <a:off x="2356005" y="4898388"/>
            <a:ext cx="1665415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Płyta główna zasilania „m2” 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xmlns="" id="{1F976737-2DF6-40F5-9B71-1DDAAE47269B}"/>
              </a:ext>
            </a:extLst>
          </p:cNvPr>
          <p:cNvSpPr txBox="1"/>
          <p:nvPr/>
        </p:nvSpPr>
        <p:spPr>
          <a:xfrm>
            <a:off x="4431986" y="4957537"/>
            <a:ext cx="1311709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Włącznik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„i3”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xmlns="" id="{F76BAED9-A907-475D-8EF8-8D32BA384FDF}"/>
              </a:ext>
            </a:extLst>
          </p:cNvPr>
          <p:cNvSpPr txBox="1"/>
          <p:nvPr/>
        </p:nvSpPr>
        <p:spPr>
          <a:xfrm>
            <a:off x="377952" y="7719151"/>
            <a:ext cx="1543050" cy="1703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Płytka sterowania silnikiem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„o9”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xmlns="" id="{646A4044-3823-4153-8946-FEC97C158A88}"/>
              </a:ext>
            </a:extLst>
          </p:cNvPr>
          <p:cNvSpPr txBox="1"/>
          <p:nvPr/>
        </p:nvSpPr>
        <p:spPr>
          <a:xfrm>
            <a:off x="2481746" y="8075020"/>
            <a:ext cx="1828442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Przewody do łączenia płytek</a:t>
            </a:r>
          </a:p>
        </p:txBody>
      </p:sp>
      <p:pic>
        <p:nvPicPr>
          <p:cNvPr id="9" name="Obraz 8" descr="Obraz zawierający wewnątrz&#10;&#10;Opis wygenerowany automatycznie">
            <a:extLst>
              <a:ext uri="{FF2B5EF4-FFF2-40B4-BE49-F238E27FC236}">
                <a16:creationId xmlns:a16="http://schemas.microsoft.com/office/drawing/2014/main" xmlns="" id="{2ABADF1C-F0B3-4FEE-A0A4-89CD875558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0" t="22500" r="27371" b="23242"/>
          <a:stretch/>
        </p:blipFill>
        <p:spPr>
          <a:xfrm>
            <a:off x="4512978" y="3139510"/>
            <a:ext cx="1255986" cy="1808954"/>
          </a:xfrm>
          <a:prstGeom prst="rect">
            <a:avLst/>
          </a:prstGeom>
        </p:spPr>
      </p:pic>
      <p:sp>
        <p:nvSpPr>
          <p:cNvPr id="22" name="pole tekstowe 21">
            <a:extLst>
              <a:ext uri="{FF2B5EF4-FFF2-40B4-BE49-F238E27FC236}">
                <a16:creationId xmlns:a16="http://schemas.microsoft.com/office/drawing/2014/main" xmlns="" id="{FDFB9426-D139-43CE-90D3-6CE52EB9A3D3}"/>
              </a:ext>
            </a:extLst>
          </p:cNvPr>
          <p:cNvSpPr txBox="1"/>
          <p:nvPr/>
        </p:nvSpPr>
        <p:spPr>
          <a:xfrm>
            <a:off x="4431986" y="8169828"/>
            <a:ext cx="1828442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Silnik „Micro Metal Gear Motor”</a:t>
            </a:r>
          </a:p>
        </p:txBody>
      </p:sp>
      <p:pic>
        <p:nvPicPr>
          <p:cNvPr id="3" name="Obraz 2" descr="Obraz zawierający sprzęt elektroniczny, gniazdo&#10;&#10;Opis wygenerowany automatycznie">
            <a:extLst>
              <a:ext uri="{FF2B5EF4-FFF2-40B4-BE49-F238E27FC236}">
                <a16:creationId xmlns:a16="http://schemas.microsoft.com/office/drawing/2014/main" xmlns="" id="{1D968AD3-CD37-47C6-B1A8-7A187D65EDD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8" t="35966" r="8268" b="24846"/>
          <a:stretch/>
        </p:blipFill>
        <p:spPr>
          <a:xfrm>
            <a:off x="501941" y="6134753"/>
            <a:ext cx="1713483" cy="1249624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xmlns="" id="{482C18CE-B086-4B90-B867-BFB7D20B091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9" t="6659" r="44030" b="27025"/>
          <a:stretch/>
        </p:blipFill>
        <p:spPr>
          <a:xfrm>
            <a:off x="4489894" y="6130444"/>
            <a:ext cx="1356713" cy="183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4318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D5298475-C268-48CD-A798-93CA8D0BC918}"/>
              </a:ext>
            </a:extLst>
          </p:cNvPr>
          <p:cNvSpPr txBox="1"/>
          <p:nvPr/>
        </p:nvSpPr>
        <p:spPr>
          <a:xfrm>
            <a:off x="511436" y="5653932"/>
            <a:ext cx="5391992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2. Przygotuj koszyk na baterię </a:t>
            </a:r>
          </a:p>
        </p:txBody>
      </p:sp>
      <p:sp>
        <p:nvSpPr>
          <p:cNvPr id="11" name="Symbol zastępczy stopki 10">
            <a:extLst>
              <a:ext uri="{FF2B5EF4-FFF2-40B4-BE49-F238E27FC236}">
                <a16:creationId xmlns:a16="http://schemas.microsoft.com/office/drawing/2014/main" xmlns="" id="{DE86EC8D-636F-481B-8B70-F9E77E8E4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10</a:t>
            </a:r>
          </a:p>
        </p:txBody>
      </p:sp>
      <p:sp>
        <p:nvSpPr>
          <p:cNvPr id="12" name="Symbol zastępczy numeru slajdu 11">
            <a:extLst>
              <a:ext uri="{FF2B5EF4-FFF2-40B4-BE49-F238E27FC236}">
                <a16:creationId xmlns:a16="http://schemas.microsoft.com/office/drawing/2014/main" xmlns="" id="{F12B2A32-EDD6-47BE-97C2-3AD2C6F69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3</a:t>
            </a:fld>
            <a:endParaRPr lang="pl-PL"/>
          </a:p>
        </p:txBody>
      </p:sp>
      <p:pic>
        <p:nvPicPr>
          <p:cNvPr id="25" name="Obraz 24">
            <a:extLst>
              <a:ext uri="{FF2B5EF4-FFF2-40B4-BE49-F238E27FC236}">
                <a16:creationId xmlns:a16="http://schemas.microsoft.com/office/drawing/2014/main" xmlns="" id="{FC052808-B6A4-468A-9B3F-2EA1DC97D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7" r="13457"/>
          <a:stretch/>
        </p:blipFill>
        <p:spPr>
          <a:xfrm rot="5400000">
            <a:off x="786537" y="6518580"/>
            <a:ext cx="2681350" cy="2751582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xmlns="" id="{09F910E6-C9DA-45E4-BD7B-DB7A35192E72}"/>
              </a:ext>
            </a:extLst>
          </p:cNvPr>
          <p:cNvSpPr txBox="1"/>
          <p:nvPr/>
        </p:nvSpPr>
        <p:spPr>
          <a:xfrm>
            <a:off x="511436" y="388333"/>
            <a:ext cx="4718931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1. Przygotuj płytę główną zasilania  „m2”</a:t>
            </a:r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xmlns="" id="{93A164DA-4A55-4E34-9F64-B67CFC29B9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9" t="20074" r="29155" b="19955"/>
          <a:stretch/>
        </p:blipFill>
        <p:spPr>
          <a:xfrm rot="16200000">
            <a:off x="421889" y="1699519"/>
            <a:ext cx="3426470" cy="2587752"/>
          </a:xfrm>
          <a:prstGeom prst="rect">
            <a:avLst/>
          </a:prstGeom>
        </p:spPr>
      </p:pic>
      <p:sp>
        <p:nvSpPr>
          <p:cNvPr id="19" name="pole tekstowe 18">
            <a:extLst>
              <a:ext uri="{FF2B5EF4-FFF2-40B4-BE49-F238E27FC236}">
                <a16:creationId xmlns:a16="http://schemas.microsoft.com/office/drawing/2014/main" xmlns="" id="{21CDD157-36E3-443C-8AAC-8B0E4E54091B}"/>
              </a:ext>
            </a:extLst>
          </p:cNvPr>
          <p:cNvSpPr txBox="1"/>
          <p:nvPr/>
        </p:nvSpPr>
        <p:spPr>
          <a:xfrm>
            <a:off x="5530723" y="1938348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m2</a:t>
            </a:r>
          </a:p>
        </p:txBody>
      </p:sp>
      <p:cxnSp>
        <p:nvCxnSpPr>
          <p:cNvPr id="20" name="Łącznik prosty ze strzałką 19">
            <a:extLst>
              <a:ext uri="{FF2B5EF4-FFF2-40B4-BE49-F238E27FC236}">
                <a16:creationId xmlns:a16="http://schemas.microsoft.com/office/drawing/2014/main" xmlns="" id="{2D6C07CA-2190-4489-B1BC-63521B25A7C5}"/>
              </a:ext>
            </a:extLst>
          </p:cNvPr>
          <p:cNvCxnSpPr>
            <a:cxnSpLocks/>
          </p:cNvCxnSpPr>
          <p:nvPr/>
        </p:nvCxnSpPr>
        <p:spPr>
          <a:xfrm flipH="1">
            <a:off x="2224094" y="2123014"/>
            <a:ext cx="3141333" cy="45998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1200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E7EFC4B2-DF68-4C1B-BAAA-DCE422B9A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10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D8472738-1BCE-4B97-9B8B-001392414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4</a:t>
            </a:fld>
            <a:endParaRPr lang="pl-PL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B86AA55E-EE63-4718-B805-5878C35BB73B}"/>
              </a:ext>
            </a:extLst>
          </p:cNvPr>
          <p:cNvSpPr txBox="1"/>
          <p:nvPr/>
        </p:nvSpPr>
        <p:spPr>
          <a:xfrm>
            <a:off x="230192" y="623626"/>
            <a:ext cx="5999920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3. Umieść płytę główną „m2” i koszyk z bateriami obok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siebie</a:t>
            </a:r>
          </a:p>
        </p:txBody>
      </p:sp>
      <p:pic>
        <p:nvPicPr>
          <p:cNvPr id="9" name="Obraz 8" descr="Obraz zawierający narzędzie&#10;&#10;Opis wygenerowany automatycznie">
            <a:extLst>
              <a:ext uri="{FF2B5EF4-FFF2-40B4-BE49-F238E27FC236}">
                <a16:creationId xmlns:a16="http://schemas.microsoft.com/office/drawing/2014/main" xmlns="" id="{4FD0901B-DA69-463C-AC31-AD363FC411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9" r="14601"/>
          <a:stretch/>
        </p:blipFill>
        <p:spPr>
          <a:xfrm rot="16200000">
            <a:off x="770818" y="2567648"/>
            <a:ext cx="4917637" cy="477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36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702768FD-DF23-430B-91B5-04659E4BD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1711" y="9032156"/>
            <a:ext cx="2314575" cy="527403"/>
          </a:xfrm>
        </p:spPr>
        <p:txBody>
          <a:bodyPr/>
          <a:lstStyle/>
          <a:p>
            <a:r>
              <a:rPr lang="pl-PL"/>
              <a:t>Zadanie 10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487444B3-CAF7-46DB-AC34-8092CAE8D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54264" y="9032156"/>
            <a:ext cx="1543050" cy="527403"/>
          </a:xfrm>
        </p:spPr>
        <p:txBody>
          <a:bodyPr/>
          <a:lstStyle/>
          <a:p>
            <a:fld id="{7505E29E-5EFE-490D-B4FF-81D9C1102E9D}" type="slidenum">
              <a:rPr lang="pl-PL" smtClean="0"/>
              <a:t>5</a:t>
            </a:fld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90FDED9E-D85F-4424-9753-5A7165430355}"/>
              </a:ext>
            </a:extLst>
          </p:cNvPr>
          <p:cNvSpPr txBox="1"/>
          <p:nvPr/>
        </p:nvSpPr>
        <p:spPr>
          <a:xfrm>
            <a:off x="157391" y="481060"/>
            <a:ext cx="5663813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4. Wsuń wtyczkę od koszyka baterii do gniazda w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 płycie głównej „m2”</a:t>
            </a:r>
          </a:p>
        </p:txBody>
      </p:sp>
      <p:grpSp>
        <p:nvGrpSpPr>
          <p:cNvPr id="5" name="Grupa 4">
            <a:extLst>
              <a:ext uri="{FF2B5EF4-FFF2-40B4-BE49-F238E27FC236}">
                <a16:creationId xmlns:a16="http://schemas.microsoft.com/office/drawing/2014/main" xmlns="" id="{4372DB59-5CE2-49BD-8EC8-9DBDC1AD6CED}"/>
              </a:ext>
            </a:extLst>
          </p:cNvPr>
          <p:cNvGrpSpPr/>
          <p:nvPr/>
        </p:nvGrpSpPr>
        <p:grpSpPr>
          <a:xfrm>
            <a:off x="597093" y="1306632"/>
            <a:ext cx="5907988" cy="3158101"/>
            <a:chOff x="755904" y="1943405"/>
            <a:chExt cx="5907988" cy="3158101"/>
          </a:xfrm>
        </p:grpSpPr>
        <p:pic>
          <p:nvPicPr>
            <p:cNvPr id="6" name="Obraz 5">
              <a:extLst>
                <a:ext uri="{FF2B5EF4-FFF2-40B4-BE49-F238E27FC236}">
                  <a16:creationId xmlns:a16="http://schemas.microsoft.com/office/drawing/2014/main" xmlns="" id="{0F6FA530-B30C-4F7D-9366-2D17D5004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904" y="2162862"/>
              <a:ext cx="1831086" cy="2441448"/>
            </a:xfrm>
            <a:prstGeom prst="rect">
              <a:avLst/>
            </a:prstGeom>
          </p:spPr>
        </p:pic>
        <p:pic>
          <p:nvPicPr>
            <p:cNvPr id="7" name="Obraz 6">
              <a:extLst>
                <a:ext uri="{FF2B5EF4-FFF2-40B4-BE49-F238E27FC236}">
                  <a16:creationId xmlns:a16="http://schemas.microsoft.com/office/drawing/2014/main" xmlns="" id="{DB2612F6-176E-4672-B147-F5B9960BBD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96" t="62971" r="30420" b="5306"/>
            <a:stretch/>
          </p:blipFill>
          <p:spPr>
            <a:xfrm>
              <a:off x="3730752" y="1943405"/>
              <a:ext cx="2933140" cy="3158101"/>
            </a:xfrm>
            <a:prstGeom prst="rect">
              <a:avLst/>
            </a:prstGeom>
          </p:spPr>
        </p:pic>
        <p:cxnSp>
          <p:nvCxnSpPr>
            <p:cNvPr id="8" name="Łącznik prosty ze strzałką 7">
              <a:extLst>
                <a:ext uri="{FF2B5EF4-FFF2-40B4-BE49-F238E27FC236}">
                  <a16:creationId xmlns:a16="http://schemas.microsoft.com/office/drawing/2014/main" xmlns="" id="{AB62B29E-4752-4707-82A8-C8D2E34057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58332" y="3291840"/>
              <a:ext cx="2579556" cy="55173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CDD7DF31-051C-4D47-B38B-04D8A02DDA1C}"/>
              </a:ext>
            </a:extLst>
          </p:cNvPr>
          <p:cNvSpPr txBox="1"/>
          <p:nvPr/>
        </p:nvSpPr>
        <p:spPr>
          <a:xfrm>
            <a:off x="157392" y="4746648"/>
            <a:ext cx="5663813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5. Przesuń suwak włącznika na ON. Zaświeci się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 czerwona dioda LED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65D1E7D4-C38E-4C70-9875-75E78D13BD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0" t="31973" r="24927" b="7713"/>
          <a:stretch/>
        </p:blipFill>
        <p:spPr>
          <a:xfrm>
            <a:off x="597093" y="5628349"/>
            <a:ext cx="2072640" cy="3119395"/>
          </a:xfrm>
          <a:prstGeom prst="rect">
            <a:avLst/>
          </a:prstGeom>
        </p:spPr>
      </p:pic>
      <p:sp>
        <p:nvSpPr>
          <p:cNvPr id="11" name="Owal 10">
            <a:extLst>
              <a:ext uri="{FF2B5EF4-FFF2-40B4-BE49-F238E27FC236}">
                <a16:creationId xmlns:a16="http://schemas.microsoft.com/office/drawing/2014/main" xmlns="" id="{853DD026-F85F-4D43-AE8A-2BD7D7488959}"/>
              </a:ext>
            </a:extLst>
          </p:cNvPr>
          <p:cNvSpPr/>
          <p:nvPr/>
        </p:nvSpPr>
        <p:spPr>
          <a:xfrm>
            <a:off x="890016" y="6543686"/>
            <a:ext cx="1538163" cy="97536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25D674F2-CD96-4D5C-8F06-FF55CA45433D}"/>
              </a:ext>
            </a:extLst>
          </p:cNvPr>
          <p:cNvSpPr txBox="1"/>
          <p:nvPr/>
        </p:nvSpPr>
        <p:spPr>
          <a:xfrm>
            <a:off x="157392" y="8788575"/>
            <a:ext cx="5663813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Przesuń suwak włącznika na OFF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xmlns="" id="{8F98FFEA-5588-4D60-81BC-DEE2ACDE0D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4" t="30415" r="48430" b="34413"/>
          <a:stretch/>
        </p:blipFill>
        <p:spPr>
          <a:xfrm rot="16200000">
            <a:off x="3719334" y="5077824"/>
            <a:ext cx="2269860" cy="3301634"/>
          </a:xfrm>
          <a:prstGeom prst="rect">
            <a:avLst/>
          </a:prstGeom>
        </p:spPr>
      </p:pic>
      <p:cxnSp>
        <p:nvCxnSpPr>
          <p:cNvPr id="14" name="Łącznik prosty ze strzałką 13">
            <a:extLst>
              <a:ext uri="{FF2B5EF4-FFF2-40B4-BE49-F238E27FC236}">
                <a16:creationId xmlns:a16="http://schemas.microsoft.com/office/drawing/2014/main" xmlns="" id="{25758F84-12F4-4F84-A10A-415A2C5B5020}"/>
              </a:ext>
            </a:extLst>
          </p:cNvPr>
          <p:cNvCxnSpPr>
            <a:cxnSpLocks/>
            <a:stCxn id="11" idx="6"/>
            <a:endCxn id="15" idx="2"/>
          </p:cNvCxnSpPr>
          <p:nvPr/>
        </p:nvCxnSpPr>
        <p:spPr>
          <a:xfrm flipV="1">
            <a:off x="2428179" y="6831015"/>
            <a:ext cx="863661" cy="20035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wal 14">
            <a:extLst>
              <a:ext uri="{FF2B5EF4-FFF2-40B4-BE49-F238E27FC236}">
                <a16:creationId xmlns:a16="http://schemas.microsoft.com/office/drawing/2014/main" xmlns="" id="{1DF5CDE9-C735-41D0-A91E-45E9D2008813}"/>
              </a:ext>
            </a:extLst>
          </p:cNvPr>
          <p:cNvSpPr/>
          <p:nvPr/>
        </p:nvSpPr>
        <p:spPr>
          <a:xfrm>
            <a:off x="3291840" y="6142984"/>
            <a:ext cx="1922211" cy="137606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2758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 descr="Obraz zawierający wewnątrz&#10;&#10;Opis wygenerowany automatycznie">
            <a:extLst>
              <a:ext uri="{FF2B5EF4-FFF2-40B4-BE49-F238E27FC236}">
                <a16:creationId xmlns:a16="http://schemas.microsoft.com/office/drawing/2014/main" xmlns="" id="{34AAA72A-1AF2-4B08-8C8B-5E81A67D2F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90" t="40019" r="40088" b="43438"/>
          <a:stretch/>
        </p:blipFill>
        <p:spPr>
          <a:xfrm>
            <a:off x="3591115" y="4233906"/>
            <a:ext cx="2023873" cy="1639824"/>
          </a:xfrm>
          <a:prstGeom prst="rect">
            <a:avLst/>
          </a:prstGeom>
        </p:spPr>
      </p:pic>
      <p:pic>
        <p:nvPicPr>
          <p:cNvPr id="5" name="Obraz 4" descr="Obraz zawierający wewnątrz&#10;&#10;Opis wygenerowany automatycznie">
            <a:extLst>
              <a:ext uri="{FF2B5EF4-FFF2-40B4-BE49-F238E27FC236}">
                <a16:creationId xmlns:a16="http://schemas.microsoft.com/office/drawing/2014/main" xmlns="" id="{5243B6E7-3AE9-4FEB-8248-603D144741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4" t="23434" r="26934" b="24166"/>
          <a:stretch/>
        </p:blipFill>
        <p:spPr>
          <a:xfrm>
            <a:off x="1054993" y="4254361"/>
            <a:ext cx="1362171" cy="1815084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175640" y="572725"/>
            <a:ext cx="4750018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7. Przygotuj przewód zakończony wtyczkami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217562" y="6638774"/>
            <a:ext cx="3595856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9. Połącz przycisk z przewodem </a:t>
            </a: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41F7D64F-1B1E-4940-84B7-BE467B89D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10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63257EC7-F80F-475C-891B-1799F1738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6</a:t>
            </a:fld>
            <a:endParaRPr lang="pl-PL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6916C08E-FFA0-44B3-84C4-9976957749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79906" y="1569339"/>
            <a:ext cx="1884678" cy="1413509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9C753C90-1C29-4DB9-924F-9D7ED28C698A}"/>
              </a:ext>
            </a:extLst>
          </p:cNvPr>
          <p:cNvSpPr txBox="1"/>
          <p:nvPr/>
        </p:nvSpPr>
        <p:spPr>
          <a:xfrm>
            <a:off x="182052" y="3480239"/>
            <a:ext cx="4685898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8. Przygotuj  płytkę  „i3” (czerwony przycisk)</a:t>
            </a:r>
          </a:p>
        </p:txBody>
      </p:sp>
      <p:cxnSp>
        <p:nvCxnSpPr>
          <p:cNvPr id="16" name="Łącznik prosty ze strzałką 15">
            <a:extLst>
              <a:ext uri="{FF2B5EF4-FFF2-40B4-BE49-F238E27FC236}">
                <a16:creationId xmlns:a16="http://schemas.microsoft.com/office/drawing/2014/main" xmlns="" id="{C5460D9B-FB42-4B3A-8001-2D556EB028E3}"/>
              </a:ext>
            </a:extLst>
          </p:cNvPr>
          <p:cNvCxnSpPr>
            <a:cxnSpLocks/>
          </p:cNvCxnSpPr>
          <p:nvPr/>
        </p:nvCxnSpPr>
        <p:spPr>
          <a:xfrm flipH="1">
            <a:off x="2015490" y="4953000"/>
            <a:ext cx="2202942" cy="20163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3F8F2180-E555-4D30-9BF2-32910C5F148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0" t="7089" r="28177" b="20700"/>
          <a:stretch/>
        </p:blipFill>
        <p:spPr>
          <a:xfrm rot="16200000">
            <a:off x="2245710" y="6934982"/>
            <a:ext cx="1354121" cy="259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429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9B5D9DE2-D5DB-4E6C-9D7E-ABEDDCFAEE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288" y="1322407"/>
            <a:ext cx="3429000" cy="4572000"/>
          </a:xfrm>
          <a:prstGeom prst="rect">
            <a:avLst/>
          </a:prstGeom>
        </p:spPr>
      </p:pic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7A683218-B8EE-4FB5-B4EE-28D28954D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10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C5117B41-CC9D-4575-A3DF-A158435E1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7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F3BE5C75-C41C-4D0B-82C6-B0715E275CFF}"/>
              </a:ext>
            </a:extLst>
          </p:cNvPr>
          <p:cNvSpPr txBox="1"/>
          <p:nvPr/>
        </p:nvSpPr>
        <p:spPr>
          <a:xfrm>
            <a:off x="246638" y="653317"/>
            <a:ext cx="4339650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10. Połącz przycisk „i2b” z płyta główną 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DDD373DD-74EE-4C55-9E33-427D1670A5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0" t="12234" r="66296" b="53574"/>
          <a:stretch/>
        </p:blipFill>
        <p:spPr>
          <a:xfrm rot="10800000">
            <a:off x="2503565" y="6492211"/>
            <a:ext cx="2145794" cy="2760472"/>
          </a:xfrm>
          <a:prstGeom prst="rect">
            <a:avLst/>
          </a:prstGeom>
        </p:spPr>
      </p:pic>
      <p:cxnSp>
        <p:nvCxnSpPr>
          <p:cNvPr id="10" name="Łącznik prosty ze strzałką 9">
            <a:extLst>
              <a:ext uri="{FF2B5EF4-FFF2-40B4-BE49-F238E27FC236}">
                <a16:creationId xmlns:a16="http://schemas.microsoft.com/office/drawing/2014/main" xmlns="" id="{04CBC62B-303F-4CE6-8E70-A535A2B89A13}"/>
              </a:ext>
            </a:extLst>
          </p:cNvPr>
          <p:cNvCxnSpPr>
            <a:cxnSpLocks/>
            <a:stCxn id="13" idx="4"/>
          </p:cNvCxnSpPr>
          <p:nvPr/>
        </p:nvCxnSpPr>
        <p:spPr>
          <a:xfrm flipH="1">
            <a:off x="3429000" y="5022018"/>
            <a:ext cx="365760" cy="253702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wal 12">
            <a:extLst>
              <a:ext uri="{FF2B5EF4-FFF2-40B4-BE49-F238E27FC236}">
                <a16:creationId xmlns:a16="http://schemas.microsoft.com/office/drawing/2014/main" xmlns="" id="{57963BAA-E325-43E8-9BEA-EF39DDD28F3C}"/>
              </a:ext>
            </a:extLst>
          </p:cNvPr>
          <p:cNvSpPr/>
          <p:nvPr/>
        </p:nvSpPr>
        <p:spPr>
          <a:xfrm>
            <a:off x="3429000" y="4396842"/>
            <a:ext cx="731520" cy="62517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53722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>
            <a:extLst>
              <a:ext uri="{FF2B5EF4-FFF2-40B4-BE49-F238E27FC236}">
                <a16:creationId xmlns:a16="http://schemas.microsoft.com/office/drawing/2014/main" xmlns="" id="{E6807DD1-2245-4264-B521-C13D6C5614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2" t="8009" r="36145" b="8026"/>
          <a:stretch/>
        </p:blipFill>
        <p:spPr>
          <a:xfrm rot="16200000">
            <a:off x="1446804" y="6544223"/>
            <a:ext cx="2314575" cy="3595106"/>
          </a:xfrm>
          <a:prstGeom prst="rect">
            <a:avLst/>
          </a:prstGeom>
        </p:spPr>
      </p:pic>
      <p:pic>
        <p:nvPicPr>
          <p:cNvPr id="15" name="Obraz 14" descr="Obraz zawierający sprzęt elektroniczny, gniazdo&#10;&#10;Opis wygenerowany automatycznie">
            <a:extLst>
              <a:ext uri="{FF2B5EF4-FFF2-40B4-BE49-F238E27FC236}">
                <a16:creationId xmlns:a16="http://schemas.microsoft.com/office/drawing/2014/main" xmlns="" id="{704CB89E-38DA-4F97-9ABA-302C547514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05" t="43937" r="19195" b="43078"/>
          <a:stretch/>
        </p:blipFill>
        <p:spPr>
          <a:xfrm>
            <a:off x="4386404" y="3966031"/>
            <a:ext cx="1543050" cy="1039483"/>
          </a:xfrm>
          <a:prstGeom prst="rect">
            <a:avLst/>
          </a:prstGeom>
        </p:spPr>
      </p:pic>
      <p:pic>
        <p:nvPicPr>
          <p:cNvPr id="14" name="Obraz 13" descr="Obraz zawierający sprzęt elektroniczny, gniazdo&#10;&#10;Opis wygenerowany automatycznie">
            <a:extLst>
              <a:ext uri="{FF2B5EF4-FFF2-40B4-BE49-F238E27FC236}">
                <a16:creationId xmlns:a16="http://schemas.microsoft.com/office/drawing/2014/main" xmlns="" id="{573A3303-2D2A-47B8-B672-A4432CEB2F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8" t="35966" r="8268" b="24846"/>
          <a:stretch/>
        </p:blipFill>
        <p:spPr>
          <a:xfrm>
            <a:off x="619342" y="3827657"/>
            <a:ext cx="2328359" cy="1698046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xmlns="" id="{E93DC2CB-1E21-43CD-8CE1-4CC02BE93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10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39E9E406-F703-45C9-BACF-791836AE0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8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C1EC5DA9-2E95-4B5D-8395-920590B22663}"/>
              </a:ext>
            </a:extLst>
          </p:cNvPr>
          <p:cNvSpPr txBox="1"/>
          <p:nvPr/>
        </p:nvSpPr>
        <p:spPr>
          <a:xfrm>
            <a:off x="279670" y="357666"/>
            <a:ext cx="4878259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11. Przygotuj przewód zakończony wtyczkami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83F15630-9608-4345-B8CF-F58DB61EBF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31" y="900234"/>
            <a:ext cx="1884678" cy="1413509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2D0D413B-9D46-4F22-A77C-8BC1E5473A7A}"/>
              </a:ext>
            </a:extLst>
          </p:cNvPr>
          <p:cNvSpPr txBox="1"/>
          <p:nvPr/>
        </p:nvSpPr>
        <p:spPr>
          <a:xfrm>
            <a:off x="275953" y="2513846"/>
            <a:ext cx="2864887" cy="8720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12. Przygotuj  płytkę  „o9” 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(Sterowanie silnikiem)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867DE5EC-87A5-40D2-97A7-83308448D734}"/>
              </a:ext>
            </a:extLst>
          </p:cNvPr>
          <p:cNvSpPr txBox="1"/>
          <p:nvPr/>
        </p:nvSpPr>
        <p:spPr>
          <a:xfrm>
            <a:off x="275953" y="6053339"/>
            <a:ext cx="4788490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13. Podłącz przewód do większego gniazda. </a:t>
            </a:r>
          </a:p>
        </p:txBody>
      </p:sp>
      <p:sp>
        <p:nvSpPr>
          <p:cNvPr id="10" name="Owal 9">
            <a:extLst>
              <a:ext uri="{FF2B5EF4-FFF2-40B4-BE49-F238E27FC236}">
                <a16:creationId xmlns:a16="http://schemas.microsoft.com/office/drawing/2014/main" xmlns="" id="{66A21727-E95F-439B-BAEF-8FFB842E1D10}"/>
              </a:ext>
            </a:extLst>
          </p:cNvPr>
          <p:cNvSpPr/>
          <p:nvPr/>
        </p:nvSpPr>
        <p:spPr>
          <a:xfrm>
            <a:off x="1925231" y="4166419"/>
            <a:ext cx="973693" cy="39916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1" name="Łącznik prosty ze strzałką 10">
            <a:extLst>
              <a:ext uri="{FF2B5EF4-FFF2-40B4-BE49-F238E27FC236}">
                <a16:creationId xmlns:a16="http://schemas.microsoft.com/office/drawing/2014/main" xmlns="" id="{87482F48-974C-4C72-A72A-1253D80F6057}"/>
              </a:ext>
            </a:extLst>
          </p:cNvPr>
          <p:cNvCxnSpPr>
            <a:cxnSpLocks/>
            <a:endCxn id="10" idx="6"/>
          </p:cNvCxnSpPr>
          <p:nvPr/>
        </p:nvCxnSpPr>
        <p:spPr>
          <a:xfrm flipH="1">
            <a:off x="2898924" y="4366003"/>
            <a:ext cx="2148526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wal 22">
            <a:extLst>
              <a:ext uri="{FF2B5EF4-FFF2-40B4-BE49-F238E27FC236}">
                <a16:creationId xmlns:a16="http://schemas.microsoft.com/office/drawing/2014/main" xmlns="" id="{897B24D5-8244-4E4C-8842-4F129AB88AF8}"/>
              </a:ext>
            </a:extLst>
          </p:cNvPr>
          <p:cNvSpPr/>
          <p:nvPr/>
        </p:nvSpPr>
        <p:spPr>
          <a:xfrm>
            <a:off x="1103897" y="7719243"/>
            <a:ext cx="1167816" cy="137854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68571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3284619D-DD85-40BE-B971-0CA44B7AB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10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87261A7B-2628-4740-9942-41A162EB7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9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A8E274F4-5544-4897-AA54-BE9ABD03F9CB}"/>
              </a:ext>
            </a:extLst>
          </p:cNvPr>
          <p:cNvSpPr txBox="1"/>
          <p:nvPr/>
        </p:nvSpPr>
        <p:spPr>
          <a:xfrm>
            <a:off x="252798" y="275259"/>
            <a:ext cx="3326552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14. Przygotuj budowany układ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48C34E9B-03C9-4E2C-BFD3-4CD9F09D6B27}"/>
              </a:ext>
            </a:extLst>
          </p:cNvPr>
          <p:cNvSpPr txBox="1"/>
          <p:nvPr/>
        </p:nvSpPr>
        <p:spPr>
          <a:xfrm>
            <a:off x="252798" y="4982015"/>
            <a:ext cx="5442516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15. Przygotuj płytkę przejściową „o9” z przewodem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5988CAC5-138F-4A69-9AC7-9C0DEC3517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868" y="989076"/>
            <a:ext cx="2779982" cy="3706642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864C3C78-D912-4B09-91B0-4D644A0E3C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2" t="8009" r="36145" b="8026"/>
          <a:stretch/>
        </p:blipFill>
        <p:spPr>
          <a:xfrm rot="16200000">
            <a:off x="1815572" y="5962083"/>
            <a:ext cx="2314575" cy="359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934536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5E3539D76240D4C81EF6909B7FAC18A" ma:contentTypeVersion="14" ma:contentTypeDescription="Utwórz nowy dokument." ma:contentTypeScope="" ma:versionID="09530cb20df8bb7d7328639d9160c62a">
  <xsd:schema xmlns:xsd="http://www.w3.org/2001/XMLSchema" xmlns:xs="http://www.w3.org/2001/XMLSchema" xmlns:p="http://schemas.microsoft.com/office/2006/metadata/properties" xmlns:ns2="10adba0f-d193-4b18-82d4-9693ed4683a2" xmlns:ns3="b37c054c-b20a-407f-8901-6a06e332dbb8" targetNamespace="http://schemas.microsoft.com/office/2006/metadata/properties" ma:root="true" ma:fieldsID="8dce884877b56f43bc5e08ec20a9bdaf" ns2:_="" ns3:_="">
    <xsd:import namespace="10adba0f-d193-4b18-82d4-9693ed4683a2"/>
    <xsd:import namespace="b37c054c-b20a-407f-8901-6a06e332dbb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adba0f-d193-4b18-82d4-9693ed4683a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Tagi obrazów" ma:readOnly="false" ma:fieldId="{5cf76f15-5ced-4ddc-b409-7134ff3c332f}" ma:taxonomyMulti="true" ma:sspId="6d741813-68c0-4753-ad7d-c4283c0554b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7c054c-b20a-407f-8901-6a06e332dbb8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709a2a51-a57f-44b3-99cb-1e7bb67de154}" ma:internalName="TaxCatchAll" ma:showField="CatchAllData" ma:web="b37c054c-b20a-407f-8901-6a06e332dbb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0adba0f-d193-4b18-82d4-9693ed4683a2">
      <Terms xmlns="http://schemas.microsoft.com/office/infopath/2007/PartnerControls"/>
    </lcf76f155ced4ddcb4097134ff3c332f>
    <TaxCatchAll xmlns="b37c054c-b20a-407f-8901-6a06e332dbb8" xsi:nil="true"/>
  </documentManagement>
</p:properties>
</file>

<file path=customXml/itemProps1.xml><?xml version="1.0" encoding="utf-8"?>
<ds:datastoreItem xmlns:ds="http://schemas.openxmlformats.org/officeDocument/2006/customXml" ds:itemID="{BF0ACCDD-7CED-4417-8992-0EBA0A06ABD8}"/>
</file>

<file path=customXml/itemProps2.xml><?xml version="1.0" encoding="utf-8"?>
<ds:datastoreItem xmlns:ds="http://schemas.openxmlformats.org/officeDocument/2006/customXml" ds:itemID="{488E3EAA-5212-4774-BD14-2B17168A4FCD}"/>
</file>

<file path=customXml/itemProps3.xml><?xml version="1.0" encoding="utf-8"?>
<ds:datastoreItem xmlns:ds="http://schemas.openxmlformats.org/officeDocument/2006/customXml" ds:itemID="{CD1E5D5F-629B-4F79-86A9-4AF78BA41EE8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485</TotalTime>
  <Words>337</Words>
  <Application>Microsoft Office PowerPoint</Application>
  <PresentationFormat>Papier A4 (210x297 mm)</PresentationFormat>
  <Paragraphs>81</Paragraphs>
  <Slides>15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Akademia Leona Koźmińskiego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bogdan</dc:creator>
  <cp:lastModifiedBy>bogdan</cp:lastModifiedBy>
  <cp:revision>31</cp:revision>
  <dcterms:created xsi:type="dcterms:W3CDTF">2022-04-24T19:38:58Z</dcterms:created>
  <dcterms:modified xsi:type="dcterms:W3CDTF">2022-07-31T12:22:55Z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0x010100D5E3539D76240D4C81EF6909B7FAC18A</vt:lpwstr>
  </property>
</Properties>
</file>