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3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1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15.xml" ContentType="application/vnd.openxmlformats-officedocument.presentationml.slide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1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2" r:id="rId1"/>
    <p:sldMasterId id="2147483684" r:id="rId2"/>
  </p:sldMasterIdLst>
  <p:notesMasterIdLst>
    <p:notesMasterId r:id="rId20"/>
  </p:notesMasterIdLst>
  <p:sldIdLst>
    <p:sldId id="282" r:id="rId3"/>
    <p:sldId id="277" r:id="rId4"/>
    <p:sldId id="266" r:id="rId5"/>
    <p:sldId id="280" r:id="rId6"/>
    <p:sldId id="279" r:id="rId7"/>
    <p:sldId id="258" r:id="rId8"/>
    <p:sldId id="269" r:id="rId9"/>
    <p:sldId id="278" r:id="rId10"/>
    <p:sldId id="283" r:id="rId11"/>
    <p:sldId id="271" r:id="rId12"/>
    <p:sldId id="272" r:id="rId13"/>
    <p:sldId id="274" r:id="rId14"/>
    <p:sldId id="284" r:id="rId15"/>
    <p:sldId id="273" r:id="rId16"/>
    <p:sldId id="285" r:id="rId17"/>
    <p:sldId id="275" r:id="rId18"/>
    <p:sldId id="276" r:id="rId19"/>
  </p:sldIdLst>
  <p:sldSz cx="6858000" cy="9906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2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62" d="100"/>
          <a:sy n="62" d="100"/>
        </p:scale>
        <p:origin x="2525" y="62"/>
      </p:cViewPr>
      <p:guideLst>
        <p:guide orient="horz" pos="312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customXml" Target="../customXml/item2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customXml" Target="../customXml/item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Relationship Id="rId27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CC6311-1DE7-4D7F-811B-43CF443DE0DF}" type="datetimeFigureOut">
              <a:rPr lang="pl-PL" smtClean="0"/>
              <a:t>2022-07-31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2360613" y="1143000"/>
            <a:ext cx="21367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260DBC-9186-4944-8DA7-E513E1B0EE3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01442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ADD7A-DA76-4261-A37B-3F23161678D8}" type="datetime1">
              <a:rPr lang="pl-PL" smtClean="0"/>
              <a:t>2022-07-31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11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535204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E3015-4EB5-452F-B5AD-B2FDBB4FF0A7}" type="datetime1">
              <a:rPr lang="pl-PL" smtClean="0"/>
              <a:t>2022-07-31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11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250803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DEE29-AB11-4DED-8A3E-3CB1D7EBDBF7}" type="datetime1">
              <a:rPr lang="pl-PL" smtClean="0"/>
              <a:t>2022-07-31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11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757865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0D069-078F-4AC1-8A29-A0DF8984A6A3}" type="datetime1">
              <a:rPr lang="pl-PL" smtClean="0"/>
              <a:t>2022-07-31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11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969163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59959-4A24-4BCA-A855-A980265CF14E}" type="datetime1">
              <a:rPr lang="pl-PL" smtClean="0"/>
              <a:t>2022-07-31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11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7786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BD4C6-CA3A-4019-AE4F-484E625CC1A7}" type="datetime1">
              <a:rPr lang="pl-PL" smtClean="0"/>
              <a:t>2022-07-31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11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32029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40641-8856-4AF9-8703-78B1E93B39F6}" type="datetime1">
              <a:rPr lang="pl-PL" smtClean="0"/>
              <a:t>2022-07-31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11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303770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1CCBF-05C0-4782-AC57-6A5C0D22E8D0}" type="datetime1">
              <a:rPr lang="pl-PL" smtClean="0"/>
              <a:t>2022-07-31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11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561353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D780B-7576-42A1-BD93-9DB714FA5001}" type="datetime1">
              <a:rPr lang="pl-PL" smtClean="0"/>
              <a:t>2022-07-31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11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977062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5858E-6EEB-4486-B37D-C706C7B23CD4}" type="datetime1">
              <a:rPr lang="pl-PL" smtClean="0"/>
              <a:t>2022-07-31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11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600952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BB40B-95FF-42D4-AC4A-260BA0796CAC}" type="datetime1">
              <a:rPr lang="pl-PL" smtClean="0"/>
              <a:t>2022-07-31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11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806946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2A845-AD7E-488E-9BB4-56BEF2668378}" type="datetime1">
              <a:rPr lang="pl-PL" smtClean="0"/>
              <a:t>2022-07-31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11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394124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71BAC-F70E-4E72-8E28-36796B8B0D0A}" type="datetime1">
              <a:rPr lang="pl-PL" smtClean="0"/>
              <a:t>2022-07-31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11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909528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EB80-8DCD-487C-B1D3-E8E366361E5B}" type="datetime1">
              <a:rPr lang="pl-PL" smtClean="0"/>
              <a:t>2022-07-31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11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342244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4978E-7DB4-41BF-9B95-DB0738E61670}" type="datetime1">
              <a:rPr lang="pl-PL" smtClean="0"/>
              <a:t>2022-07-31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11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193780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C77C5-E169-469B-8472-5E70886CFB49}" type="datetime1">
              <a:rPr lang="pl-PL" smtClean="0"/>
              <a:t>2022-07-31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11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488432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1C744-9C71-4D5C-BCFB-824651BF2542}" type="datetime1">
              <a:rPr lang="pl-PL" smtClean="0"/>
              <a:t>2022-07-31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11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041828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DC674-72AC-4D2A-A154-40E50DB848AC}" type="datetime1">
              <a:rPr lang="pl-PL" smtClean="0"/>
              <a:t>2022-07-31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11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867187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7DEAB-11EC-481C-B8FF-B718638FB703}" type="datetime1">
              <a:rPr lang="pl-PL" smtClean="0"/>
              <a:t>2022-07-31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11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608597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07756-B878-462B-9DBD-63FAE95A1428}" type="datetime1">
              <a:rPr lang="pl-PL" smtClean="0"/>
              <a:t>2022-07-31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11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806617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FB55B-57CC-4690-8AAB-1E78006B52D7}" type="datetime1">
              <a:rPr lang="pl-PL" smtClean="0"/>
              <a:t>2022-07-31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11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027291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EBDF2-0C46-48EA-BAE2-DD1776C5FB77}" type="datetime1">
              <a:rPr lang="pl-PL" smtClean="0"/>
              <a:t>2022-07-31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11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86698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162542-4ED2-4629-8F29-FA94BDCB730A}" type="datetime1">
              <a:rPr lang="pl-PL" smtClean="0"/>
              <a:t>2022-07-31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pl-PL"/>
              <a:t>Zadanie 11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05E29E-5EFE-490D-B4FF-81D9C1102E9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26899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DD460E-820A-47AA-B741-9AB26B51AD3A}" type="datetime1">
              <a:rPr lang="pl-PL" smtClean="0"/>
              <a:t>2022-07-31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pl-PL"/>
              <a:t>Zadanie 11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05E29E-5EFE-490D-B4FF-81D9C1102E9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959911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6.jpeg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>
            <a:extLst>
              <a:ext uri="{FF2B5EF4-FFF2-40B4-BE49-F238E27FC236}">
                <a16:creationId xmlns:a16="http://schemas.microsoft.com/office/drawing/2014/main" xmlns="" id="{CDE6BCB2-9249-48CC-A9F2-0F6EBC2C58AB}"/>
              </a:ext>
            </a:extLst>
          </p:cNvPr>
          <p:cNvSpPr txBox="1"/>
          <p:nvPr/>
        </p:nvSpPr>
        <p:spPr>
          <a:xfrm>
            <a:off x="647723" y="3545560"/>
            <a:ext cx="5669280" cy="1365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ZMAGANIA Z ELEKTRONIKĄ</a:t>
            </a:r>
            <a:endParaRPr kumimoji="0" lang="pl-PL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program terapeutyczny wspomagający rozwój funkcji </a:t>
            </a:r>
            <a:r>
              <a:rPr kumimoji="0" lang="pl-PL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percepcyjno</a:t>
            </a:r>
            <a:r>
              <a:rPr kumimoji="0" lang="pl-PL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 motorycznych</a:t>
            </a:r>
            <a:endParaRPr kumimoji="0" lang="pl-PL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xmlns="" id="{7FD6DCAB-8026-40B7-B45E-BE72AC4061C0}"/>
              </a:ext>
            </a:extLst>
          </p:cNvPr>
          <p:cNvSpPr txBox="1"/>
          <p:nvPr/>
        </p:nvSpPr>
        <p:spPr>
          <a:xfrm>
            <a:off x="377952" y="7654020"/>
            <a:ext cx="3121152" cy="1295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Opracowali:</a:t>
            </a:r>
          </a:p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Alina Meisner</a:t>
            </a:r>
          </a:p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Bogusław Żmuda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xmlns="" id="{2068E113-47C2-428B-9D13-A84F369BD61C}"/>
              </a:ext>
            </a:extLst>
          </p:cNvPr>
          <p:cNvSpPr txBox="1"/>
          <p:nvPr/>
        </p:nvSpPr>
        <p:spPr>
          <a:xfrm>
            <a:off x="2656496" y="9077222"/>
            <a:ext cx="1331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Łajski 2022r.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xmlns="" id="{9FFC80EB-5F83-4E8E-80A3-18B9898F79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032" y="379414"/>
            <a:ext cx="6452662" cy="1153396"/>
          </a:xfrm>
          <a:prstGeom prst="rect">
            <a:avLst/>
          </a:prstGeom>
        </p:spPr>
      </p:pic>
      <p:sp>
        <p:nvSpPr>
          <p:cNvPr id="9" name="Podtytuł 8">
            <a:extLst>
              <a:ext uri="{FF2B5EF4-FFF2-40B4-BE49-F238E27FC236}">
                <a16:creationId xmlns:a16="http://schemas.microsoft.com/office/drawing/2014/main" xmlns="" id="{A4194765-A818-4C6F-A8C5-3B0F595DF5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6032" y="5786894"/>
            <a:ext cx="6601968" cy="1563616"/>
          </a:xfrm>
        </p:spPr>
        <p:txBody>
          <a:bodyPr/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pl-PL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realizowana z grantu pozyskanego </a:t>
            </a:r>
            <a:br>
              <a:rPr lang="pl-PL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 ramach projektu „INNOES  - program grantowy </a:t>
            </a:r>
            <a:br>
              <a:rPr lang="pl-PL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 rzecz innowacji społecznych w obszarze dostępności”</a:t>
            </a:r>
          </a:p>
          <a:p>
            <a:endParaRPr lang="pl-PL" dirty="0"/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xmlns="" id="{3AC971F1-D3C8-449D-9157-9FB6C3D6F02B}"/>
              </a:ext>
            </a:extLst>
          </p:cNvPr>
          <p:cNvSpPr txBox="1"/>
          <p:nvPr/>
        </p:nvSpPr>
        <p:spPr>
          <a:xfrm>
            <a:off x="1614144" y="2146518"/>
            <a:ext cx="3629712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Innowacja społeczna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47801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xmlns="" id="{3284619D-DD85-40BE-B971-0CA44B7AB0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11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xmlns="" id="{87261A7B-2628-4740-9942-41A162EB7F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10</a:t>
            </a:fld>
            <a:endParaRPr lang="pl-PL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xmlns="" id="{A8E274F4-5544-4897-AA54-BE9ABD03F9CB}"/>
              </a:ext>
            </a:extLst>
          </p:cNvPr>
          <p:cNvSpPr txBox="1"/>
          <p:nvPr/>
        </p:nvSpPr>
        <p:spPr>
          <a:xfrm>
            <a:off x="252798" y="275259"/>
            <a:ext cx="3262432" cy="456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16. Przygotuj budowany układ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xmlns="" id="{5488D462-399A-4F9B-9104-A61670EB9F3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162694" y="914400"/>
            <a:ext cx="4532611" cy="3399458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xmlns="" id="{48C34E9B-03C9-4E2C-BFD3-4CD9F09D6B27}"/>
              </a:ext>
            </a:extLst>
          </p:cNvPr>
          <p:cNvSpPr txBox="1"/>
          <p:nvPr/>
        </p:nvSpPr>
        <p:spPr>
          <a:xfrm>
            <a:off x="252798" y="4953000"/>
            <a:ext cx="3331361" cy="456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17. Przygotuj płytkę  „f8” z „o1”</a:t>
            </a: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xmlns="" id="{B76EB2C7-6F5E-489F-9BA6-D240D0DC0FC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67" t="26545" r="10815" b="14500"/>
          <a:stretch/>
        </p:blipFill>
        <p:spPr>
          <a:xfrm>
            <a:off x="1661943" y="6391033"/>
            <a:ext cx="2840736" cy="1694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9345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>
            <a:extLst>
              <a:ext uri="{FF2B5EF4-FFF2-40B4-BE49-F238E27FC236}">
                <a16:creationId xmlns:a16="http://schemas.microsoft.com/office/drawing/2014/main" xmlns="" id="{7C379D26-5460-4BB3-862C-ED2165C7D1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334" y="1613139"/>
            <a:ext cx="5297481" cy="3973111"/>
          </a:xfrm>
          <a:prstGeom prst="rect">
            <a:avLst/>
          </a:prstGeom>
        </p:spPr>
      </p:pic>
      <p:sp>
        <p:nvSpPr>
          <p:cNvPr id="2" name="Symbol zastępczy stopki 1">
            <a:extLst>
              <a:ext uri="{FF2B5EF4-FFF2-40B4-BE49-F238E27FC236}">
                <a16:creationId xmlns:a16="http://schemas.microsoft.com/office/drawing/2014/main" xmlns="" id="{8AFCBABF-8A9C-48F3-A190-DA2E12F9FA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11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xmlns="" id="{300BE9D1-A62A-412E-AED5-B52C6682E4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11</a:t>
            </a:fld>
            <a:endParaRPr lang="pl-PL"/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xmlns="" id="{C1F5C676-6EFC-4480-BEE1-26913648FE60}"/>
              </a:ext>
            </a:extLst>
          </p:cNvPr>
          <p:cNvSpPr txBox="1"/>
          <p:nvPr/>
        </p:nvSpPr>
        <p:spPr>
          <a:xfrm>
            <a:off x="223716" y="749695"/>
            <a:ext cx="3980577" cy="456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18. Połącz płytki ze sobą przewodem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xmlns="" id="{948D1C94-B047-492E-9351-2CC47FB0D47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22" t="61987" r="38136" b="23157"/>
          <a:stretch/>
        </p:blipFill>
        <p:spPr>
          <a:xfrm>
            <a:off x="3572255" y="6669123"/>
            <a:ext cx="1543051" cy="1502664"/>
          </a:xfrm>
          <a:prstGeom prst="rect">
            <a:avLst/>
          </a:prstGeom>
        </p:spPr>
      </p:pic>
      <p:sp>
        <p:nvSpPr>
          <p:cNvPr id="8" name="Owal 7">
            <a:extLst>
              <a:ext uri="{FF2B5EF4-FFF2-40B4-BE49-F238E27FC236}">
                <a16:creationId xmlns:a16="http://schemas.microsoft.com/office/drawing/2014/main" xmlns="" id="{C47B95C1-1199-4A1B-8ADB-7E577484D75C}"/>
              </a:ext>
            </a:extLst>
          </p:cNvPr>
          <p:cNvSpPr/>
          <p:nvPr/>
        </p:nvSpPr>
        <p:spPr>
          <a:xfrm>
            <a:off x="2852133" y="3294161"/>
            <a:ext cx="720122" cy="611066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9" name="Łącznik prosty ze strzałką 8">
            <a:extLst>
              <a:ext uri="{FF2B5EF4-FFF2-40B4-BE49-F238E27FC236}">
                <a16:creationId xmlns:a16="http://schemas.microsoft.com/office/drawing/2014/main" xmlns="" id="{1D6F778C-A792-4BDD-88DD-9BE228DF40A3}"/>
              </a:ext>
            </a:extLst>
          </p:cNvPr>
          <p:cNvCxnSpPr>
            <a:cxnSpLocks/>
          </p:cNvCxnSpPr>
          <p:nvPr/>
        </p:nvCxnSpPr>
        <p:spPr>
          <a:xfrm flipH="1" flipV="1">
            <a:off x="3285746" y="3905227"/>
            <a:ext cx="908302" cy="306859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27383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 descr="Obraz zawierający tekst, urządzenie&#10;&#10;Opis wygenerowany automatycznie">
            <a:extLst>
              <a:ext uri="{FF2B5EF4-FFF2-40B4-BE49-F238E27FC236}">
                <a16:creationId xmlns:a16="http://schemas.microsoft.com/office/drawing/2014/main" xmlns="" id="{66B8AE77-E596-44BA-8D3A-D070C62E3ED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25" t="45081" r="33125" b="23178"/>
          <a:stretch/>
        </p:blipFill>
        <p:spPr>
          <a:xfrm rot="10800000">
            <a:off x="3686175" y="5649133"/>
            <a:ext cx="2314576" cy="1632582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20AD46EE-E2B6-4A68-AA3D-114329A892B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968" y="1370264"/>
            <a:ext cx="5268462" cy="3951347"/>
          </a:xfrm>
          <a:prstGeom prst="rect">
            <a:avLst/>
          </a:prstGeom>
        </p:spPr>
      </p:pic>
      <p:sp>
        <p:nvSpPr>
          <p:cNvPr id="2" name="Symbol zastępczy stopki 1">
            <a:extLst>
              <a:ext uri="{FF2B5EF4-FFF2-40B4-BE49-F238E27FC236}">
                <a16:creationId xmlns:a16="http://schemas.microsoft.com/office/drawing/2014/main" xmlns="" id="{5FB7C22D-4255-44E6-9EF4-CE4156E9E3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11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xmlns="" id="{BA624AD9-03AD-43A5-A70C-80C335E806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12</a:t>
            </a:fld>
            <a:endParaRPr lang="pl-PL"/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xmlns="" id="{5252DBAE-197D-4BDD-96F7-1DD603A402A2}"/>
              </a:ext>
            </a:extLst>
          </p:cNvPr>
          <p:cNvSpPr txBox="1"/>
          <p:nvPr/>
        </p:nvSpPr>
        <p:spPr>
          <a:xfrm>
            <a:off x="119285" y="378943"/>
            <a:ext cx="5663813" cy="872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19. Sterowanie opóźnieniem świecenie diody LED- ustawienia</a:t>
            </a:r>
          </a:p>
        </p:txBody>
      </p:sp>
      <p:cxnSp>
        <p:nvCxnSpPr>
          <p:cNvPr id="12" name="Łącznik prosty ze strzałką 11">
            <a:extLst>
              <a:ext uri="{FF2B5EF4-FFF2-40B4-BE49-F238E27FC236}">
                <a16:creationId xmlns:a16="http://schemas.microsoft.com/office/drawing/2014/main" xmlns="" id="{CBC99CEF-4646-4B50-A486-2A3896971938}"/>
              </a:ext>
            </a:extLst>
          </p:cNvPr>
          <p:cNvCxnSpPr>
            <a:cxnSpLocks/>
          </p:cNvCxnSpPr>
          <p:nvPr/>
        </p:nvCxnSpPr>
        <p:spPr>
          <a:xfrm>
            <a:off x="4385469" y="4054201"/>
            <a:ext cx="332835" cy="196010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pole tekstowe 15">
            <a:extLst>
              <a:ext uri="{FF2B5EF4-FFF2-40B4-BE49-F238E27FC236}">
                <a16:creationId xmlns:a16="http://schemas.microsoft.com/office/drawing/2014/main" xmlns="" id="{3AD6A1D0-6075-4416-ABB3-9089E60500B0}"/>
              </a:ext>
            </a:extLst>
          </p:cNvPr>
          <p:cNvSpPr txBox="1"/>
          <p:nvPr/>
        </p:nvSpPr>
        <p:spPr>
          <a:xfrm>
            <a:off x="3606199" y="7452322"/>
            <a:ext cx="25457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Obracając gałką ustaw </a:t>
            </a:r>
          </a:p>
          <a:p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czas np.: 10s</a:t>
            </a:r>
          </a:p>
          <a:p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57733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stopki 1">
            <a:extLst>
              <a:ext uri="{FF2B5EF4-FFF2-40B4-BE49-F238E27FC236}">
                <a16:creationId xmlns:a16="http://schemas.microsoft.com/office/drawing/2014/main" xmlns="" id="{1BACAF88-788C-4A67-BE53-EA2140B495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11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xmlns="" id="{63427F6C-281D-4475-AE64-4ED878D7A4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13</a:t>
            </a:fld>
            <a:endParaRPr lang="pl-PL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xmlns="" id="{42E1E839-3A97-4F29-8A67-54F381C02CE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769" y="1821368"/>
            <a:ext cx="5268462" cy="3951347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xmlns="" id="{E51CD609-334E-4704-8475-90FF46D6205C}"/>
              </a:ext>
            </a:extLst>
          </p:cNvPr>
          <p:cNvSpPr txBox="1"/>
          <p:nvPr/>
        </p:nvSpPr>
        <p:spPr>
          <a:xfrm>
            <a:off x="206791" y="586207"/>
            <a:ext cx="5663813" cy="872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20. Sterowanie opóźnieniem świecenie diody LED ustawienia c.d.</a:t>
            </a:r>
          </a:p>
        </p:txBody>
      </p:sp>
      <p:pic>
        <p:nvPicPr>
          <p:cNvPr id="6" name="Obraz 5" descr="Obraz zawierający tekst&#10;&#10;Opis wygenerowany automatycznie">
            <a:extLst>
              <a:ext uri="{FF2B5EF4-FFF2-40B4-BE49-F238E27FC236}">
                <a16:creationId xmlns:a16="http://schemas.microsoft.com/office/drawing/2014/main" xmlns="" id="{A5766774-64EE-4B65-AFB1-DCE8E60164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01" t="19718" r="38399" b="50001"/>
          <a:stretch/>
        </p:blipFill>
        <p:spPr>
          <a:xfrm rot="10800000">
            <a:off x="3598737" y="5919528"/>
            <a:ext cx="2633472" cy="1557528"/>
          </a:xfrm>
          <a:prstGeom prst="rect">
            <a:avLst/>
          </a:prstGeom>
        </p:spPr>
      </p:pic>
      <p:cxnSp>
        <p:nvCxnSpPr>
          <p:cNvPr id="7" name="Łącznik prosty ze strzałką 6">
            <a:extLst>
              <a:ext uri="{FF2B5EF4-FFF2-40B4-BE49-F238E27FC236}">
                <a16:creationId xmlns:a16="http://schemas.microsoft.com/office/drawing/2014/main" xmlns="" id="{55749133-8D45-4593-9947-CBCCCB699626}"/>
              </a:ext>
            </a:extLst>
          </p:cNvPr>
          <p:cNvCxnSpPr>
            <a:cxnSpLocks/>
          </p:cNvCxnSpPr>
          <p:nvPr/>
        </p:nvCxnSpPr>
        <p:spPr>
          <a:xfrm>
            <a:off x="4352544" y="5178688"/>
            <a:ext cx="233744" cy="97005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wal 8">
            <a:extLst>
              <a:ext uri="{FF2B5EF4-FFF2-40B4-BE49-F238E27FC236}">
                <a16:creationId xmlns:a16="http://schemas.microsoft.com/office/drawing/2014/main" xmlns="" id="{55953614-B295-43FF-9446-3CC5EC665C32}"/>
              </a:ext>
            </a:extLst>
          </p:cNvPr>
          <p:cNvSpPr/>
          <p:nvPr/>
        </p:nvSpPr>
        <p:spPr>
          <a:xfrm>
            <a:off x="3822701" y="4567622"/>
            <a:ext cx="763587" cy="611066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xmlns="" id="{B7E405D7-EC39-4EE4-9EAE-23EA4ED0ADD7}"/>
              </a:ext>
            </a:extLst>
          </p:cNvPr>
          <p:cNvSpPr txBox="1"/>
          <p:nvPr/>
        </p:nvSpPr>
        <p:spPr>
          <a:xfrm>
            <a:off x="2704690" y="8211338"/>
            <a:ext cx="1872295" cy="1287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Opóźnienie w zgaszeniu diody LED</a:t>
            </a: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xmlns="" id="{BCDDA5C2-9F8A-449B-BBA1-38EBBF30E44A}"/>
              </a:ext>
            </a:extLst>
          </p:cNvPr>
          <p:cNvSpPr txBox="1"/>
          <p:nvPr/>
        </p:nvSpPr>
        <p:spPr>
          <a:xfrm>
            <a:off x="4985705" y="8222194"/>
            <a:ext cx="1872295" cy="872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Opóźnienie w zapaleniu diody</a:t>
            </a:r>
          </a:p>
        </p:txBody>
      </p:sp>
      <p:cxnSp>
        <p:nvCxnSpPr>
          <p:cNvPr id="14" name="Łącznik prosty ze strzałką 13">
            <a:extLst>
              <a:ext uri="{FF2B5EF4-FFF2-40B4-BE49-F238E27FC236}">
                <a16:creationId xmlns:a16="http://schemas.microsoft.com/office/drawing/2014/main" xmlns="" id="{2C4EC5B2-0185-48C6-A26D-2616EC627E79}"/>
              </a:ext>
            </a:extLst>
          </p:cNvPr>
          <p:cNvCxnSpPr>
            <a:cxnSpLocks/>
          </p:cNvCxnSpPr>
          <p:nvPr/>
        </p:nvCxnSpPr>
        <p:spPr>
          <a:xfrm>
            <a:off x="5381244" y="6992026"/>
            <a:ext cx="233744" cy="97005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Łącznik prosty ze strzałką 14">
            <a:extLst>
              <a:ext uri="{FF2B5EF4-FFF2-40B4-BE49-F238E27FC236}">
                <a16:creationId xmlns:a16="http://schemas.microsoft.com/office/drawing/2014/main" xmlns="" id="{48957B88-B71C-446A-A491-C9F8F35CC3CE}"/>
              </a:ext>
            </a:extLst>
          </p:cNvPr>
          <p:cNvCxnSpPr>
            <a:cxnSpLocks/>
          </p:cNvCxnSpPr>
          <p:nvPr/>
        </p:nvCxnSpPr>
        <p:spPr>
          <a:xfrm flipH="1">
            <a:off x="3730752" y="6954883"/>
            <a:ext cx="571310" cy="104652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99188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97F6076D-13A8-4D70-840B-E9F9EDBC0E6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547" y="1740650"/>
            <a:ext cx="5367528" cy="4025646"/>
          </a:xfrm>
          <a:prstGeom prst="rect">
            <a:avLst/>
          </a:prstGeom>
        </p:spPr>
      </p:pic>
      <p:sp>
        <p:nvSpPr>
          <p:cNvPr id="2" name="Symbol zastępczy stopki 1">
            <a:extLst>
              <a:ext uri="{FF2B5EF4-FFF2-40B4-BE49-F238E27FC236}">
                <a16:creationId xmlns:a16="http://schemas.microsoft.com/office/drawing/2014/main" xmlns="" id="{B2A0FC6A-D1D9-45B8-AE2F-56291DA915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11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xmlns="" id="{958A318E-F87D-4C23-995F-A7DACEB2E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14</a:t>
            </a:fld>
            <a:endParaRPr lang="pl-PL"/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xmlns="" id="{D16A0F06-F01D-4C1C-BD7F-4CFDA86996CD}"/>
              </a:ext>
            </a:extLst>
          </p:cNvPr>
          <p:cNvSpPr txBox="1"/>
          <p:nvPr/>
        </p:nvSpPr>
        <p:spPr>
          <a:xfrm>
            <a:off x="194757" y="609079"/>
            <a:ext cx="5663813" cy="872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21. Przesuń suwak włącznika na ON. Zaświeci się</a:t>
            </a:r>
          </a:p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     czerwona dioda LED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xmlns="" id="{4B28559F-7F4B-410B-8CC7-1CBC5051681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34" t="51439" r="28534" b="34417"/>
          <a:stretch/>
        </p:blipFill>
        <p:spPr>
          <a:xfrm>
            <a:off x="2640210" y="7112584"/>
            <a:ext cx="3584455" cy="1680213"/>
          </a:xfrm>
          <a:prstGeom prst="rect">
            <a:avLst/>
          </a:prstGeom>
        </p:spPr>
      </p:pic>
      <p:sp>
        <p:nvSpPr>
          <p:cNvPr id="8" name="Owal 7">
            <a:extLst>
              <a:ext uri="{FF2B5EF4-FFF2-40B4-BE49-F238E27FC236}">
                <a16:creationId xmlns:a16="http://schemas.microsoft.com/office/drawing/2014/main" xmlns="" id="{3DF1DDE0-DE82-4F85-9653-AA6F6755339C}"/>
              </a:ext>
            </a:extLst>
          </p:cNvPr>
          <p:cNvSpPr/>
          <p:nvPr/>
        </p:nvSpPr>
        <p:spPr>
          <a:xfrm>
            <a:off x="2640210" y="3326950"/>
            <a:ext cx="763587" cy="611066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9" name="Łącznik prosty ze strzałką 8">
            <a:extLst>
              <a:ext uri="{FF2B5EF4-FFF2-40B4-BE49-F238E27FC236}">
                <a16:creationId xmlns:a16="http://schemas.microsoft.com/office/drawing/2014/main" xmlns="" id="{3160F0E8-5CCD-45AF-992D-EC8493FA7F2B}"/>
              </a:ext>
            </a:extLst>
          </p:cNvPr>
          <p:cNvCxnSpPr>
            <a:cxnSpLocks/>
            <a:endCxn id="8" idx="4"/>
          </p:cNvCxnSpPr>
          <p:nvPr/>
        </p:nvCxnSpPr>
        <p:spPr>
          <a:xfrm flipH="1" flipV="1">
            <a:off x="3022004" y="3938016"/>
            <a:ext cx="1001356" cy="317456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71962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97F6076D-13A8-4D70-840B-E9F9EDBC0E6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547" y="1740650"/>
            <a:ext cx="5367528" cy="4025646"/>
          </a:xfrm>
          <a:prstGeom prst="rect">
            <a:avLst/>
          </a:prstGeom>
        </p:spPr>
      </p:pic>
      <p:sp>
        <p:nvSpPr>
          <p:cNvPr id="2" name="Symbol zastępczy stopki 1">
            <a:extLst>
              <a:ext uri="{FF2B5EF4-FFF2-40B4-BE49-F238E27FC236}">
                <a16:creationId xmlns:a16="http://schemas.microsoft.com/office/drawing/2014/main" xmlns="" id="{B2A0FC6A-D1D9-45B8-AE2F-56291DA915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11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xmlns="" id="{958A318E-F87D-4C23-995F-A7DACEB2E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15</a:t>
            </a:fld>
            <a:endParaRPr lang="pl-PL"/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xmlns="" id="{D16A0F06-F01D-4C1C-BD7F-4CFDA86996CD}"/>
              </a:ext>
            </a:extLst>
          </p:cNvPr>
          <p:cNvSpPr txBox="1"/>
          <p:nvPr/>
        </p:nvSpPr>
        <p:spPr>
          <a:xfrm>
            <a:off x="194757" y="609079"/>
            <a:ext cx="5663813" cy="45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22. Testujemy opóźnienie</a:t>
            </a:r>
          </a:p>
        </p:txBody>
      </p:sp>
      <p:cxnSp>
        <p:nvCxnSpPr>
          <p:cNvPr id="9" name="Łącznik prosty ze strzałką 8">
            <a:extLst>
              <a:ext uri="{FF2B5EF4-FFF2-40B4-BE49-F238E27FC236}">
                <a16:creationId xmlns:a16="http://schemas.microsoft.com/office/drawing/2014/main" xmlns="" id="{3160F0E8-5CCD-45AF-992D-EC8493FA7F2B}"/>
              </a:ext>
            </a:extLst>
          </p:cNvPr>
          <p:cNvCxnSpPr>
            <a:cxnSpLocks/>
          </p:cNvCxnSpPr>
          <p:nvPr/>
        </p:nvCxnSpPr>
        <p:spPr>
          <a:xfrm flipH="1" flipV="1">
            <a:off x="1363892" y="4299278"/>
            <a:ext cx="1001356" cy="317456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ole tekstowe 9">
            <a:extLst>
              <a:ext uri="{FF2B5EF4-FFF2-40B4-BE49-F238E27FC236}">
                <a16:creationId xmlns:a16="http://schemas.microsoft.com/office/drawing/2014/main" xmlns="" id="{B235DA98-234A-4372-9BE4-BA99CF44FF97}"/>
              </a:ext>
            </a:extLst>
          </p:cNvPr>
          <p:cNvSpPr txBox="1"/>
          <p:nvPr/>
        </p:nvSpPr>
        <p:spPr>
          <a:xfrm>
            <a:off x="722701" y="7564615"/>
            <a:ext cx="2983668" cy="872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Naciśnij przycisk i zaczekaj </a:t>
            </a:r>
          </a:p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ustawiony wcześniej czas. </a:t>
            </a:r>
          </a:p>
        </p:txBody>
      </p:sp>
      <p:cxnSp>
        <p:nvCxnSpPr>
          <p:cNvPr id="11" name="Łącznik prosty ze strzałką 10">
            <a:extLst>
              <a:ext uri="{FF2B5EF4-FFF2-40B4-BE49-F238E27FC236}">
                <a16:creationId xmlns:a16="http://schemas.microsoft.com/office/drawing/2014/main" xmlns="" id="{8B3EFC15-8234-4CEB-9F68-DA3CAA8A9665}"/>
              </a:ext>
            </a:extLst>
          </p:cNvPr>
          <p:cNvCxnSpPr>
            <a:cxnSpLocks/>
          </p:cNvCxnSpPr>
          <p:nvPr/>
        </p:nvCxnSpPr>
        <p:spPr>
          <a:xfrm flipV="1">
            <a:off x="5355249" y="4141117"/>
            <a:ext cx="0" cy="349088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pole tekstowe 11">
            <a:extLst>
              <a:ext uri="{FF2B5EF4-FFF2-40B4-BE49-F238E27FC236}">
                <a16:creationId xmlns:a16="http://schemas.microsoft.com/office/drawing/2014/main" xmlns="" id="{E7EAB201-6259-48D5-8ED3-5F4774C3D0AE}"/>
              </a:ext>
            </a:extLst>
          </p:cNvPr>
          <p:cNvSpPr txBox="1"/>
          <p:nvPr/>
        </p:nvSpPr>
        <p:spPr>
          <a:xfrm>
            <a:off x="4377371" y="7632006"/>
            <a:ext cx="2149920" cy="872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Jak zachowuje się </a:t>
            </a:r>
          </a:p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dioda LED? </a:t>
            </a:r>
          </a:p>
        </p:txBody>
      </p:sp>
    </p:spTree>
    <p:extLst>
      <p:ext uri="{BB962C8B-B14F-4D97-AF65-F5344CB8AC3E}">
        <p14:creationId xmlns:p14="http://schemas.microsoft.com/office/powerpoint/2010/main" val="3278371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az 13">
            <a:extLst>
              <a:ext uri="{FF2B5EF4-FFF2-40B4-BE49-F238E27FC236}">
                <a16:creationId xmlns:a16="http://schemas.microsoft.com/office/drawing/2014/main" xmlns="" id="{8F388623-2A02-444F-A116-A44C88CFC6B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367" y="1848115"/>
            <a:ext cx="5497576" cy="4123182"/>
          </a:xfrm>
          <a:prstGeom prst="rect">
            <a:avLst/>
          </a:prstGeom>
        </p:spPr>
      </p:pic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xmlns="" id="{F0976189-5B31-4BC0-9486-FCB3C8687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11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xmlns="" id="{D70C387F-B2A9-4A86-AA29-167BCE40F2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16</a:t>
            </a:fld>
            <a:endParaRPr lang="pl-PL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xmlns="" id="{55D66555-1A52-417C-A4D0-42E1C1A965B5}"/>
              </a:ext>
            </a:extLst>
          </p:cNvPr>
          <p:cNvSpPr txBox="1"/>
          <p:nvPr/>
        </p:nvSpPr>
        <p:spPr>
          <a:xfrm>
            <a:off x="128820" y="505795"/>
            <a:ext cx="6084123" cy="1287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23. Wyłącz zasilanie układu przesuwając suwak w</a:t>
            </a:r>
          </a:p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      pozycję OFF</a:t>
            </a:r>
          </a:p>
          <a:p>
            <a:pPr>
              <a:lnSpc>
                <a:spcPct val="150000"/>
              </a:lnSpc>
            </a:pPr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xmlns="" id="{1D2440F8-D2F6-43E1-9BD9-3A56A86BD64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34" t="30415" r="48430" b="34413"/>
          <a:stretch/>
        </p:blipFill>
        <p:spPr>
          <a:xfrm rot="16200000">
            <a:off x="3662748" y="6406779"/>
            <a:ext cx="1072892" cy="1560579"/>
          </a:xfrm>
          <a:prstGeom prst="rect">
            <a:avLst/>
          </a:prstGeom>
        </p:spPr>
      </p:pic>
      <p:sp>
        <p:nvSpPr>
          <p:cNvPr id="10" name="Owal 9">
            <a:extLst>
              <a:ext uri="{FF2B5EF4-FFF2-40B4-BE49-F238E27FC236}">
                <a16:creationId xmlns:a16="http://schemas.microsoft.com/office/drawing/2014/main" xmlns="" id="{8F1F34E7-EA4D-4BCA-80FB-EFC2601087E0}"/>
              </a:ext>
            </a:extLst>
          </p:cNvPr>
          <p:cNvSpPr/>
          <p:nvPr/>
        </p:nvSpPr>
        <p:spPr>
          <a:xfrm>
            <a:off x="2789089" y="3875184"/>
            <a:ext cx="763587" cy="611066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11" name="Łącznik prosty ze strzałką 10">
            <a:extLst>
              <a:ext uri="{FF2B5EF4-FFF2-40B4-BE49-F238E27FC236}">
                <a16:creationId xmlns:a16="http://schemas.microsoft.com/office/drawing/2014/main" xmlns="" id="{9C57F44B-B1D7-4460-AC5A-4A0A2121A49E}"/>
              </a:ext>
            </a:extLst>
          </p:cNvPr>
          <p:cNvCxnSpPr>
            <a:cxnSpLocks/>
          </p:cNvCxnSpPr>
          <p:nvPr/>
        </p:nvCxnSpPr>
        <p:spPr>
          <a:xfrm flipH="1" flipV="1">
            <a:off x="3284867" y="4486250"/>
            <a:ext cx="787261" cy="240235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wal 12">
            <a:extLst>
              <a:ext uri="{FF2B5EF4-FFF2-40B4-BE49-F238E27FC236}">
                <a16:creationId xmlns:a16="http://schemas.microsoft.com/office/drawing/2014/main" xmlns="" id="{0935CE82-A714-4C56-B795-100574E50AA2}"/>
              </a:ext>
            </a:extLst>
          </p:cNvPr>
          <p:cNvSpPr/>
          <p:nvPr/>
        </p:nvSpPr>
        <p:spPr>
          <a:xfrm>
            <a:off x="3866565" y="6888609"/>
            <a:ext cx="665258" cy="527403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711580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stopki 1">
            <a:extLst>
              <a:ext uri="{FF2B5EF4-FFF2-40B4-BE49-F238E27FC236}">
                <a16:creationId xmlns:a16="http://schemas.microsoft.com/office/drawing/2014/main" xmlns="" id="{81C2E4B3-CCA2-479C-9353-4734D40BE1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11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xmlns="" id="{FE7C4323-A823-4AC2-9759-AF1A4F9CC8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17</a:t>
            </a:fld>
            <a:endParaRPr lang="pl-PL"/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xmlns="" id="{596B3E99-91B7-4A2B-8154-A27414932A35}"/>
              </a:ext>
            </a:extLst>
          </p:cNvPr>
          <p:cNvSpPr txBox="1"/>
          <p:nvPr/>
        </p:nvSpPr>
        <p:spPr>
          <a:xfrm>
            <a:off x="195308" y="588474"/>
            <a:ext cx="6084123" cy="1287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24. Proszę rozmontować układ i odłożyć płytki na swoje</a:t>
            </a:r>
          </a:p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      miejsce</a:t>
            </a:r>
          </a:p>
          <a:p>
            <a:pPr>
              <a:lnSpc>
                <a:spcPct val="150000"/>
              </a:lnSpc>
            </a:pPr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xmlns="" id="{64328F21-7B35-4CC6-8744-B1E67D7BEFF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94544" y="823607"/>
            <a:ext cx="3825071" cy="5100095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xmlns="" id="{C0E6E165-5246-4C43-83EE-D19239B0EEE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57032" y="5492453"/>
            <a:ext cx="5100097" cy="3825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1249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xmlns="" id="{AD2383E9-C101-400A-A3BB-CF02B92268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11</a:t>
            </a:r>
            <a:endParaRPr lang="pl-PL" dirty="0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xmlns="" id="{4A1C0717-26B6-46E7-81FF-5DBB34A95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2</a:t>
            </a:fld>
            <a:endParaRPr lang="pl-PL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xmlns="" id="{3EB8BEDD-0334-45F1-AC96-B10C7420A618}"/>
              </a:ext>
            </a:extLst>
          </p:cNvPr>
          <p:cNvSpPr txBox="1"/>
          <p:nvPr/>
        </p:nvSpPr>
        <p:spPr>
          <a:xfrm>
            <a:off x="377952" y="612465"/>
            <a:ext cx="6291072" cy="872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b="1" dirty="0">
                <a:latin typeface="Arial" panose="020B0604020202020204" pitchFamily="34" charset="0"/>
                <a:cs typeface="Arial" panose="020B0604020202020204" pitchFamily="34" charset="0"/>
              </a:rPr>
              <a:t>Zadanie nr 11.</a:t>
            </a:r>
          </a:p>
          <a:p>
            <a:pPr>
              <a:lnSpc>
                <a:spcPct val="150000"/>
              </a:lnSpc>
            </a:pPr>
            <a:r>
              <a:rPr lang="pl-PL" b="1" dirty="0">
                <a:latin typeface="Arial" panose="020B0604020202020204" pitchFamily="34" charset="0"/>
                <a:cs typeface="Arial" panose="020B0604020202020204" pitchFamily="34" charset="0"/>
              </a:rPr>
              <a:t>Jak działa opóźnienie?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xmlns="" id="{0CB22FD0-3C73-43CB-8162-EFB95C2F586A}"/>
              </a:ext>
            </a:extLst>
          </p:cNvPr>
          <p:cNvSpPr txBox="1"/>
          <p:nvPr/>
        </p:nvSpPr>
        <p:spPr>
          <a:xfrm>
            <a:off x="308801" y="2267243"/>
            <a:ext cx="3017597" cy="45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Wykorzystane elementy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xmlns="" id="{9EA473C4-D11C-49D5-BEEB-19EC92F8DEF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4345" y="3365631"/>
            <a:ext cx="1808952" cy="1356714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xmlns="" id="{F22E528D-7B02-4D01-B4D0-F9182DCDC00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255628" y="3370166"/>
            <a:ext cx="1808953" cy="1356715"/>
          </a:xfrm>
          <a:prstGeom prst="rect">
            <a:avLst/>
          </a:prstGeom>
        </p:spPr>
      </p:pic>
      <p:pic>
        <p:nvPicPr>
          <p:cNvPr id="11" name="Obraz 10" descr="Obraz zawierający adapter&#10;&#10;Opis wygenerowany automatycznie">
            <a:extLst>
              <a:ext uri="{FF2B5EF4-FFF2-40B4-BE49-F238E27FC236}">
                <a16:creationId xmlns:a16="http://schemas.microsoft.com/office/drawing/2014/main" xmlns="" id="{6507102A-50B8-408B-8C1C-BF1D66E1CE5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6830" y="3144047"/>
            <a:ext cx="1353313" cy="1804417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xmlns="" id="{B5E3392D-A072-4C8C-9EA8-BFE1E7F83E9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19012" y="6423310"/>
            <a:ext cx="1808952" cy="1356714"/>
          </a:xfrm>
          <a:prstGeom prst="rect">
            <a:avLst/>
          </a:prstGeom>
        </p:spPr>
      </p:pic>
      <p:sp>
        <p:nvSpPr>
          <p:cNvPr id="14" name="pole tekstowe 13">
            <a:extLst>
              <a:ext uri="{FF2B5EF4-FFF2-40B4-BE49-F238E27FC236}">
                <a16:creationId xmlns:a16="http://schemas.microsoft.com/office/drawing/2014/main" xmlns="" id="{84FF6035-3BDC-4947-9BF3-7BD187E93764}"/>
              </a:ext>
            </a:extLst>
          </p:cNvPr>
          <p:cNvSpPr txBox="1"/>
          <p:nvPr/>
        </p:nvSpPr>
        <p:spPr>
          <a:xfrm>
            <a:off x="702829" y="4900218"/>
            <a:ext cx="1311709" cy="872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Koszyk </a:t>
            </a:r>
          </a:p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z bateriami</a:t>
            </a:r>
          </a:p>
        </p:txBody>
      </p:sp>
      <p:sp>
        <p:nvSpPr>
          <p:cNvPr id="16" name="pole tekstowe 15">
            <a:extLst>
              <a:ext uri="{FF2B5EF4-FFF2-40B4-BE49-F238E27FC236}">
                <a16:creationId xmlns:a16="http://schemas.microsoft.com/office/drawing/2014/main" xmlns="" id="{B8AE4CF6-CC22-4ACA-B2AB-26D8C5498598}"/>
              </a:ext>
            </a:extLst>
          </p:cNvPr>
          <p:cNvSpPr txBox="1"/>
          <p:nvPr/>
        </p:nvSpPr>
        <p:spPr>
          <a:xfrm>
            <a:off x="2356005" y="4898388"/>
            <a:ext cx="1665415" cy="872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Płyta główna zasilania „m2” </a:t>
            </a:r>
          </a:p>
        </p:txBody>
      </p:sp>
      <p:sp>
        <p:nvSpPr>
          <p:cNvPr id="17" name="pole tekstowe 16">
            <a:extLst>
              <a:ext uri="{FF2B5EF4-FFF2-40B4-BE49-F238E27FC236}">
                <a16:creationId xmlns:a16="http://schemas.microsoft.com/office/drawing/2014/main" xmlns="" id="{1F976737-2DF6-40F5-9B71-1DDAAE47269B}"/>
              </a:ext>
            </a:extLst>
          </p:cNvPr>
          <p:cNvSpPr txBox="1"/>
          <p:nvPr/>
        </p:nvSpPr>
        <p:spPr>
          <a:xfrm>
            <a:off x="4538434" y="4993464"/>
            <a:ext cx="1311709" cy="872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Przycisk</a:t>
            </a:r>
          </a:p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„i2b”</a:t>
            </a:r>
          </a:p>
        </p:txBody>
      </p:sp>
      <p:sp>
        <p:nvSpPr>
          <p:cNvPr id="18" name="pole tekstowe 17">
            <a:extLst>
              <a:ext uri="{FF2B5EF4-FFF2-40B4-BE49-F238E27FC236}">
                <a16:creationId xmlns:a16="http://schemas.microsoft.com/office/drawing/2014/main" xmlns="" id="{F76BAED9-A907-475D-8EF8-8D32BA384FDF}"/>
              </a:ext>
            </a:extLst>
          </p:cNvPr>
          <p:cNvSpPr txBox="1"/>
          <p:nvPr/>
        </p:nvSpPr>
        <p:spPr>
          <a:xfrm>
            <a:off x="600077" y="8029923"/>
            <a:ext cx="1414462" cy="1287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Płyta opóźnienia „f8”</a:t>
            </a:r>
          </a:p>
        </p:txBody>
      </p:sp>
      <p:sp>
        <p:nvSpPr>
          <p:cNvPr id="19" name="pole tekstowe 18">
            <a:extLst>
              <a:ext uri="{FF2B5EF4-FFF2-40B4-BE49-F238E27FC236}">
                <a16:creationId xmlns:a16="http://schemas.microsoft.com/office/drawing/2014/main" xmlns="" id="{646A4044-3823-4153-8946-FEC97C158A88}"/>
              </a:ext>
            </a:extLst>
          </p:cNvPr>
          <p:cNvSpPr txBox="1"/>
          <p:nvPr/>
        </p:nvSpPr>
        <p:spPr>
          <a:xfrm>
            <a:off x="2693193" y="8160914"/>
            <a:ext cx="1828442" cy="872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Przewody do łączenia płytek</a:t>
            </a:r>
          </a:p>
        </p:txBody>
      </p:sp>
      <p:pic>
        <p:nvPicPr>
          <p:cNvPr id="3" name="Obraz 2" descr="Obraz zawierający tekst, urządzenie&#10;&#10;Opis wygenerowany automatycznie">
            <a:extLst>
              <a:ext uri="{FF2B5EF4-FFF2-40B4-BE49-F238E27FC236}">
                <a16:creationId xmlns:a16="http://schemas.microsoft.com/office/drawing/2014/main" xmlns="" id="{5711AA54-0290-4263-918E-F452E622C4A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34" t="14741" r="15253" b="19363"/>
          <a:stretch/>
        </p:blipFill>
        <p:spPr>
          <a:xfrm rot="10800000">
            <a:off x="590464" y="6216925"/>
            <a:ext cx="2102729" cy="1541558"/>
          </a:xfrm>
          <a:prstGeom prst="rect">
            <a:avLst/>
          </a:prstGeom>
        </p:spPr>
      </p:pic>
      <p:pic>
        <p:nvPicPr>
          <p:cNvPr id="15" name="Obraz 14" descr="Obraz zawierający akcesorium&#10;&#10;Opis wygenerowany automatycznie">
            <a:extLst>
              <a:ext uri="{FF2B5EF4-FFF2-40B4-BE49-F238E27FC236}">
                <a16:creationId xmlns:a16="http://schemas.microsoft.com/office/drawing/2014/main" xmlns="" id="{6F44BBFB-4D6B-4EE7-B8E3-7EC2C98F0C6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89" t="33034" r="24978" b="17973"/>
          <a:stretch/>
        </p:blipFill>
        <p:spPr>
          <a:xfrm>
            <a:off x="4538434" y="6182178"/>
            <a:ext cx="1311709" cy="1765504"/>
          </a:xfrm>
          <a:prstGeom prst="rect">
            <a:avLst/>
          </a:prstGeom>
        </p:spPr>
      </p:pic>
      <p:sp>
        <p:nvSpPr>
          <p:cNvPr id="20" name="pole tekstowe 19">
            <a:extLst>
              <a:ext uri="{FF2B5EF4-FFF2-40B4-BE49-F238E27FC236}">
                <a16:creationId xmlns:a16="http://schemas.microsoft.com/office/drawing/2014/main" xmlns="" id="{361CFBDC-B3DD-4C70-BDF4-316463A2A51A}"/>
              </a:ext>
            </a:extLst>
          </p:cNvPr>
          <p:cNvSpPr txBox="1"/>
          <p:nvPr/>
        </p:nvSpPr>
        <p:spPr>
          <a:xfrm>
            <a:off x="4496830" y="8160914"/>
            <a:ext cx="1828442" cy="872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Płytka diody LED „o1”</a:t>
            </a:r>
          </a:p>
        </p:txBody>
      </p:sp>
    </p:spTree>
    <p:extLst>
      <p:ext uri="{BB962C8B-B14F-4D97-AF65-F5344CB8AC3E}">
        <p14:creationId xmlns:p14="http://schemas.microsoft.com/office/powerpoint/2010/main" val="27014318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>
            <a:extLst>
              <a:ext uri="{FF2B5EF4-FFF2-40B4-BE49-F238E27FC236}">
                <a16:creationId xmlns:a16="http://schemas.microsoft.com/office/drawing/2014/main" xmlns="" id="{D5298475-C268-48CD-A798-93CA8D0BC918}"/>
              </a:ext>
            </a:extLst>
          </p:cNvPr>
          <p:cNvSpPr txBox="1"/>
          <p:nvPr/>
        </p:nvSpPr>
        <p:spPr>
          <a:xfrm>
            <a:off x="511436" y="5653932"/>
            <a:ext cx="5391992" cy="45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2. Przygotuj koszyk na baterię </a:t>
            </a:r>
          </a:p>
        </p:txBody>
      </p:sp>
      <p:sp>
        <p:nvSpPr>
          <p:cNvPr id="11" name="Symbol zastępczy stopki 10">
            <a:extLst>
              <a:ext uri="{FF2B5EF4-FFF2-40B4-BE49-F238E27FC236}">
                <a16:creationId xmlns:a16="http://schemas.microsoft.com/office/drawing/2014/main" xmlns="" id="{DE86EC8D-636F-481B-8B70-F9E77E8E44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11</a:t>
            </a:r>
          </a:p>
        </p:txBody>
      </p:sp>
      <p:sp>
        <p:nvSpPr>
          <p:cNvPr id="12" name="Symbol zastępczy numeru slajdu 11">
            <a:extLst>
              <a:ext uri="{FF2B5EF4-FFF2-40B4-BE49-F238E27FC236}">
                <a16:creationId xmlns:a16="http://schemas.microsoft.com/office/drawing/2014/main" xmlns="" id="{F12B2A32-EDD6-47BE-97C2-3AD2C6F69A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3</a:t>
            </a:fld>
            <a:endParaRPr lang="pl-PL"/>
          </a:p>
        </p:txBody>
      </p:sp>
      <p:pic>
        <p:nvPicPr>
          <p:cNvPr id="25" name="Obraz 24">
            <a:extLst>
              <a:ext uri="{FF2B5EF4-FFF2-40B4-BE49-F238E27FC236}">
                <a16:creationId xmlns:a16="http://schemas.microsoft.com/office/drawing/2014/main" xmlns="" id="{FC052808-B6A4-468A-9B3F-2EA1DC97D8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57" r="13457"/>
          <a:stretch/>
        </p:blipFill>
        <p:spPr>
          <a:xfrm rot="5400000">
            <a:off x="786537" y="6518580"/>
            <a:ext cx="2681350" cy="2751582"/>
          </a:xfrm>
          <a:prstGeom prst="rect">
            <a:avLst/>
          </a:prstGeom>
        </p:spPr>
      </p:pic>
      <p:sp>
        <p:nvSpPr>
          <p:cNvPr id="17" name="pole tekstowe 16">
            <a:extLst>
              <a:ext uri="{FF2B5EF4-FFF2-40B4-BE49-F238E27FC236}">
                <a16:creationId xmlns:a16="http://schemas.microsoft.com/office/drawing/2014/main" xmlns="" id="{09F910E6-C9DA-45E4-BD7B-DB7A35192E72}"/>
              </a:ext>
            </a:extLst>
          </p:cNvPr>
          <p:cNvSpPr txBox="1"/>
          <p:nvPr/>
        </p:nvSpPr>
        <p:spPr>
          <a:xfrm>
            <a:off x="511436" y="388333"/>
            <a:ext cx="4718931" cy="45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1. Przygotuj płytę główną zasilania  „m2”</a:t>
            </a:r>
          </a:p>
        </p:txBody>
      </p:sp>
      <p:pic>
        <p:nvPicPr>
          <p:cNvPr id="18" name="Obraz 17">
            <a:extLst>
              <a:ext uri="{FF2B5EF4-FFF2-40B4-BE49-F238E27FC236}">
                <a16:creationId xmlns:a16="http://schemas.microsoft.com/office/drawing/2014/main" xmlns="" id="{93A164DA-4A55-4E34-9F64-B67CFC29B95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89" t="20074" r="29155" b="19955"/>
          <a:stretch/>
        </p:blipFill>
        <p:spPr>
          <a:xfrm rot="16200000">
            <a:off x="421889" y="1699519"/>
            <a:ext cx="3426470" cy="2587752"/>
          </a:xfrm>
          <a:prstGeom prst="rect">
            <a:avLst/>
          </a:prstGeom>
        </p:spPr>
      </p:pic>
      <p:sp>
        <p:nvSpPr>
          <p:cNvPr id="19" name="pole tekstowe 18">
            <a:extLst>
              <a:ext uri="{FF2B5EF4-FFF2-40B4-BE49-F238E27FC236}">
                <a16:creationId xmlns:a16="http://schemas.microsoft.com/office/drawing/2014/main" xmlns="" id="{21CDD157-36E3-443C-8AAC-8B0E4E54091B}"/>
              </a:ext>
            </a:extLst>
          </p:cNvPr>
          <p:cNvSpPr txBox="1"/>
          <p:nvPr/>
        </p:nvSpPr>
        <p:spPr>
          <a:xfrm>
            <a:off x="5530723" y="1938348"/>
            <a:ext cx="486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/>
              <a:t>m2</a:t>
            </a:r>
          </a:p>
        </p:txBody>
      </p:sp>
      <p:cxnSp>
        <p:nvCxnSpPr>
          <p:cNvPr id="20" name="Łącznik prosty ze strzałką 19">
            <a:extLst>
              <a:ext uri="{FF2B5EF4-FFF2-40B4-BE49-F238E27FC236}">
                <a16:creationId xmlns:a16="http://schemas.microsoft.com/office/drawing/2014/main" xmlns="" id="{2D6C07CA-2190-4489-B1BC-63521B25A7C5}"/>
              </a:ext>
            </a:extLst>
          </p:cNvPr>
          <p:cNvCxnSpPr>
            <a:cxnSpLocks/>
          </p:cNvCxnSpPr>
          <p:nvPr/>
        </p:nvCxnSpPr>
        <p:spPr>
          <a:xfrm flipH="1">
            <a:off x="2224094" y="2123014"/>
            <a:ext cx="3141333" cy="45998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12001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stopki 1">
            <a:extLst>
              <a:ext uri="{FF2B5EF4-FFF2-40B4-BE49-F238E27FC236}">
                <a16:creationId xmlns:a16="http://schemas.microsoft.com/office/drawing/2014/main" xmlns="" id="{E7EFC4B2-DF68-4C1B-BAAA-DCE422B9A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11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xmlns="" id="{D8472738-1BCE-4B97-9B8B-001392414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4</a:t>
            </a:fld>
            <a:endParaRPr lang="pl-PL"/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xmlns="" id="{B86AA55E-EE63-4718-B805-5878C35BB73B}"/>
              </a:ext>
            </a:extLst>
          </p:cNvPr>
          <p:cNvSpPr txBox="1"/>
          <p:nvPr/>
        </p:nvSpPr>
        <p:spPr>
          <a:xfrm>
            <a:off x="230192" y="623626"/>
            <a:ext cx="5999920" cy="872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3. Umieść płytę główną „m2” i koszyk z bateriami obok</a:t>
            </a:r>
          </a:p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    siebie</a:t>
            </a:r>
          </a:p>
        </p:txBody>
      </p:sp>
      <p:pic>
        <p:nvPicPr>
          <p:cNvPr id="9" name="Obraz 8" descr="Obraz zawierający narzędzie&#10;&#10;Opis wygenerowany automatycznie">
            <a:extLst>
              <a:ext uri="{FF2B5EF4-FFF2-40B4-BE49-F238E27FC236}">
                <a16:creationId xmlns:a16="http://schemas.microsoft.com/office/drawing/2014/main" xmlns="" id="{4FD0901B-DA69-463C-AC31-AD363FC4113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89" r="14601"/>
          <a:stretch/>
        </p:blipFill>
        <p:spPr>
          <a:xfrm rot="16200000">
            <a:off x="770818" y="2567648"/>
            <a:ext cx="4917637" cy="4770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2363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stopki 1">
            <a:extLst>
              <a:ext uri="{FF2B5EF4-FFF2-40B4-BE49-F238E27FC236}">
                <a16:creationId xmlns:a16="http://schemas.microsoft.com/office/drawing/2014/main" xmlns="" id="{702768FD-DF23-430B-91B5-04659E4BD8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71711" y="9032156"/>
            <a:ext cx="2314575" cy="527403"/>
          </a:xfrm>
        </p:spPr>
        <p:txBody>
          <a:bodyPr/>
          <a:lstStyle/>
          <a:p>
            <a:r>
              <a:rPr lang="pl-PL"/>
              <a:t>Zadanie 11</a:t>
            </a:r>
            <a:endParaRPr lang="pl-PL" dirty="0"/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xmlns="" id="{487444B3-CAF7-46DB-AC34-8092CAE8D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854264" y="9032156"/>
            <a:ext cx="1543050" cy="527403"/>
          </a:xfrm>
        </p:spPr>
        <p:txBody>
          <a:bodyPr/>
          <a:lstStyle/>
          <a:p>
            <a:fld id="{7505E29E-5EFE-490D-B4FF-81D9C1102E9D}" type="slidenum">
              <a:rPr lang="pl-PL" smtClean="0"/>
              <a:t>5</a:t>
            </a:fld>
            <a:endParaRPr lang="pl-PL" dirty="0"/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xmlns="" id="{90FDED9E-D85F-4424-9753-5A7165430355}"/>
              </a:ext>
            </a:extLst>
          </p:cNvPr>
          <p:cNvSpPr txBox="1"/>
          <p:nvPr/>
        </p:nvSpPr>
        <p:spPr>
          <a:xfrm>
            <a:off x="157391" y="481060"/>
            <a:ext cx="5663813" cy="872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4. Wsuń wtyczkę od koszyka baterii do gniazda w</a:t>
            </a:r>
          </a:p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     płycie głównej „m2”</a:t>
            </a:r>
          </a:p>
        </p:txBody>
      </p:sp>
      <p:grpSp>
        <p:nvGrpSpPr>
          <p:cNvPr id="5" name="Grupa 4">
            <a:extLst>
              <a:ext uri="{FF2B5EF4-FFF2-40B4-BE49-F238E27FC236}">
                <a16:creationId xmlns:a16="http://schemas.microsoft.com/office/drawing/2014/main" xmlns="" id="{4372DB59-5CE2-49BD-8EC8-9DBDC1AD6CED}"/>
              </a:ext>
            </a:extLst>
          </p:cNvPr>
          <p:cNvGrpSpPr/>
          <p:nvPr/>
        </p:nvGrpSpPr>
        <p:grpSpPr>
          <a:xfrm>
            <a:off x="597093" y="1306632"/>
            <a:ext cx="5907988" cy="3158101"/>
            <a:chOff x="755904" y="1943405"/>
            <a:chExt cx="5907988" cy="3158101"/>
          </a:xfrm>
        </p:grpSpPr>
        <p:pic>
          <p:nvPicPr>
            <p:cNvPr id="6" name="Obraz 5">
              <a:extLst>
                <a:ext uri="{FF2B5EF4-FFF2-40B4-BE49-F238E27FC236}">
                  <a16:creationId xmlns:a16="http://schemas.microsoft.com/office/drawing/2014/main" xmlns="" id="{0F6FA530-B30C-4F7D-9366-2D17D5004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5904" y="2162862"/>
              <a:ext cx="1831086" cy="2441448"/>
            </a:xfrm>
            <a:prstGeom prst="rect">
              <a:avLst/>
            </a:prstGeom>
          </p:spPr>
        </p:pic>
        <p:pic>
          <p:nvPicPr>
            <p:cNvPr id="7" name="Obraz 6">
              <a:extLst>
                <a:ext uri="{FF2B5EF4-FFF2-40B4-BE49-F238E27FC236}">
                  <a16:creationId xmlns:a16="http://schemas.microsoft.com/office/drawing/2014/main" xmlns="" id="{DB2612F6-176E-4672-B147-F5B9960BBD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296" t="62971" r="30420" b="5306"/>
            <a:stretch/>
          </p:blipFill>
          <p:spPr>
            <a:xfrm>
              <a:off x="3730752" y="1943405"/>
              <a:ext cx="2933140" cy="3158101"/>
            </a:xfrm>
            <a:prstGeom prst="rect">
              <a:avLst/>
            </a:prstGeom>
          </p:spPr>
        </p:pic>
        <p:cxnSp>
          <p:nvCxnSpPr>
            <p:cNvPr id="8" name="Łącznik prosty ze strzałką 7">
              <a:extLst>
                <a:ext uri="{FF2B5EF4-FFF2-40B4-BE49-F238E27FC236}">
                  <a16:creationId xmlns:a16="http://schemas.microsoft.com/office/drawing/2014/main" xmlns="" id="{AB62B29E-4752-4707-82A8-C8D2E34057A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858332" y="3291840"/>
              <a:ext cx="2579556" cy="551734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pole tekstowe 8">
            <a:extLst>
              <a:ext uri="{FF2B5EF4-FFF2-40B4-BE49-F238E27FC236}">
                <a16:creationId xmlns:a16="http://schemas.microsoft.com/office/drawing/2014/main" xmlns="" id="{CDD7DF31-051C-4D47-B38B-04D8A02DDA1C}"/>
              </a:ext>
            </a:extLst>
          </p:cNvPr>
          <p:cNvSpPr txBox="1"/>
          <p:nvPr/>
        </p:nvSpPr>
        <p:spPr>
          <a:xfrm>
            <a:off x="157392" y="4746648"/>
            <a:ext cx="5663813" cy="872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5. Przesuń suwak włącznika na ON. Zaświeci się</a:t>
            </a:r>
          </a:p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     czerwona dioda LED</a:t>
            </a: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xmlns="" id="{65D1E7D4-C38E-4C70-9875-75E78D13BD5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40" t="31973" r="24927" b="7713"/>
          <a:stretch/>
        </p:blipFill>
        <p:spPr>
          <a:xfrm>
            <a:off x="597093" y="5628349"/>
            <a:ext cx="2072640" cy="3119395"/>
          </a:xfrm>
          <a:prstGeom prst="rect">
            <a:avLst/>
          </a:prstGeom>
        </p:spPr>
      </p:pic>
      <p:sp>
        <p:nvSpPr>
          <p:cNvPr id="11" name="Owal 10">
            <a:extLst>
              <a:ext uri="{FF2B5EF4-FFF2-40B4-BE49-F238E27FC236}">
                <a16:creationId xmlns:a16="http://schemas.microsoft.com/office/drawing/2014/main" xmlns="" id="{853DD026-F85F-4D43-AE8A-2BD7D7488959}"/>
              </a:ext>
            </a:extLst>
          </p:cNvPr>
          <p:cNvSpPr/>
          <p:nvPr/>
        </p:nvSpPr>
        <p:spPr>
          <a:xfrm>
            <a:off x="890016" y="6543686"/>
            <a:ext cx="1538163" cy="97536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xmlns="" id="{25D674F2-CD96-4D5C-8F06-FF55CA45433D}"/>
              </a:ext>
            </a:extLst>
          </p:cNvPr>
          <p:cNvSpPr txBox="1"/>
          <p:nvPr/>
        </p:nvSpPr>
        <p:spPr>
          <a:xfrm>
            <a:off x="157392" y="8788575"/>
            <a:ext cx="5663813" cy="45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 Przesuń suwak włącznika na OFF</a:t>
            </a:r>
          </a:p>
        </p:txBody>
      </p:sp>
      <p:pic>
        <p:nvPicPr>
          <p:cNvPr id="13" name="Obraz 12">
            <a:extLst>
              <a:ext uri="{FF2B5EF4-FFF2-40B4-BE49-F238E27FC236}">
                <a16:creationId xmlns:a16="http://schemas.microsoft.com/office/drawing/2014/main" xmlns="" id="{8F98FFEA-5588-4D60-81BC-DEE2ACDE0DE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34" t="30415" r="48430" b="34413"/>
          <a:stretch/>
        </p:blipFill>
        <p:spPr>
          <a:xfrm rot="16200000">
            <a:off x="3719334" y="5077824"/>
            <a:ext cx="2269860" cy="3301634"/>
          </a:xfrm>
          <a:prstGeom prst="rect">
            <a:avLst/>
          </a:prstGeom>
        </p:spPr>
      </p:pic>
      <p:cxnSp>
        <p:nvCxnSpPr>
          <p:cNvPr id="14" name="Łącznik prosty ze strzałką 13">
            <a:extLst>
              <a:ext uri="{FF2B5EF4-FFF2-40B4-BE49-F238E27FC236}">
                <a16:creationId xmlns:a16="http://schemas.microsoft.com/office/drawing/2014/main" xmlns="" id="{25758F84-12F4-4F84-A10A-415A2C5B5020}"/>
              </a:ext>
            </a:extLst>
          </p:cNvPr>
          <p:cNvCxnSpPr>
            <a:cxnSpLocks/>
            <a:stCxn id="11" idx="6"/>
            <a:endCxn id="15" idx="2"/>
          </p:cNvCxnSpPr>
          <p:nvPr/>
        </p:nvCxnSpPr>
        <p:spPr>
          <a:xfrm flipV="1">
            <a:off x="2428179" y="6831015"/>
            <a:ext cx="863661" cy="20035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wal 14">
            <a:extLst>
              <a:ext uri="{FF2B5EF4-FFF2-40B4-BE49-F238E27FC236}">
                <a16:creationId xmlns:a16="http://schemas.microsoft.com/office/drawing/2014/main" xmlns="" id="{1DF5CDE9-C735-41D0-A91E-45E9D2008813}"/>
              </a:ext>
            </a:extLst>
          </p:cNvPr>
          <p:cNvSpPr/>
          <p:nvPr/>
        </p:nvSpPr>
        <p:spPr>
          <a:xfrm>
            <a:off x="3291840" y="6142984"/>
            <a:ext cx="1922211" cy="1376062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027588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ole tekstowe 6"/>
          <p:cNvSpPr txBox="1"/>
          <p:nvPr/>
        </p:nvSpPr>
        <p:spPr>
          <a:xfrm>
            <a:off x="175640" y="572725"/>
            <a:ext cx="4750018" cy="456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7. Przygotuj przewód zakończony wtyczkami</a:t>
            </a:r>
          </a:p>
        </p:txBody>
      </p:sp>
      <p:sp>
        <p:nvSpPr>
          <p:cNvPr id="9" name="pole tekstowe 8"/>
          <p:cNvSpPr txBox="1"/>
          <p:nvPr/>
        </p:nvSpPr>
        <p:spPr>
          <a:xfrm>
            <a:off x="217562" y="6638774"/>
            <a:ext cx="3595856" cy="456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9. Połącz przycisk z przewodem </a:t>
            </a:r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xmlns="" id="{41F7D64F-1B1E-4940-84B7-BE467B89D4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11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xmlns="" id="{63257EC7-F80F-475C-891B-1799F1738B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6</a:t>
            </a:fld>
            <a:endParaRPr lang="pl-PL"/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xmlns="" id="{6916C08E-FFA0-44B3-84C4-99769577497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79906" y="1569339"/>
            <a:ext cx="1884678" cy="1413509"/>
          </a:xfrm>
          <a:prstGeom prst="rect">
            <a:avLst/>
          </a:prstGeom>
        </p:spPr>
      </p:pic>
      <p:sp>
        <p:nvSpPr>
          <p:cNvPr id="12" name="pole tekstowe 11">
            <a:extLst>
              <a:ext uri="{FF2B5EF4-FFF2-40B4-BE49-F238E27FC236}">
                <a16:creationId xmlns:a16="http://schemas.microsoft.com/office/drawing/2014/main" xmlns="" id="{9C753C90-1C29-4DB9-924F-9D7ED28C698A}"/>
              </a:ext>
            </a:extLst>
          </p:cNvPr>
          <p:cNvSpPr txBox="1"/>
          <p:nvPr/>
        </p:nvSpPr>
        <p:spPr>
          <a:xfrm>
            <a:off x="182052" y="3480239"/>
            <a:ext cx="4737194" cy="456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8. Przygotuj  płytkę  „i2b” (niebieski przycisk)</a:t>
            </a:r>
          </a:p>
        </p:txBody>
      </p:sp>
      <p:pic>
        <p:nvPicPr>
          <p:cNvPr id="14" name="Obraz 13" descr="Obraz zawierający adapter&#10;&#10;Opis wygenerowany automatycznie">
            <a:extLst>
              <a:ext uri="{FF2B5EF4-FFF2-40B4-BE49-F238E27FC236}">
                <a16:creationId xmlns:a16="http://schemas.microsoft.com/office/drawing/2014/main" xmlns="" id="{385E40C9-F63A-4DDA-88A1-6C662EDA55C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47" t="23565" r="25333" b="23501"/>
          <a:stretch/>
        </p:blipFill>
        <p:spPr>
          <a:xfrm>
            <a:off x="1051183" y="4149040"/>
            <a:ext cx="1499466" cy="2011192"/>
          </a:xfrm>
          <a:prstGeom prst="rect">
            <a:avLst/>
          </a:prstGeom>
        </p:spPr>
      </p:pic>
      <p:pic>
        <p:nvPicPr>
          <p:cNvPr id="15" name="Obraz 14" descr="Obraz zawierający adapter&#10;&#10;Opis wygenerowany automatycznie">
            <a:extLst>
              <a:ext uri="{FF2B5EF4-FFF2-40B4-BE49-F238E27FC236}">
                <a16:creationId xmlns:a16="http://schemas.microsoft.com/office/drawing/2014/main" xmlns="" id="{8C9FDBE7-EBA8-42E1-8E46-0DDD6DC3510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72" t="44726" r="32829" b="46370"/>
          <a:stretch/>
        </p:blipFill>
        <p:spPr>
          <a:xfrm>
            <a:off x="3179986" y="4405884"/>
            <a:ext cx="3326953" cy="1094232"/>
          </a:xfrm>
          <a:prstGeom prst="rect">
            <a:avLst/>
          </a:prstGeom>
        </p:spPr>
      </p:pic>
      <p:cxnSp>
        <p:nvCxnSpPr>
          <p:cNvPr id="16" name="Łącznik prosty ze strzałką 15">
            <a:extLst>
              <a:ext uri="{FF2B5EF4-FFF2-40B4-BE49-F238E27FC236}">
                <a16:creationId xmlns:a16="http://schemas.microsoft.com/office/drawing/2014/main" xmlns="" id="{C5460D9B-FB42-4B3A-8001-2D556EB028E3}"/>
              </a:ext>
            </a:extLst>
          </p:cNvPr>
          <p:cNvCxnSpPr>
            <a:cxnSpLocks/>
          </p:cNvCxnSpPr>
          <p:nvPr/>
        </p:nvCxnSpPr>
        <p:spPr>
          <a:xfrm flipH="1">
            <a:off x="2015490" y="4953000"/>
            <a:ext cx="2202942" cy="20163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Obraz 19" descr="Obraz zawierający klucz&#10;&#10;Opis wygenerowany automatycznie">
            <a:extLst>
              <a:ext uri="{FF2B5EF4-FFF2-40B4-BE49-F238E27FC236}">
                <a16:creationId xmlns:a16="http://schemas.microsoft.com/office/drawing/2014/main" xmlns="" id="{D0FE2117-8B59-4D7A-9F16-CD457EECC06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22" t="18500" r="26811"/>
          <a:stretch/>
        </p:blipFill>
        <p:spPr>
          <a:xfrm rot="16200000">
            <a:off x="2058702" y="6152803"/>
            <a:ext cx="1944685" cy="3959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4290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xmlns="" id="{7A683218-B8EE-4FB5-B4EE-28D28954D7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11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xmlns="" id="{C5117B41-CC9D-4575-A3DF-A158435E17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7</a:t>
            </a:fld>
            <a:endParaRPr lang="pl-PL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xmlns="" id="{F3BE5C75-C41C-4D0B-82C6-B0715E275CFF}"/>
              </a:ext>
            </a:extLst>
          </p:cNvPr>
          <p:cNvSpPr txBox="1"/>
          <p:nvPr/>
        </p:nvSpPr>
        <p:spPr>
          <a:xfrm>
            <a:off x="246638" y="653317"/>
            <a:ext cx="4339650" cy="456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10. Połącz przycisk „i2b” z płyta główną 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xmlns="" id="{13270358-10CA-43B4-8954-FC20F2F8F54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41725" y="1353312"/>
            <a:ext cx="5871464" cy="4403598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xmlns="" id="{DDD373DD-74EE-4C55-9E33-427D1670A5E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70" t="12234" r="66296" b="53574"/>
          <a:stretch/>
        </p:blipFill>
        <p:spPr>
          <a:xfrm rot="10800000">
            <a:off x="2503565" y="6492211"/>
            <a:ext cx="2145794" cy="2760472"/>
          </a:xfrm>
          <a:prstGeom prst="rect">
            <a:avLst/>
          </a:prstGeom>
        </p:spPr>
      </p:pic>
      <p:cxnSp>
        <p:nvCxnSpPr>
          <p:cNvPr id="10" name="Łącznik prosty ze strzałką 9">
            <a:extLst>
              <a:ext uri="{FF2B5EF4-FFF2-40B4-BE49-F238E27FC236}">
                <a16:creationId xmlns:a16="http://schemas.microsoft.com/office/drawing/2014/main" xmlns="" id="{04CBC62B-303F-4CE6-8E70-A535A2B89A13}"/>
              </a:ext>
            </a:extLst>
          </p:cNvPr>
          <p:cNvCxnSpPr>
            <a:cxnSpLocks/>
          </p:cNvCxnSpPr>
          <p:nvPr/>
        </p:nvCxnSpPr>
        <p:spPr>
          <a:xfrm flipH="1">
            <a:off x="3429000" y="4953000"/>
            <a:ext cx="1352375" cy="260604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wal 12">
            <a:extLst>
              <a:ext uri="{FF2B5EF4-FFF2-40B4-BE49-F238E27FC236}">
                <a16:creationId xmlns:a16="http://schemas.microsoft.com/office/drawing/2014/main" xmlns="" id="{57963BAA-E325-43E8-9BEA-EF39DDD28F3C}"/>
              </a:ext>
            </a:extLst>
          </p:cNvPr>
          <p:cNvSpPr/>
          <p:nvPr/>
        </p:nvSpPr>
        <p:spPr>
          <a:xfrm>
            <a:off x="4255008" y="4046658"/>
            <a:ext cx="1538163" cy="97536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537221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Obraz 19" descr="Obraz zawierający tekst&#10;&#10;Opis wygenerowany automatycznie">
            <a:extLst>
              <a:ext uri="{FF2B5EF4-FFF2-40B4-BE49-F238E27FC236}">
                <a16:creationId xmlns:a16="http://schemas.microsoft.com/office/drawing/2014/main" xmlns="" id="{9B5E645F-639A-4EA9-A700-A1ABCA31A89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56" t="33731" r="27900" b="43419"/>
          <a:stretch/>
        </p:blipFill>
        <p:spPr>
          <a:xfrm rot="10800000">
            <a:off x="3807436" y="6929560"/>
            <a:ext cx="2148526" cy="1685531"/>
          </a:xfrm>
          <a:prstGeom prst="rect">
            <a:avLst/>
          </a:prstGeom>
        </p:spPr>
      </p:pic>
      <p:pic>
        <p:nvPicPr>
          <p:cNvPr id="12" name="Obraz 11" descr="Obraz zawierający tekst&#10;&#10;Opis wygenerowany automatycznie">
            <a:extLst>
              <a:ext uri="{FF2B5EF4-FFF2-40B4-BE49-F238E27FC236}">
                <a16:creationId xmlns:a16="http://schemas.microsoft.com/office/drawing/2014/main" xmlns="" id="{B58EBCD3-C0B7-4CDB-9361-0F3A8A16092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74" t="20848" r="24535" b="29983"/>
          <a:stretch/>
        </p:blipFill>
        <p:spPr>
          <a:xfrm rot="10800000">
            <a:off x="555761" y="6921952"/>
            <a:ext cx="2479427" cy="1604367"/>
          </a:xfrm>
          <a:prstGeom prst="rect">
            <a:avLst/>
          </a:prstGeom>
        </p:spPr>
      </p:pic>
      <p:pic>
        <p:nvPicPr>
          <p:cNvPr id="18" name="Obraz 17" descr="Obraz zawierający tekst, urządzenie&#10;&#10;Opis wygenerowany automatycznie">
            <a:extLst>
              <a:ext uri="{FF2B5EF4-FFF2-40B4-BE49-F238E27FC236}">
                <a16:creationId xmlns:a16="http://schemas.microsoft.com/office/drawing/2014/main" xmlns="" id="{3A6E0621-E87A-4C30-9D67-DBB031727D4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50" t="31009" r="38683" b="51206"/>
          <a:stretch/>
        </p:blipFill>
        <p:spPr>
          <a:xfrm rot="10800000">
            <a:off x="4087860" y="3833603"/>
            <a:ext cx="1543052" cy="924383"/>
          </a:xfrm>
          <a:prstGeom prst="rect">
            <a:avLst/>
          </a:prstGeom>
        </p:spPr>
      </p:pic>
      <p:pic>
        <p:nvPicPr>
          <p:cNvPr id="17" name="Obraz 16" descr="Obraz zawierający tekst, urządzenie&#10;&#10;Opis wygenerowany automatycznie">
            <a:extLst>
              <a:ext uri="{FF2B5EF4-FFF2-40B4-BE49-F238E27FC236}">
                <a16:creationId xmlns:a16="http://schemas.microsoft.com/office/drawing/2014/main" xmlns="" id="{3973E518-4056-4B27-8CB9-DCE6CB440FD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34" t="14741" r="15253" b="19363"/>
          <a:stretch/>
        </p:blipFill>
        <p:spPr>
          <a:xfrm rot="10800000">
            <a:off x="744109" y="3449925"/>
            <a:ext cx="2102729" cy="1541558"/>
          </a:xfrm>
          <a:prstGeom prst="rect">
            <a:avLst/>
          </a:prstGeom>
        </p:spPr>
      </p:pic>
      <p:sp>
        <p:nvSpPr>
          <p:cNvPr id="2" name="Symbol zastępczy stopki 1">
            <a:extLst>
              <a:ext uri="{FF2B5EF4-FFF2-40B4-BE49-F238E27FC236}">
                <a16:creationId xmlns:a16="http://schemas.microsoft.com/office/drawing/2014/main" xmlns="" id="{E93DC2CB-1E21-43CD-8CE1-4CC02BE93C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11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xmlns="" id="{39E9E406-F703-45C9-BACF-791836AE09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8</a:t>
            </a:fld>
            <a:endParaRPr lang="pl-PL"/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xmlns="" id="{C1EC5DA9-2E95-4B5D-8395-920590B22663}"/>
              </a:ext>
            </a:extLst>
          </p:cNvPr>
          <p:cNvSpPr txBox="1"/>
          <p:nvPr/>
        </p:nvSpPr>
        <p:spPr>
          <a:xfrm>
            <a:off x="279670" y="357666"/>
            <a:ext cx="4878259" cy="456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11. Przygotuj przewód zakończony wtyczkami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83F15630-9608-4345-B8CF-F58DB61EBF0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231" y="900234"/>
            <a:ext cx="1884678" cy="1413509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xmlns="" id="{2D0D413B-9D46-4F22-A77C-8BC1E5473A7A}"/>
              </a:ext>
            </a:extLst>
          </p:cNvPr>
          <p:cNvSpPr txBox="1"/>
          <p:nvPr/>
        </p:nvSpPr>
        <p:spPr>
          <a:xfrm>
            <a:off x="275953" y="2513846"/>
            <a:ext cx="4711546" cy="456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12. Przygotuj  płytkę  „f8” (opóźnienie 0-60s)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xmlns="" id="{867DE5EC-87A5-40D2-97A7-83308448D734}"/>
              </a:ext>
            </a:extLst>
          </p:cNvPr>
          <p:cNvSpPr txBox="1"/>
          <p:nvPr/>
        </p:nvSpPr>
        <p:spPr>
          <a:xfrm>
            <a:off x="275953" y="6053339"/>
            <a:ext cx="3839513" cy="456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13. Połącz płytkę „f8” z przewodem </a:t>
            </a:r>
          </a:p>
        </p:txBody>
      </p:sp>
      <p:sp>
        <p:nvSpPr>
          <p:cNvPr id="14" name="Owal 13">
            <a:extLst>
              <a:ext uri="{FF2B5EF4-FFF2-40B4-BE49-F238E27FC236}">
                <a16:creationId xmlns:a16="http://schemas.microsoft.com/office/drawing/2014/main" xmlns="" id="{5F018DEE-D08F-4EF6-9B26-64C9A10024CB}"/>
              </a:ext>
            </a:extLst>
          </p:cNvPr>
          <p:cNvSpPr/>
          <p:nvPr/>
        </p:nvSpPr>
        <p:spPr>
          <a:xfrm>
            <a:off x="961750" y="7406888"/>
            <a:ext cx="772248" cy="730877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15" name="Łącznik prosty ze strzałką 14">
            <a:extLst>
              <a:ext uri="{FF2B5EF4-FFF2-40B4-BE49-F238E27FC236}">
                <a16:creationId xmlns:a16="http://schemas.microsoft.com/office/drawing/2014/main" xmlns="" id="{A4D82F47-DD1E-4F0F-9447-40FC6DAF80CE}"/>
              </a:ext>
            </a:extLst>
          </p:cNvPr>
          <p:cNvCxnSpPr>
            <a:cxnSpLocks/>
            <a:endCxn id="14" idx="6"/>
          </p:cNvCxnSpPr>
          <p:nvPr/>
        </p:nvCxnSpPr>
        <p:spPr>
          <a:xfrm flipH="1" flipV="1">
            <a:off x="1733998" y="7772327"/>
            <a:ext cx="2911154" cy="8919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wal 9">
            <a:extLst>
              <a:ext uri="{FF2B5EF4-FFF2-40B4-BE49-F238E27FC236}">
                <a16:creationId xmlns:a16="http://schemas.microsoft.com/office/drawing/2014/main" xmlns="" id="{66A21727-E95F-439B-BAEF-8FFB842E1D10}"/>
              </a:ext>
            </a:extLst>
          </p:cNvPr>
          <p:cNvSpPr/>
          <p:nvPr/>
        </p:nvSpPr>
        <p:spPr>
          <a:xfrm>
            <a:off x="1298020" y="4177302"/>
            <a:ext cx="973693" cy="399168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11" name="Łącznik prosty ze strzałką 10">
            <a:extLst>
              <a:ext uri="{FF2B5EF4-FFF2-40B4-BE49-F238E27FC236}">
                <a16:creationId xmlns:a16="http://schemas.microsoft.com/office/drawing/2014/main" xmlns="" id="{87482F48-974C-4C72-A72A-1253D80F6057}"/>
              </a:ext>
            </a:extLst>
          </p:cNvPr>
          <p:cNvCxnSpPr>
            <a:cxnSpLocks/>
          </p:cNvCxnSpPr>
          <p:nvPr/>
        </p:nvCxnSpPr>
        <p:spPr>
          <a:xfrm flipH="1">
            <a:off x="2271713" y="4387014"/>
            <a:ext cx="2148526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68571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>
            <a:extLst>
              <a:ext uri="{FF2B5EF4-FFF2-40B4-BE49-F238E27FC236}">
                <a16:creationId xmlns:a16="http://schemas.microsoft.com/office/drawing/2014/main" xmlns="" id="{5B88C6D6-6697-43D2-9F8D-07AE23EF8C3C}"/>
              </a:ext>
            </a:extLst>
          </p:cNvPr>
          <p:cNvSpPr txBox="1"/>
          <p:nvPr/>
        </p:nvSpPr>
        <p:spPr>
          <a:xfrm>
            <a:off x="349105" y="347483"/>
            <a:ext cx="4326826" cy="456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14. Przygotuj diodę LED  „o1” i przewód 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xmlns="" id="{54ED0166-3D8F-4C37-A55B-03FAAB08C5CB}"/>
              </a:ext>
            </a:extLst>
          </p:cNvPr>
          <p:cNvSpPr txBox="1"/>
          <p:nvPr/>
        </p:nvSpPr>
        <p:spPr>
          <a:xfrm>
            <a:off x="349105" y="4253470"/>
            <a:ext cx="6096541" cy="456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15. Połącz płytkę „f8” z płytką „o1” przy pomocy przewodu</a:t>
            </a:r>
          </a:p>
        </p:txBody>
      </p:sp>
      <p:pic>
        <p:nvPicPr>
          <p:cNvPr id="3" name="Obraz 2" descr="Obraz zawierający akcesorium&#10;&#10;Opis wygenerowany automatycznie">
            <a:extLst>
              <a:ext uri="{FF2B5EF4-FFF2-40B4-BE49-F238E27FC236}">
                <a16:creationId xmlns:a16="http://schemas.microsoft.com/office/drawing/2014/main" xmlns="" id="{854B0A2F-7749-4B39-961C-01DF5329929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11" t="33167" r="24444" b="16434"/>
          <a:stretch/>
        </p:blipFill>
        <p:spPr>
          <a:xfrm>
            <a:off x="1363339" y="1189385"/>
            <a:ext cx="1387413" cy="1893293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xmlns="" id="{540FAE87-326C-429F-9573-A6F0F509BAE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67" t="26545" r="10815" b="14500"/>
          <a:stretch/>
        </p:blipFill>
        <p:spPr>
          <a:xfrm>
            <a:off x="349105" y="6315456"/>
            <a:ext cx="2840736" cy="1694688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xmlns="" id="{063B3942-4B9E-4E7A-967E-653BB27395C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23" t="43042" r="41238" b="28835"/>
          <a:stretch/>
        </p:blipFill>
        <p:spPr>
          <a:xfrm>
            <a:off x="4834128" y="6327271"/>
            <a:ext cx="1353312" cy="1898059"/>
          </a:xfrm>
          <a:prstGeom prst="rect">
            <a:avLst/>
          </a:prstGeom>
        </p:spPr>
      </p:pic>
      <p:sp>
        <p:nvSpPr>
          <p:cNvPr id="11" name="Owal 10">
            <a:extLst>
              <a:ext uri="{FF2B5EF4-FFF2-40B4-BE49-F238E27FC236}">
                <a16:creationId xmlns:a16="http://schemas.microsoft.com/office/drawing/2014/main" xmlns="" id="{53704461-E69B-4D25-B2FB-A1BF6DCF209F}"/>
              </a:ext>
            </a:extLst>
          </p:cNvPr>
          <p:cNvSpPr/>
          <p:nvPr/>
        </p:nvSpPr>
        <p:spPr>
          <a:xfrm>
            <a:off x="1347216" y="6821672"/>
            <a:ext cx="772248" cy="730877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12" name="Łącznik prosty ze strzałką 11">
            <a:extLst>
              <a:ext uri="{FF2B5EF4-FFF2-40B4-BE49-F238E27FC236}">
                <a16:creationId xmlns:a16="http://schemas.microsoft.com/office/drawing/2014/main" xmlns="" id="{C3CB8241-CC37-4AE7-8A0F-1400BDE0771F}"/>
              </a:ext>
            </a:extLst>
          </p:cNvPr>
          <p:cNvCxnSpPr>
            <a:cxnSpLocks/>
            <a:endCxn id="11" idx="6"/>
          </p:cNvCxnSpPr>
          <p:nvPr/>
        </p:nvCxnSpPr>
        <p:spPr>
          <a:xfrm flipH="1" flipV="1">
            <a:off x="2119464" y="7187111"/>
            <a:ext cx="2911154" cy="8919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Obraz 13">
            <a:extLst>
              <a:ext uri="{FF2B5EF4-FFF2-40B4-BE49-F238E27FC236}">
                <a16:creationId xmlns:a16="http://schemas.microsoft.com/office/drawing/2014/main" xmlns="" id="{5A8BF4BD-6059-4AC7-9FC2-748AA42318B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8259" y="1319828"/>
            <a:ext cx="2037436" cy="1528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18031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Motyw pakietu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yw pakietu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yw pakietu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Motyw pakietu Office">
  <a:themeElements>
    <a:clrScheme name="Motyw pakietu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yw pakietu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yw pakietu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D5E3539D76240D4C81EF6909B7FAC18A" ma:contentTypeVersion="14" ma:contentTypeDescription="Utwórz nowy dokument." ma:contentTypeScope="" ma:versionID="09530cb20df8bb7d7328639d9160c62a">
  <xsd:schema xmlns:xsd="http://www.w3.org/2001/XMLSchema" xmlns:xs="http://www.w3.org/2001/XMLSchema" xmlns:p="http://schemas.microsoft.com/office/2006/metadata/properties" xmlns:ns2="10adba0f-d193-4b18-82d4-9693ed4683a2" xmlns:ns3="b37c054c-b20a-407f-8901-6a06e332dbb8" targetNamespace="http://schemas.microsoft.com/office/2006/metadata/properties" ma:root="true" ma:fieldsID="8dce884877b56f43bc5e08ec20a9bdaf" ns2:_="" ns3:_="">
    <xsd:import namespace="10adba0f-d193-4b18-82d4-9693ed4683a2"/>
    <xsd:import namespace="b37c054c-b20a-407f-8901-6a06e332dbb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LengthInSecond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0adba0f-d193-4b18-82d4-9693ed4683a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LengthInSeconds" ma:index="1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lcf76f155ced4ddcb4097134ff3c332f" ma:index="17" nillable="true" ma:taxonomy="true" ma:internalName="lcf76f155ced4ddcb4097134ff3c332f" ma:taxonomyFieldName="MediaServiceImageTags" ma:displayName="Tagi obrazów" ma:readOnly="false" ma:fieldId="{5cf76f15-5ced-4ddc-b409-7134ff3c332f}" ma:taxonomyMulti="true" ma:sspId="6d741813-68c0-4753-ad7d-c4283c0554b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37c054c-b20a-407f-8901-6a06e332dbb8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709a2a51-a57f-44b3-99cb-1e7bb67de154}" ma:internalName="TaxCatchAll" ma:showField="CatchAllData" ma:web="b37c054c-b20a-407f-8901-6a06e332dbb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Udostępniani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Udostępnione dla — szczegóły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zawartości"/>
        <xsd:element ref="dc:title" minOccurs="0" maxOccurs="1" ma:index="4" ma:displayName="Tytuł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0adba0f-d193-4b18-82d4-9693ed4683a2">
      <Terms xmlns="http://schemas.microsoft.com/office/infopath/2007/PartnerControls"/>
    </lcf76f155ced4ddcb4097134ff3c332f>
    <TaxCatchAll xmlns="b37c054c-b20a-407f-8901-6a06e332dbb8" xsi:nil="true"/>
  </documentManagement>
</p:properties>
</file>

<file path=customXml/itemProps1.xml><?xml version="1.0" encoding="utf-8"?>
<ds:datastoreItem xmlns:ds="http://schemas.openxmlformats.org/officeDocument/2006/customXml" ds:itemID="{57CB2EE9-2F2A-462A-9FA4-C77F0D936E1D}"/>
</file>

<file path=customXml/itemProps2.xml><?xml version="1.0" encoding="utf-8"?>
<ds:datastoreItem xmlns:ds="http://schemas.openxmlformats.org/officeDocument/2006/customXml" ds:itemID="{B6C40238-97F3-482B-86A0-EB93FC9526DB}"/>
</file>

<file path=customXml/itemProps3.xml><?xml version="1.0" encoding="utf-8"?>
<ds:datastoreItem xmlns:ds="http://schemas.openxmlformats.org/officeDocument/2006/customXml" ds:itemID="{0EC97289-BD16-4BA2-8C20-EBAD47E95509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484</TotalTime>
  <Words>373</Words>
  <Application>Microsoft Office PowerPoint</Application>
  <PresentationFormat>Papier A4 (210x297 mm)</PresentationFormat>
  <Paragraphs>88</Paragraphs>
  <Slides>17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2</vt:i4>
      </vt:variant>
      <vt:variant>
        <vt:lpstr>Tytuły slajdów</vt:lpstr>
      </vt:variant>
      <vt:variant>
        <vt:i4>17</vt:i4>
      </vt:variant>
    </vt:vector>
  </HeadingPairs>
  <TitlesOfParts>
    <vt:vector size="23" baseType="lpstr">
      <vt:lpstr>Arial</vt:lpstr>
      <vt:lpstr>Calibri</vt:lpstr>
      <vt:lpstr>Calibri Light</vt:lpstr>
      <vt:lpstr>Times New Roman</vt:lpstr>
      <vt:lpstr>Motyw pakietu Office</vt:lpstr>
      <vt:lpstr>1_Motyw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>Akademia Leona Koźmińskiego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bogdan</dc:creator>
  <cp:lastModifiedBy>bogdan</cp:lastModifiedBy>
  <cp:revision>30</cp:revision>
  <dcterms:created xsi:type="dcterms:W3CDTF">2022-04-24T19:38:58Z</dcterms:created>
  <dcterms:modified xsi:type="dcterms:W3CDTF">2022-07-31T12:23:08Z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0x010100D5E3539D76240D4C81EF6909B7FAC18A</vt:lpwstr>
  </property>
</Properties>
</file>