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7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9"/>
  </p:notesMasterIdLst>
  <p:sldIdLst>
    <p:sldId id="284" r:id="rId2"/>
    <p:sldId id="277" r:id="rId3"/>
    <p:sldId id="266" r:id="rId4"/>
    <p:sldId id="280" r:id="rId5"/>
    <p:sldId id="279" r:id="rId6"/>
    <p:sldId id="258" r:id="rId7"/>
    <p:sldId id="269" r:id="rId8"/>
    <p:sldId id="278" r:id="rId9"/>
    <p:sldId id="285" r:id="rId10"/>
    <p:sldId id="286" r:id="rId11"/>
    <p:sldId id="271" r:id="rId12"/>
    <p:sldId id="272" r:id="rId13"/>
    <p:sldId id="273" r:id="rId14"/>
    <p:sldId id="274" r:id="rId15"/>
    <p:sldId id="288" r:id="rId16"/>
    <p:sldId id="275" r:id="rId17"/>
    <p:sldId id="276" r:id="rId18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2525" y="62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C6311-1DE7-4D7F-811B-43CF443DE0DF}" type="datetimeFigureOut">
              <a:rPr lang="pl-PL" smtClean="0"/>
              <a:t>2022-09-06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60DBC-9186-4944-8DA7-E513E1B0EE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144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431BB-CD11-444E-A5DC-9AE8E63F12A7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3520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B9BD6-6D89-4D1A-BC4C-4F1E41E37532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5080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439DB-6211-4E8C-9738-FEFA80096782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5786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DD92-EBCC-4C28-9D98-125B07647753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9412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BC4A0-0A21-4548-914E-05E8ABCBA43E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8843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EEE8D-F41D-4160-9DA7-6B5DBE1A4BFF}" type="datetime1">
              <a:rPr lang="pl-PL" smtClean="0"/>
              <a:t>2022-09-06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4182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BC60F-3449-4C34-A78F-C34DBFEA6D68}" type="datetime1">
              <a:rPr lang="pl-PL" smtClean="0"/>
              <a:t>2022-09-06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6718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774AC-2E0D-448A-A7B4-25151DA0BB2B}" type="datetime1">
              <a:rPr lang="pl-PL" smtClean="0"/>
              <a:t>2022-09-06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0859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11402-FF36-40B9-B384-16A447E911CA}" type="datetime1">
              <a:rPr lang="pl-PL" smtClean="0"/>
              <a:t>2022-09-06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0661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5D38-7A66-45D3-BA93-7713D584E186}" type="datetime1">
              <a:rPr lang="pl-PL" smtClean="0"/>
              <a:t>2022-09-06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2729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DC9DA-871E-49DE-BCD2-8D67D68DAD1C}" type="datetime1">
              <a:rPr lang="pl-PL" smtClean="0"/>
              <a:t>2022-09-06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669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F17F1-26AA-4764-ADDE-0C737D24B768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Zadanie 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689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CDE6BCB2-9249-48CC-A9F2-0F6EBC2C58AB}"/>
              </a:ext>
            </a:extLst>
          </p:cNvPr>
          <p:cNvSpPr txBox="1"/>
          <p:nvPr/>
        </p:nvSpPr>
        <p:spPr>
          <a:xfrm>
            <a:off x="647723" y="3545560"/>
            <a:ext cx="5669280" cy="136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ZMAGANIA Z ELEKTRONIKĄ</a:t>
            </a:r>
            <a:endParaRPr kumimoji="0" lang="pl-P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terapeutyczny wspomagający rozwój funkcji </a:t>
            </a:r>
            <a:r>
              <a:rPr kumimoji="0" lang="pl-PL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percepcyjno</a:t>
            </a: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motorycznych</a:t>
            </a:r>
            <a:endParaRPr kumimoji="0" lang="pl-P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7FD6DCAB-8026-40B7-B45E-BE72AC4061C0}"/>
              </a:ext>
            </a:extLst>
          </p:cNvPr>
          <p:cNvSpPr txBox="1"/>
          <p:nvPr/>
        </p:nvSpPr>
        <p:spPr>
          <a:xfrm>
            <a:off x="377952" y="7654020"/>
            <a:ext cx="3121152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Opracowali: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Alina Meisner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Bogusław Żmuda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2068E113-47C2-428B-9D13-A84F369BD61C}"/>
              </a:ext>
            </a:extLst>
          </p:cNvPr>
          <p:cNvSpPr txBox="1"/>
          <p:nvPr/>
        </p:nvSpPr>
        <p:spPr>
          <a:xfrm>
            <a:off x="2656496" y="9077222"/>
            <a:ext cx="133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Łajski 2022r.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9FFC80EB-5F83-4E8E-80A3-18B9898F7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" y="379414"/>
            <a:ext cx="6452662" cy="1153396"/>
          </a:xfrm>
          <a:prstGeom prst="rect">
            <a:avLst/>
          </a:prstGeom>
        </p:spPr>
      </p:pic>
      <p:sp>
        <p:nvSpPr>
          <p:cNvPr id="9" name="Podtytuł 8">
            <a:extLst>
              <a:ext uri="{FF2B5EF4-FFF2-40B4-BE49-F238E27FC236}">
                <a16:creationId xmlns:a16="http://schemas.microsoft.com/office/drawing/2014/main" xmlns="" id="{A4194765-A818-4C6F-A8C5-3B0F595DF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032" y="5786894"/>
            <a:ext cx="6601968" cy="1563616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realizowana z grantu pozyskanego </a:t>
            </a: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ramach projektu „INNOES  - program grantowy </a:t>
            </a: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rzecz innowacji społecznych w obszarze dostępności”</a:t>
            </a:r>
          </a:p>
          <a:p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3AC971F1-D3C8-449D-9157-9FB6C3D6F02B}"/>
              </a:ext>
            </a:extLst>
          </p:cNvPr>
          <p:cNvSpPr txBox="1"/>
          <p:nvPr/>
        </p:nvSpPr>
        <p:spPr>
          <a:xfrm>
            <a:off x="1614144" y="2146518"/>
            <a:ext cx="36297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Innowacja społeczna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1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D0976671-E279-4EF3-A8BA-28CB8A6C7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12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8BE83367-1441-4678-80A6-9D0BCC9F9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10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876BE1DD-2D75-4EEB-942E-76B34231759D}"/>
              </a:ext>
            </a:extLst>
          </p:cNvPr>
          <p:cNvSpPr txBox="1"/>
          <p:nvPr/>
        </p:nvSpPr>
        <p:spPr>
          <a:xfrm>
            <a:off x="521245" y="417258"/>
            <a:ext cx="4532010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17. Przygotuj serwomechanizm z dźwignią</a:t>
            </a:r>
          </a:p>
        </p:txBody>
      </p:sp>
      <p:pic>
        <p:nvPicPr>
          <p:cNvPr id="5" name="Obraz 4" descr="Obraz zawierający zabawka&#10;&#10;Opis wygenerowany automatycznie">
            <a:extLst>
              <a:ext uri="{FF2B5EF4-FFF2-40B4-BE49-F238E27FC236}">
                <a16:creationId xmlns:a16="http://schemas.microsoft.com/office/drawing/2014/main" xmlns="" id="{CB18E52D-B3CF-4E4D-9091-182B3EFC89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" t="31388" r="24267" b="11366"/>
          <a:stretch/>
        </p:blipFill>
        <p:spPr>
          <a:xfrm>
            <a:off x="1305983" y="1083433"/>
            <a:ext cx="1839553" cy="197912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53544209-0736-4D8B-971B-988118018B30}"/>
              </a:ext>
            </a:extLst>
          </p:cNvPr>
          <p:cNvSpPr txBox="1"/>
          <p:nvPr/>
        </p:nvSpPr>
        <p:spPr>
          <a:xfrm>
            <a:off x="521245" y="3259403"/>
            <a:ext cx="2805576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18. Przygotuj płytkę „o10”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05ABD339-3326-4A99-BB24-ABE5C3CE25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2" t="14860" r="29374" b="7629"/>
          <a:stretch/>
        </p:blipFill>
        <p:spPr>
          <a:xfrm rot="16200000">
            <a:off x="1451358" y="3343587"/>
            <a:ext cx="1640711" cy="267900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2F66F22A-4E5B-422B-B3CC-2534A6C9B85E}"/>
              </a:ext>
            </a:extLst>
          </p:cNvPr>
          <p:cNvSpPr txBox="1"/>
          <p:nvPr/>
        </p:nvSpPr>
        <p:spPr>
          <a:xfrm>
            <a:off x="521245" y="5594961"/>
            <a:ext cx="4955203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19. Połącz płytkę  „o10” z serwomechanizmem</a:t>
            </a:r>
          </a:p>
        </p:txBody>
      </p:sp>
      <p:pic>
        <p:nvPicPr>
          <p:cNvPr id="10" name="Obraz 9" descr="Obraz zawierający akcesorium, łańcuch, klucz&#10;&#10;Opis wygenerowany automatycznie">
            <a:extLst>
              <a:ext uri="{FF2B5EF4-FFF2-40B4-BE49-F238E27FC236}">
                <a16:creationId xmlns:a16="http://schemas.microsoft.com/office/drawing/2014/main" xmlns="" id="{70020CC7-EC34-41D7-9A37-C460FD62ED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3" t="17073" r="13593" b="18059"/>
          <a:stretch/>
        </p:blipFill>
        <p:spPr>
          <a:xfrm>
            <a:off x="783816" y="6419031"/>
            <a:ext cx="2883885" cy="1926874"/>
          </a:xfrm>
          <a:prstGeom prst="rect">
            <a:avLst/>
          </a:prstGeom>
        </p:spPr>
      </p:pic>
      <p:pic>
        <p:nvPicPr>
          <p:cNvPr id="11" name="Obraz 10" descr="Obraz zawierający akcesorium, łańcuch, klucz&#10;&#10;Opis wygenerowany automatycznie">
            <a:extLst>
              <a:ext uri="{FF2B5EF4-FFF2-40B4-BE49-F238E27FC236}">
                <a16:creationId xmlns:a16="http://schemas.microsoft.com/office/drawing/2014/main" xmlns="" id="{D26DD60E-F03E-478F-9E96-10D09CDAC3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3" t="46011" r="47120" b="18059"/>
          <a:stretch/>
        </p:blipFill>
        <p:spPr>
          <a:xfrm>
            <a:off x="4213959" y="6256918"/>
            <a:ext cx="2087400" cy="2088987"/>
          </a:xfrm>
          <a:prstGeom prst="rect">
            <a:avLst/>
          </a:prstGeom>
        </p:spPr>
      </p:pic>
      <p:sp>
        <p:nvSpPr>
          <p:cNvPr id="12" name="Owal 11">
            <a:extLst>
              <a:ext uri="{FF2B5EF4-FFF2-40B4-BE49-F238E27FC236}">
                <a16:creationId xmlns:a16="http://schemas.microsoft.com/office/drawing/2014/main" xmlns="" id="{55F18001-257E-4B32-A883-51C637985936}"/>
              </a:ext>
            </a:extLst>
          </p:cNvPr>
          <p:cNvSpPr/>
          <p:nvPr/>
        </p:nvSpPr>
        <p:spPr>
          <a:xfrm>
            <a:off x="1305983" y="7697924"/>
            <a:ext cx="662995" cy="5066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xmlns="" id="{71A39F94-6111-4E17-89D6-803227230F00}"/>
              </a:ext>
            </a:extLst>
          </p:cNvPr>
          <p:cNvCxnSpPr>
            <a:cxnSpLocks/>
            <a:endCxn id="12" idx="6"/>
          </p:cNvCxnSpPr>
          <p:nvPr/>
        </p:nvCxnSpPr>
        <p:spPr>
          <a:xfrm flipH="1">
            <a:off x="1968978" y="7644384"/>
            <a:ext cx="2617310" cy="30687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680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3284619D-DD85-40BE-B971-0CA44B7AB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12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87261A7B-2628-4740-9942-41A162EB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11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A8E274F4-5544-4897-AA54-BE9ABD03F9CB}"/>
              </a:ext>
            </a:extLst>
          </p:cNvPr>
          <p:cNvSpPr txBox="1"/>
          <p:nvPr/>
        </p:nvSpPr>
        <p:spPr>
          <a:xfrm>
            <a:off x="252798" y="275259"/>
            <a:ext cx="326243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20. Przygotuj budowany układ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48C34E9B-03C9-4E2C-BFD3-4CD9F09D6B27}"/>
              </a:ext>
            </a:extLst>
          </p:cNvPr>
          <p:cNvSpPr txBox="1"/>
          <p:nvPr/>
        </p:nvSpPr>
        <p:spPr>
          <a:xfrm>
            <a:off x="252798" y="4953000"/>
            <a:ext cx="6083717" cy="872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21. Przygotuj serwomechanizm z płytkę sterowania „o10” 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 i przewodem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5988CAC5-138F-4A69-9AC7-9C0DEC3517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868" y="989076"/>
            <a:ext cx="2779982" cy="3706642"/>
          </a:xfrm>
          <a:prstGeom prst="rect">
            <a:avLst/>
          </a:prstGeom>
        </p:spPr>
      </p:pic>
      <p:pic>
        <p:nvPicPr>
          <p:cNvPr id="10" name="Obraz 9" descr="Obraz zawierający akcesorium, łańcuch, klucz&#10;&#10;Opis wygenerowany automatycznie">
            <a:extLst>
              <a:ext uri="{FF2B5EF4-FFF2-40B4-BE49-F238E27FC236}">
                <a16:creationId xmlns:a16="http://schemas.microsoft.com/office/drawing/2014/main" xmlns="" id="{5E699CC6-A7DF-4F09-A0A5-58ED7436C9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3" t="17073" r="13593" b="18059"/>
          <a:stretch/>
        </p:blipFill>
        <p:spPr>
          <a:xfrm>
            <a:off x="1270589" y="5938243"/>
            <a:ext cx="4059647" cy="271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3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9FC3C543-132C-41CA-A5C0-0492DB73A1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78992" y="680966"/>
            <a:ext cx="4700016" cy="6266688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8AFCBABF-8A9C-48F3-A190-DA2E12F9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12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300BE9D1-A62A-412E-AED5-B52C6682E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12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C1F5C676-6EFC-4480-BEE1-26913648FE60}"/>
              </a:ext>
            </a:extLst>
          </p:cNvPr>
          <p:cNvSpPr txBox="1"/>
          <p:nvPr/>
        </p:nvSpPr>
        <p:spPr>
          <a:xfrm>
            <a:off x="223716" y="749695"/>
            <a:ext cx="3980577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22. Połącz płytki ze sobą przewodem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948D1C94-B047-492E-9351-2CC47FB0D4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2" t="61987" r="38136" b="23157"/>
          <a:stretch/>
        </p:blipFill>
        <p:spPr>
          <a:xfrm>
            <a:off x="3572255" y="6669123"/>
            <a:ext cx="1543051" cy="1502664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:a16="http://schemas.microsoft.com/office/drawing/2014/main" xmlns="" id="{C47B95C1-1199-4A1B-8ADB-7E577484D75C}"/>
              </a:ext>
            </a:extLst>
          </p:cNvPr>
          <p:cNvSpPr/>
          <p:nvPr/>
        </p:nvSpPr>
        <p:spPr>
          <a:xfrm>
            <a:off x="2673762" y="4223308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xmlns="" id="{1D6F778C-A792-4BDD-88DD-9BE228DF40A3}"/>
              </a:ext>
            </a:extLst>
          </p:cNvPr>
          <p:cNvCxnSpPr>
            <a:cxnSpLocks/>
          </p:cNvCxnSpPr>
          <p:nvPr/>
        </p:nvCxnSpPr>
        <p:spPr>
          <a:xfrm flipH="1" flipV="1">
            <a:off x="3169920" y="4834374"/>
            <a:ext cx="1024128" cy="21394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73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D250DBC0-2387-4008-8181-B453A3F911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78992" y="680966"/>
            <a:ext cx="4700016" cy="6266688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B2A0FC6A-D1D9-45B8-AE2F-56291DA91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12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958A318E-F87D-4C23-995F-A7DACEB2E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13</a:t>
            </a:fld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D16A0F06-F01D-4C1C-BD7F-4CFDA86996CD}"/>
              </a:ext>
            </a:extLst>
          </p:cNvPr>
          <p:cNvSpPr txBox="1"/>
          <p:nvPr/>
        </p:nvSpPr>
        <p:spPr>
          <a:xfrm>
            <a:off x="194757" y="609079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23. Przesuń suwak włącznika na ON. Zaświeci się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czerwona dioda LED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B28559F-7F4B-410B-8CC7-1CBC505168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4" t="51439" r="28534" b="34417"/>
          <a:stretch/>
        </p:blipFill>
        <p:spPr>
          <a:xfrm>
            <a:off x="2640210" y="7112584"/>
            <a:ext cx="3584455" cy="1680213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:a16="http://schemas.microsoft.com/office/drawing/2014/main" xmlns="" id="{3DF1DDE0-DE82-4F85-9653-AA6F6755339C}"/>
              </a:ext>
            </a:extLst>
          </p:cNvPr>
          <p:cNvSpPr/>
          <p:nvPr/>
        </p:nvSpPr>
        <p:spPr>
          <a:xfrm>
            <a:off x="2628018" y="4009702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xmlns="" id="{3160F0E8-5CCD-45AF-992D-EC8493FA7F2B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3009812" y="4620768"/>
            <a:ext cx="1257388" cy="27188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19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3500E679-2B84-4528-A2A6-249E038B28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78992" y="1522190"/>
            <a:ext cx="4700016" cy="6266688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5FB7C22D-4255-44E6-9EF4-CE4156E9E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12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BA624AD9-03AD-43A5-A70C-80C335E8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14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5252DBAE-197D-4BDD-96F7-1DD603A402A2}"/>
              </a:ext>
            </a:extLst>
          </p:cNvPr>
          <p:cNvSpPr txBox="1"/>
          <p:nvPr/>
        </p:nvSpPr>
        <p:spPr>
          <a:xfrm>
            <a:off x="206791" y="586207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24. Uruchamiamy układ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6DFCA805-00D3-4AA8-B278-140C85C6A336}"/>
              </a:ext>
            </a:extLst>
          </p:cNvPr>
          <p:cNvSpPr txBox="1"/>
          <p:nvPr/>
        </p:nvSpPr>
        <p:spPr>
          <a:xfrm>
            <a:off x="4655788" y="7711542"/>
            <a:ext cx="1880616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Co się stanie?</a:t>
            </a:r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xmlns="" id="{D10BF0B1-A0F5-449B-B1AA-F5CD7074FEF9}"/>
              </a:ext>
            </a:extLst>
          </p:cNvPr>
          <p:cNvCxnSpPr>
            <a:cxnSpLocks/>
          </p:cNvCxnSpPr>
          <p:nvPr/>
        </p:nvCxnSpPr>
        <p:spPr>
          <a:xfrm>
            <a:off x="1060704" y="2056061"/>
            <a:ext cx="292608" cy="269477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xmlns="" id="{CBC99CEF-4646-4B50-A486-2A3896971938}"/>
              </a:ext>
            </a:extLst>
          </p:cNvPr>
          <p:cNvCxnSpPr>
            <a:cxnSpLocks/>
          </p:cNvCxnSpPr>
          <p:nvPr/>
        </p:nvCxnSpPr>
        <p:spPr>
          <a:xfrm flipH="1" flipV="1">
            <a:off x="5394896" y="4922534"/>
            <a:ext cx="402400" cy="278900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E7B28A75-6D7C-4CDF-93B2-33AD4171FFAB}"/>
              </a:ext>
            </a:extLst>
          </p:cNvPr>
          <p:cNvSpPr txBox="1"/>
          <p:nvPr/>
        </p:nvSpPr>
        <p:spPr>
          <a:xfrm>
            <a:off x="295655" y="1570598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Naciśnij przycisk na płytce „i3”</a:t>
            </a:r>
          </a:p>
        </p:txBody>
      </p:sp>
    </p:spTree>
    <p:extLst>
      <p:ext uri="{BB962C8B-B14F-4D97-AF65-F5344CB8AC3E}">
        <p14:creationId xmlns:p14="http://schemas.microsoft.com/office/powerpoint/2010/main" val="73577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9260663B-2BF5-40F8-94E1-2BFF71BF18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2" t="40646" r="32147" b="20184"/>
          <a:stretch/>
        </p:blipFill>
        <p:spPr>
          <a:xfrm>
            <a:off x="2975593" y="6860694"/>
            <a:ext cx="3410920" cy="232645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3500E679-2B84-4528-A2A6-249E038B28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3052" y="562985"/>
            <a:ext cx="4700016" cy="6266688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5FB7C22D-4255-44E6-9EF4-CE4156E9E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12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BA624AD9-03AD-43A5-A70C-80C335E8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15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5252DBAE-197D-4BDD-96F7-1DD603A402A2}"/>
              </a:ext>
            </a:extLst>
          </p:cNvPr>
          <p:cNvSpPr txBox="1"/>
          <p:nvPr/>
        </p:nvSpPr>
        <p:spPr>
          <a:xfrm>
            <a:off x="295655" y="586206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25. Sterowanie serwomechanizmem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6DFCA805-00D3-4AA8-B278-140C85C6A336}"/>
              </a:ext>
            </a:extLst>
          </p:cNvPr>
          <p:cNvSpPr txBox="1"/>
          <p:nvPr/>
        </p:nvSpPr>
        <p:spPr>
          <a:xfrm>
            <a:off x="4977384" y="6378867"/>
            <a:ext cx="1880616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Co się stanie?</a:t>
            </a:r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xmlns="" id="{D10BF0B1-A0F5-449B-B1AA-F5CD7074FEF9}"/>
              </a:ext>
            </a:extLst>
          </p:cNvPr>
          <p:cNvCxnSpPr>
            <a:cxnSpLocks/>
          </p:cNvCxnSpPr>
          <p:nvPr/>
        </p:nvCxnSpPr>
        <p:spPr>
          <a:xfrm flipH="1">
            <a:off x="4266002" y="5475455"/>
            <a:ext cx="181834" cy="12466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xmlns="" id="{CBC99CEF-4646-4B50-A486-2A3896971938}"/>
              </a:ext>
            </a:extLst>
          </p:cNvPr>
          <p:cNvCxnSpPr>
            <a:cxnSpLocks/>
          </p:cNvCxnSpPr>
          <p:nvPr/>
        </p:nvCxnSpPr>
        <p:spPr>
          <a:xfrm flipH="1" flipV="1">
            <a:off x="5572888" y="3914028"/>
            <a:ext cx="386580" cy="24307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E7B28A75-6D7C-4CDF-93B2-33AD4171FFAB}"/>
              </a:ext>
            </a:extLst>
          </p:cNvPr>
          <p:cNvSpPr txBox="1"/>
          <p:nvPr/>
        </p:nvSpPr>
        <p:spPr>
          <a:xfrm>
            <a:off x="204965" y="8372687"/>
            <a:ext cx="268800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Obracaj niebieską gałką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potencjometru</a:t>
            </a:r>
          </a:p>
        </p:txBody>
      </p:sp>
      <p:sp>
        <p:nvSpPr>
          <p:cNvPr id="14" name="Owal 13">
            <a:extLst>
              <a:ext uri="{FF2B5EF4-FFF2-40B4-BE49-F238E27FC236}">
                <a16:creationId xmlns:a16="http://schemas.microsoft.com/office/drawing/2014/main" xmlns="" id="{E352D669-549D-46B7-9B6E-9C3F91F19E52}"/>
              </a:ext>
            </a:extLst>
          </p:cNvPr>
          <p:cNvSpPr/>
          <p:nvPr/>
        </p:nvSpPr>
        <p:spPr>
          <a:xfrm>
            <a:off x="4204494" y="4709430"/>
            <a:ext cx="807278" cy="80135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6CE3625B-3A1E-4D04-AA6E-33B17AC0A13F}"/>
              </a:ext>
            </a:extLst>
          </p:cNvPr>
          <p:cNvSpPr txBox="1"/>
          <p:nvPr/>
        </p:nvSpPr>
        <p:spPr>
          <a:xfrm>
            <a:off x="204965" y="6344808"/>
            <a:ext cx="2688003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Przesuń suwak przełącznika i ponów obracanie niebieską gałką</a:t>
            </a:r>
          </a:p>
        </p:txBody>
      </p: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xmlns="" id="{D59A80C3-85AD-4EC6-99D7-155078B64D5F}"/>
              </a:ext>
            </a:extLst>
          </p:cNvPr>
          <p:cNvCxnSpPr>
            <a:cxnSpLocks/>
          </p:cNvCxnSpPr>
          <p:nvPr/>
        </p:nvCxnSpPr>
        <p:spPr>
          <a:xfrm flipV="1">
            <a:off x="2460214" y="8367040"/>
            <a:ext cx="1805788" cy="56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xmlns="" id="{93D75421-8296-45BB-BA44-056AF9F61ED4}"/>
              </a:ext>
            </a:extLst>
          </p:cNvPr>
          <p:cNvCxnSpPr>
            <a:cxnSpLocks/>
          </p:cNvCxnSpPr>
          <p:nvPr/>
        </p:nvCxnSpPr>
        <p:spPr>
          <a:xfrm>
            <a:off x="2270431" y="6722076"/>
            <a:ext cx="1995571" cy="7414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10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28FDDB9A-30C3-476E-8654-9A00EDAF7D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02068" y="1128979"/>
            <a:ext cx="4186667" cy="5582223"/>
          </a:xfrm>
          <a:prstGeom prst="rect">
            <a:avLst/>
          </a:prstGeom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F0976189-5B31-4BC0-9486-FCB3C8687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12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D70C387F-B2A9-4A86-AA29-167BCE40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16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55D66555-1A52-417C-A4D0-42E1C1A965B5}"/>
              </a:ext>
            </a:extLst>
          </p:cNvPr>
          <p:cNvSpPr txBox="1"/>
          <p:nvPr/>
        </p:nvSpPr>
        <p:spPr>
          <a:xfrm>
            <a:off x="128820" y="505795"/>
            <a:ext cx="6084123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26. Wyłącz zasilanie układu przesuwając suwak w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 pozycję OFF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1D2440F8-D2F6-43E1-9BD9-3A56A86BD6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4" t="30415" r="48430" b="34413"/>
          <a:stretch/>
        </p:blipFill>
        <p:spPr>
          <a:xfrm rot="16200000">
            <a:off x="4111466" y="6460017"/>
            <a:ext cx="1072892" cy="1560579"/>
          </a:xfrm>
          <a:prstGeom prst="rect">
            <a:avLst/>
          </a:prstGeom>
        </p:spPr>
      </p:pic>
      <p:sp>
        <p:nvSpPr>
          <p:cNvPr id="10" name="Owal 9">
            <a:extLst>
              <a:ext uri="{FF2B5EF4-FFF2-40B4-BE49-F238E27FC236}">
                <a16:creationId xmlns:a16="http://schemas.microsoft.com/office/drawing/2014/main" xmlns="" id="{8F1F34E7-EA4D-4BCA-80FB-EFC2601087E0}"/>
              </a:ext>
            </a:extLst>
          </p:cNvPr>
          <p:cNvSpPr/>
          <p:nvPr/>
        </p:nvSpPr>
        <p:spPr>
          <a:xfrm>
            <a:off x="2777858" y="4137421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xmlns="" id="{9C57F44B-B1D7-4460-AC5A-4A0A2121A49E}"/>
              </a:ext>
            </a:extLst>
          </p:cNvPr>
          <p:cNvCxnSpPr>
            <a:cxnSpLocks/>
          </p:cNvCxnSpPr>
          <p:nvPr/>
        </p:nvCxnSpPr>
        <p:spPr>
          <a:xfrm flipH="1" flipV="1">
            <a:off x="3328416" y="4748487"/>
            <a:ext cx="1118380" cy="20741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wal 12">
            <a:extLst>
              <a:ext uri="{FF2B5EF4-FFF2-40B4-BE49-F238E27FC236}">
                <a16:creationId xmlns:a16="http://schemas.microsoft.com/office/drawing/2014/main" xmlns="" id="{0935CE82-A714-4C56-B795-100574E50AA2}"/>
              </a:ext>
            </a:extLst>
          </p:cNvPr>
          <p:cNvSpPr/>
          <p:nvPr/>
        </p:nvSpPr>
        <p:spPr>
          <a:xfrm>
            <a:off x="4109593" y="6822664"/>
            <a:ext cx="1076638" cy="71313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115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81C2E4B3-CCA2-479C-9353-4734D40BE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12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FE7C4323-A823-4AC2-9759-AF1A4F9CC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17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596B3E99-91B7-4A2B-8154-A27414932A35}"/>
              </a:ext>
            </a:extLst>
          </p:cNvPr>
          <p:cNvSpPr txBox="1"/>
          <p:nvPr/>
        </p:nvSpPr>
        <p:spPr>
          <a:xfrm>
            <a:off x="195308" y="588474"/>
            <a:ext cx="6084123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27. Proszę rozmontować układ i odłożyć płytki na swoje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 miejsce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ymbol zastępczy stopki 3">
            <a:extLst>
              <a:ext uri="{FF2B5EF4-FFF2-40B4-BE49-F238E27FC236}">
                <a16:creationId xmlns:a16="http://schemas.microsoft.com/office/drawing/2014/main" xmlns="" id="{FF963012-3156-49B8-B19D-E16755931E9A}"/>
              </a:ext>
            </a:extLst>
          </p:cNvPr>
          <p:cNvSpPr txBox="1">
            <a:spLocks/>
          </p:cNvSpPr>
          <p:nvPr/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/>
              <a:t>Zadanie 1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3BB52B1C-FEA9-4582-8D99-C11A054AE6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6464" y="823607"/>
            <a:ext cx="3825071" cy="5100095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xmlns="" id="{4F530C3B-15B1-4873-B526-9E7163F86D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78952" y="5492453"/>
            <a:ext cx="5100097" cy="382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24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AD2383E9-C101-400A-A3BB-CF02B9226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12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4A1C0717-26B6-46E7-81FF-5DBB34A95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17378" y="8862531"/>
            <a:ext cx="1543050" cy="527403"/>
          </a:xfrm>
        </p:spPr>
        <p:txBody>
          <a:bodyPr/>
          <a:lstStyle/>
          <a:p>
            <a:fld id="{7505E29E-5EFE-490D-B4FF-81D9C1102E9D}" type="slidenum">
              <a:rPr lang="pl-PL" smtClean="0"/>
              <a:t>2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3EB8BEDD-0334-45F1-AC96-B10C7420A618}"/>
              </a:ext>
            </a:extLst>
          </p:cNvPr>
          <p:cNvSpPr txBox="1"/>
          <p:nvPr/>
        </p:nvSpPr>
        <p:spPr>
          <a:xfrm>
            <a:off x="377952" y="612465"/>
            <a:ext cx="629107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Zadanie nr 12.</a:t>
            </a:r>
          </a:p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Jak działa serwomechanizm?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0CB22FD0-3C73-43CB-8162-EFB95C2F586A}"/>
              </a:ext>
            </a:extLst>
          </p:cNvPr>
          <p:cNvSpPr txBox="1"/>
          <p:nvPr/>
        </p:nvSpPr>
        <p:spPr>
          <a:xfrm>
            <a:off x="308801" y="2267243"/>
            <a:ext cx="3017597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Wykorzystane elementy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9EA473C4-D11C-49D5-BEEB-19EC92F8DE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345" y="3365631"/>
            <a:ext cx="1808952" cy="135671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F22E528D-7B02-4D01-B4D0-F9182DCDC0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5628" y="3370166"/>
            <a:ext cx="1808953" cy="135671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B5E3392D-A072-4C8C-9EA8-BFE1E7F83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4236" y="6360872"/>
            <a:ext cx="1808952" cy="1356714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84FF6035-3BDC-4947-9BF3-7BD187E93764}"/>
              </a:ext>
            </a:extLst>
          </p:cNvPr>
          <p:cNvSpPr txBox="1"/>
          <p:nvPr/>
        </p:nvSpPr>
        <p:spPr>
          <a:xfrm>
            <a:off x="702829" y="4900218"/>
            <a:ext cx="1311709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Koszyk 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 bateriami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B8AE4CF6-CC22-4ACA-B2AB-26D8C5498598}"/>
              </a:ext>
            </a:extLst>
          </p:cNvPr>
          <p:cNvSpPr txBox="1"/>
          <p:nvPr/>
        </p:nvSpPr>
        <p:spPr>
          <a:xfrm>
            <a:off x="2356005" y="4898388"/>
            <a:ext cx="1665415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Płyta główna zasilania „m2”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1F976737-2DF6-40F5-9B71-1DDAAE47269B}"/>
              </a:ext>
            </a:extLst>
          </p:cNvPr>
          <p:cNvSpPr txBox="1"/>
          <p:nvPr/>
        </p:nvSpPr>
        <p:spPr>
          <a:xfrm>
            <a:off x="4431986" y="4957537"/>
            <a:ext cx="1311709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Włącznik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„i3”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F76BAED9-A907-475D-8EF8-8D32BA384FDF}"/>
              </a:ext>
            </a:extLst>
          </p:cNvPr>
          <p:cNvSpPr txBox="1"/>
          <p:nvPr/>
        </p:nvSpPr>
        <p:spPr>
          <a:xfrm>
            <a:off x="146304" y="7861144"/>
            <a:ext cx="212541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Serwomechanizm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646A4044-3823-4153-8946-FEC97C158A88}"/>
              </a:ext>
            </a:extLst>
          </p:cNvPr>
          <p:cNvSpPr txBox="1"/>
          <p:nvPr/>
        </p:nvSpPr>
        <p:spPr>
          <a:xfrm>
            <a:off x="2481746" y="8075020"/>
            <a:ext cx="182844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Przewody do łączenia płytek</a:t>
            </a:r>
          </a:p>
        </p:txBody>
      </p:sp>
      <p:pic>
        <p:nvPicPr>
          <p:cNvPr id="9" name="Obraz 8" descr="Obraz zawierający wewnątrz&#10;&#10;Opis wygenerowany automatycznie">
            <a:extLst>
              <a:ext uri="{FF2B5EF4-FFF2-40B4-BE49-F238E27FC236}">
                <a16:creationId xmlns:a16="http://schemas.microsoft.com/office/drawing/2014/main" xmlns="" id="{2ABADF1C-F0B3-4FEE-A0A4-89CD875558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0" t="22500" r="27371" b="23242"/>
          <a:stretch/>
        </p:blipFill>
        <p:spPr>
          <a:xfrm>
            <a:off x="4512978" y="3139510"/>
            <a:ext cx="1255986" cy="1808954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xmlns="" id="{FDFB9426-D139-43CE-90D3-6CE52EB9A3D3}"/>
              </a:ext>
            </a:extLst>
          </p:cNvPr>
          <p:cNvSpPr txBox="1"/>
          <p:nvPr/>
        </p:nvSpPr>
        <p:spPr>
          <a:xfrm>
            <a:off x="4152498" y="8100592"/>
            <a:ext cx="2314575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Płytka sterowania serwomechanizmem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„o10”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AFDF6B88-9F82-4B82-9D81-ED788E13B1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" t="18196" r="7022" b="20759"/>
          <a:stretch/>
        </p:blipFill>
        <p:spPr>
          <a:xfrm>
            <a:off x="377952" y="6134753"/>
            <a:ext cx="1603383" cy="1492048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E012499A-C3AE-46B1-B6AB-D331CAC768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3" t="17941" r="34194" b="14030"/>
          <a:stretch/>
        </p:blipFill>
        <p:spPr>
          <a:xfrm rot="16200000">
            <a:off x="4433619" y="5850926"/>
            <a:ext cx="1545689" cy="210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3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D5298475-C268-48CD-A798-93CA8D0BC918}"/>
              </a:ext>
            </a:extLst>
          </p:cNvPr>
          <p:cNvSpPr txBox="1"/>
          <p:nvPr/>
        </p:nvSpPr>
        <p:spPr>
          <a:xfrm>
            <a:off x="511436" y="5653932"/>
            <a:ext cx="5391992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2. Przygotuj koszyk na baterię </a:t>
            </a:r>
          </a:p>
        </p:txBody>
      </p:sp>
      <p:sp>
        <p:nvSpPr>
          <p:cNvPr id="11" name="Symbol zastępczy stopki 10">
            <a:extLst>
              <a:ext uri="{FF2B5EF4-FFF2-40B4-BE49-F238E27FC236}">
                <a16:creationId xmlns:a16="http://schemas.microsoft.com/office/drawing/2014/main" xmlns="" id="{DE86EC8D-636F-481B-8B70-F9E77E8E4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12</a:t>
            </a:r>
          </a:p>
        </p:txBody>
      </p:sp>
      <p:sp>
        <p:nvSpPr>
          <p:cNvPr id="12" name="Symbol zastępczy numeru slajdu 11">
            <a:extLst>
              <a:ext uri="{FF2B5EF4-FFF2-40B4-BE49-F238E27FC236}">
                <a16:creationId xmlns:a16="http://schemas.microsoft.com/office/drawing/2014/main" xmlns="" id="{F12B2A32-EDD6-47BE-97C2-3AD2C6F69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3</a:t>
            </a:fld>
            <a:endParaRPr lang="pl-PL"/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xmlns="" id="{FC052808-B6A4-468A-9B3F-2EA1DC97D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7" r="13457"/>
          <a:stretch/>
        </p:blipFill>
        <p:spPr>
          <a:xfrm rot="5400000">
            <a:off x="786537" y="6518580"/>
            <a:ext cx="2681350" cy="2751582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09F910E6-C9DA-45E4-BD7B-DB7A35192E72}"/>
              </a:ext>
            </a:extLst>
          </p:cNvPr>
          <p:cNvSpPr txBox="1"/>
          <p:nvPr/>
        </p:nvSpPr>
        <p:spPr>
          <a:xfrm>
            <a:off x="511436" y="388333"/>
            <a:ext cx="4718931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1. Przygotuj płytę główną zasilania  „m2”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xmlns="" id="{93A164DA-4A55-4E34-9F64-B67CFC29B9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0074" r="29155" b="19955"/>
          <a:stretch/>
        </p:blipFill>
        <p:spPr>
          <a:xfrm rot="16200000">
            <a:off x="421889" y="1699519"/>
            <a:ext cx="3426470" cy="2587752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21CDD157-36E3-443C-8AAC-8B0E4E54091B}"/>
              </a:ext>
            </a:extLst>
          </p:cNvPr>
          <p:cNvSpPr txBox="1"/>
          <p:nvPr/>
        </p:nvSpPr>
        <p:spPr>
          <a:xfrm>
            <a:off x="5530723" y="1938348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m2</a:t>
            </a: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xmlns="" id="{2D6C07CA-2190-4489-B1BC-63521B25A7C5}"/>
              </a:ext>
            </a:extLst>
          </p:cNvPr>
          <p:cNvCxnSpPr>
            <a:cxnSpLocks/>
          </p:cNvCxnSpPr>
          <p:nvPr/>
        </p:nvCxnSpPr>
        <p:spPr>
          <a:xfrm flipH="1">
            <a:off x="2224094" y="2123014"/>
            <a:ext cx="3141333" cy="4599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20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E7EFC4B2-DF68-4C1B-BAAA-DCE422B9A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12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D8472738-1BCE-4B97-9B8B-001392414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4</a:t>
            </a:fld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B86AA55E-EE63-4718-B805-5878C35BB73B}"/>
              </a:ext>
            </a:extLst>
          </p:cNvPr>
          <p:cNvSpPr txBox="1"/>
          <p:nvPr/>
        </p:nvSpPr>
        <p:spPr>
          <a:xfrm>
            <a:off x="230192" y="623626"/>
            <a:ext cx="599992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3. Umieść płytę główną „m2” i koszyk z bateriami obok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siebie</a:t>
            </a:r>
          </a:p>
        </p:txBody>
      </p:sp>
      <p:pic>
        <p:nvPicPr>
          <p:cNvPr id="9" name="Obraz 8" descr="Obraz zawierający narzędzie&#10;&#10;Opis wygenerowany automatycznie">
            <a:extLst>
              <a:ext uri="{FF2B5EF4-FFF2-40B4-BE49-F238E27FC236}">
                <a16:creationId xmlns:a16="http://schemas.microsoft.com/office/drawing/2014/main" xmlns="" id="{4FD0901B-DA69-463C-AC31-AD363FC411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9" r="14601"/>
          <a:stretch/>
        </p:blipFill>
        <p:spPr>
          <a:xfrm rot="16200000">
            <a:off x="770818" y="2567648"/>
            <a:ext cx="4917637" cy="477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3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702768FD-DF23-430B-91B5-04659E4BD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1" y="9032156"/>
            <a:ext cx="2314575" cy="527403"/>
          </a:xfrm>
        </p:spPr>
        <p:txBody>
          <a:bodyPr/>
          <a:lstStyle/>
          <a:p>
            <a:r>
              <a:rPr lang="pl-PL"/>
              <a:t>Zadanie 12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487444B3-CAF7-46DB-AC34-8092CAE8D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54264" y="9032156"/>
            <a:ext cx="1543050" cy="527403"/>
          </a:xfrm>
        </p:spPr>
        <p:txBody>
          <a:bodyPr/>
          <a:lstStyle/>
          <a:p>
            <a:fld id="{7505E29E-5EFE-490D-B4FF-81D9C1102E9D}" type="slidenum">
              <a:rPr lang="pl-PL" smtClean="0"/>
              <a:t>5</a:t>
            </a:fld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90FDED9E-D85F-4424-9753-5A7165430355}"/>
              </a:ext>
            </a:extLst>
          </p:cNvPr>
          <p:cNvSpPr txBox="1"/>
          <p:nvPr/>
        </p:nvSpPr>
        <p:spPr>
          <a:xfrm>
            <a:off x="157391" y="481060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4. Wsuń wtyczkę od koszyka baterii do gniazda w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płycie głównej „m2”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xmlns="" id="{4372DB59-5CE2-49BD-8EC8-9DBDC1AD6CED}"/>
              </a:ext>
            </a:extLst>
          </p:cNvPr>
          <p:cNvGrpSpPr/>
          <p:nvPr/>
        </p:nvGrpSpPr>
        <p:grpSpPr>
          <a:xfrm>
            <a:off x="597093" y="1306632"/>
            <a:ext cx="5907988" cy="3158101"/>
            <a:chOff x="755904" y="1943405"/>
            <a:chExt cx="5907988" cy="3158101"/>
          </a:xfrm>
        </p:grpSpPr>
        <p:pic>
          <p:nvPicPr>
            <p:cNvPr id="6" name="Obraz 5">
              <a:extLst>
                <a:ext uri="{FF2B5EF4-FFF2-40B4-BE49-F238E27FC236}">
                  <a16:creationId xmlns:a16="http://schemas.microsoft.com/office/drawing/2014/main" xmlns="" id="{0F6FA530-B30C-4F7D-9366-2D17D5004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904" y="2162862"/>
              <a:ext cx="1831086" cy="2441448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xmlns="" id="{DB2612F6-176E-4672-B147-F5B9960BB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96" t="62971" r="30420" b="5306"/>
            <a:stretch/>
          </p:blipFill>
          <p:spPr>
            <a:xfrm>
              <a:off x="3730752" y="1943405"/>
              <a:ext cx="2933140" cy="3158101"/>
            </a:xfrm>
            <a:prstGeom prst="rect">
              <a:avLst/>
            </a:prstGeom>
          </p:spPr>
        </p:pic>
        <p:cxnSp>
          <p:nvCxnSpPr>
            <p:cNvPr id="8" name="Łącznik prosty ze strzałką 7">
              <a:extLst>
                <a:ext uri="{FF2B5EF4-FFF2-40B4-BE49-F238E27FC236}">
                  <a16:creationId xmlns:a16="http://schemas.microsoft.com/office/drawing/2014/main" xmlns="" id="{AB62B29E-4752-4707-82A8-C8D2E34057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8332" y="3291840"/>
              <a:ext cx="2579556" cy="55173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CDD7DF31-051C-4D47-B38B-04D8A02DDA1C}"/>
              </a:ext>
            </a:extLst>
          </p:cNvPr>
          <p:cNvSpPr txBox="1"/>
          <p:nvPr/>
        </p:nvSpPr>
        <p:spPr>
          <a:xfrm>
            <a:off x="157392" y="4746648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5. Przesuń suwak włącznika na ON. Zaświeci się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czerwona dioda LED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65D1E7D4-C38E-4C70-9875-75E78D13BD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0" t="31973" r="24927" b="7713"/>
          <a:stretch/>
        </p:blipFill>
        <p:spPr>
          <a:xfrm>
            <a:off x="597093" y="5628349"/>
            <a:ext cx="2072640" cy="3119395"/>
          </a:xfrm>
          <a:prstGeom prst="rect">
            <a:avLst/>
          </a:prstGeom>
        </p:spPr>
      </p:pic>
      <p:sp>
        <p:nvSpPr>
          <p:cNvPr id="11" name="Owal 10">
            <a:extLst>
              <a:ext uri="{FF2B5EF4-FFF2-40B4-BE49-F238E27FC236}">
                <a16:creationId xmlns:a16="http://schemas.microsoft.com/office/drawing/2014/main" xmlns="" id="{853DD026-F85F-4D43-AE8A-2BD7D7488959}"/>
              </a:ext>
            </a:extLst>
          </p:cNvPr>
          <p:cNvSpPr/>
          <p:nvPr/>
        </p:nvSpPr>
        <p:spPr>
          <a:xfrm>
            <a:off x="890016" y="6543686"/>
            <a:ext cx="1538163" cy="9753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25D674F2-CD96-4D5C-8F06-FF55CA45433D}"/>
              </a:ext>
            </a:extLst>
          </p:cNvPr>
          <p:cNvSpPr txBox="1"/>
          <p:nvPr/>
        </p:nvSpPr>
        <p:spPr>
          <a:xfrm>
            <a:off x="157392" y="8788575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Przesuń suwak włącznika na OFF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8F98FFEA-5588-4D60-81BC-DEE2ACDE0D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4" t="30415" r="48430" b="34413"/>
          <a:stretch/>
        </p:blipFill>
        <p:spPr>
          <a:xfrm rot="16200000">
            <a:off x="3719334" y="5077824"/>
            <a:ext cx="2269860" cy="3301634"/>
          </a:xfrm>
          <a:prstGeom prst="rect">
            <a:avLst/>
          </a:prstGeom>
        </p:spPr>
      </p:pic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xmlns="" id="{25758F84-12F4-4F84-A10A-415A2C5B5020}"/>
              </a:ext>
            </a:extLst>
          </p:cNvPr>
          <p:cNvCxnSpPr>
            <a:cxnSpLocks/>
            <a:stCxn id="11" idx="6"/>
            <a:endCxn id="15" idx="2"/>
          </p:cNvCxnSpPr>
          <p:nvPr/>
        </p:nvCxnSpPr>
        <p:spPr>
          <a:xfrm flipV="1">
            <a:off x="2428179" y="6831015"/>
            <a:ext cx="863661" cy="2003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wal 14">
            <a:extLst>
              <a:ext uri="{FF2B5EF4-FFF2-40B4-BE49-F238E27FC236}">
                <a16:creationId xmlns:a16="http://schemas.microsoft.com/office/drawing/2014/main" xmlns="" id="{1DF5CDE9-C735-41D0-A91E-45E9D2008813}"/>
              </a:ext>
            </a:extLst>
          </p:cNvPr>
          <p:cNvSpPr/>
          <p:nvPr/>
        </p:nvSpPr>
        <p:spPr>
          <a:xfrm>
            <a:off x="3291840" y="6142984"/>
            <a:ext cx="1922211" cy="13760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275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Obraz zawierający wewnątrz&#10;&#10;Opis wygenerowany automatycznie">
            <a:extLst>
              <a:ext uri="{FF2B5EF4-FFF2-40B4-BE49-F238E27FC236}">
                <a16:creationId xmlns:a16="http://schemas.microsoft.com/office/drawing/2014/main" xmlns="" id="{34AAA72A-1AF2-4B08-8C8B-5E81A67D2F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0" t="40019" r="40088" b="43438"/>
          <a:stretch/>
        </p:blipFill>
        <p:spPr>
          <a:xfrm>
            <a:off x="3591115" y="4233906"/>
            <a:ext cx="2023873" cy="1639824"/>
          </a:xfrm>
          <a:prstGeom prst="rect">
            <a:avLst/>
          </a:prstGeom>
        </p:spPr>
      </p:pic>
      <p:pic>
        <p:nvPicPr>
          <p:cNvPr id="5" name="Obraz 4" descr="Obraz zawierający wewnątrz&#10;&#10;Opis wygenerowany automatycznie">
            <a:extLst>
              <a:ext uri="{FF2B5EF4-FFF2-40B4-BE49-F238E27FC236}">
                <a16:creationId xmlns:a16="http://schemas.microsoft.com/office/drawing/2014/main" xmlns="" id="{5243B6E7-3AE9-4FEB-8248-603D144741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4" t="23434" r="26934" b="24166"/>
          <a:stretch/>
        </p:blipFill>
        <p:spPr>
          <a:xfrm>
            <a:off x="1054993" y="4254361"/>
            <a:ext cx="1362171" cy="1815084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5640" y="572725"/>
            <a:ext cx="4750018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7. Przygotuj przewód zakończony wtyczkami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217562" y="6638774"/>
            <a:ext cx="3595856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9. Połącz przycisk z przewodem 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41F7D64F-1B1E-4940-84B7-BE467B89D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12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63257EC7-F80F-475C-891B-1799F1738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6</a:t>
            </a:fld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6916C08E-FFA0-44B3-84C4-9976957749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9906" y="1569339"/>
            <a:ext cx="1884678" cy="1413509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9C753C90-1C29-4DB9-924F-9D7ED28C698A}"/>
              </a:ext>
            </a:extLst>
          </p:cNvPr>
          <p:cNvSpPr txBox="1"/>
          <p:nvPr/>
        </p:nvSpPr>
        <p:spPr>
          <a:xfrm>
            <a:off x="182052" y="3480239"/>
            <a:ext cx="4685898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8. Przygotuj  płytkę  „i3” (czerwony przycisk)</a:t>
            </a: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xmlns="" id="{C5460D9B-FB42-4B3A-8001-2D556EB028E3}"/>
              </a:ext>
            </a:extLst>
          </p:cNvPr>
          <p:cNvCxnSpPr>
            <a:cxnSpLocks/>
          </p:cNvCxnSpPr>
          <p:nvPr/>
        </p:nvCxnSpPr>
        <p:spPr>
          <a:xfrm flipH="1">
            <a:off x="2015490" y="4953000"/>
            <a:ext cx="2202942" cy="2016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3F8F2180-E555-4D30-9BF2-32910C5F14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0" t="7089" r="28177" b="20700"/>
          <a:stretch/>
        </p:blipFill>
        <p:spPr>
          <a:xfrm rot="16200000">
            <a:off x="2245710" y="6934982"/>
            <a:ext cx="1354121" cy="259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2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9B5D9DE2-D5DB-4E6C-9D7E-ABEDDCFAEE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88" y="1322407"/>
            <a:ext cx="3429000" cy="4572000"/>
          </a:xfrm>
          <a:prstGeom prst="rect">
            <a:avLst/>
          </a:prstGeom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7A683218-B8EE-4FB5-B4EE-28D28954D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12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C5117B41-CC9D-4575-A3DF-A158435E1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7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F3BE5C75-C41C-4D0B-82C6-B0715E275CFF}"/>
              </a:ext>
            </a:extLst>
          </p:cNvPr>
          <p:cNvSpPr txBox="1"/>
          <p:nvPr/>
        </p:nvSpPr>
        <p:spPr>
          <a:xfrm>
            <a:off x="246638" y="653317"/>
            <a:ext cx="4339650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10. Połącz przycisk „i2b” z płyta główną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DDD373DD-74EE-4C55-9E33-427D1670A5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0" t="12234" r="66296" b="53574"/>
          <a:stretch/>
        </p:blipFill>
        <p:spPr>
          <a:xfrm rot="10800000">
            <a:off x="2503565" y="6492211"/>
            <a:ext cx="2145794" cy="2760472"/>
          </a:xfrm>
          <a:prstGeom prst="rect">
            <a:avLst/>
          </a:prstGeom>
        </p:spPr>
      </p:pic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xmlns="" id="{04CBC62B-303F-4CE6-8E70-A535A2B89A13}"/>
              </a:ext>
            </a:extLst>
          </p:cNvPr>
          <p:cNvCxnSpPr>
            <a:cxnSpLocks/>
            <a:stCxn id="13" idx="4"/>
          </p:cNvCxnSpPr>
          <p:nvPr/>
        </p:nvCxnSpPr>
        <p:spPr>
          <a:xfrm flipH="1">
            <a:off x="3429000" y="5022018"/>
            <a:ext cx="365760" cy="25370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wal 12">
            <a:extLst>
              <a:ext uri="{FF2B5EF4-FFF2-40B4-BE49-F238E27FC236}">
                <a16:creationId xmlns:a16="http://schemas.microsoft.com/office/drawing/2014/main" xmlns="" id="{57963BAA-E325-43E8-9BEA-EF39DDD28F3C}"/>
              </a:ext>
            </a:extLst>
          </p:cNvPr>
          <p:cNvSpPr/>
          <p:nvPr/>
        </p:nvSpPr>
        <p:spPr>
          <a:xfrm>
            <a:off x="3429000" y="4396842"/>
            <a:ext cx="731520" cy="6251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372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xmlns="" id="{859D73CF-075C-4B8B-9BCB-B00314E890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2" t="14860" r="29374" b="7629"/>
          <a:stretch/>
        </p:blipFill>
        <p:spPr>
          <a:xfrm rot="16200000">
            <a:off x="1650985" y="6191515"/>
            <a:ext cx="2441639" cy="398678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xmlns="" id="{F9AFAB63-7F57-47C1-AE93-32B28CB1FB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2" t="23666" r="51547" b="51626"/>
          <a:stretch/>
        </p:blipFill>
        <p:spPr>
          <a:xfrm rot="16200000">
            <a:off x="4109207" y="3646965"/>
            <a:ext cx="1511979" cy="170517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5E6D8BA2-1C9B-4A11-9F18-5148DB1AF5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5" t="18414" r="33955" b="16387"/>
          <a:stretch/>
        </p:blipFill>
        <p:spPr>
          <a:xfrm rot="16200000">
            <a:off x="980819" y="3431900"/>
            <a:ext cx="1732028" cy="2301482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E93DC2CB-1E21-43CD-8CE1-4CC02BE93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12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39E9E406-F703-45C9-BACF-791836AE0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8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C1EC5DA9-2E95-4B5D-8395-920590B22663}"/>
              </a:ext>
            </a:extLst>
          </p:cNvPr>
          <p:cNvSpPr txBox="1"/>
          <p:nvPr/>
        </p:nvSpPr>
        <p:spPr>
          <a:xfrm>
            <a:off x="279670" y="357666"/>
            <a:ext cx="4878259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11. Przygotuj przewód zakończony wtyczkami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3F15630-9608-4345-B8CF-F58DB61EBF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31" y="900234"/>
            <a:ext cx="1884678" cy="141350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2D0D413B-9D46-4F22-A77C-8BC1E5473A7A}"/>
              </a:ext>
            </a:extLst>
          </p:cNvPr>
          <p:cNvSpPr txBox="1"/>
          <p:nvPr/>
        </p:nvSpPr>
        <p:spPr>
          <a:xfrm>
            <a:off x="275953" y="2513846"/>
            <a:ext cx="4301177" cy="872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12. Przygotuj  płytkę  „o10” 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(płytka sterowania serwomechanizmem)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867DE5EC-87A5-40D2-97A7-83308448D734}"/>
              </a:ext>
            </a:extLst>
          </p:cNvPr>
          <p:cNvSpPr txBox="1"/>
          <p:nvPr/>
        </p:nvSpPr>
        <p:spPr>
          <a:xfrm>
            <a:off x="275953" y="6053339"/>
            <a:ext cx="5985934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13. Podłącz przewód do gniazda przy oznaczeniu „o10”. </a:t>
            </a:r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xmlns="" id="{66A21727-E95F-439B-BAEF-8FFB842E1D10}"/>
              </a:ext>
            </a:extLst>
          </p:cNvPr>
          <p:cNvSpPr/>
          <p:nvPr/>
        </p:nvSpPr>
        <p:spPr>
          <a:xfrm>
            <a:off x="750699" y="4753416"/>
            <a:ext cx="973693" cy="39916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xmlns="" id="{87482F48-974C-4C72-A72A-1253D80F6057}"/>
              </a:ext>
            </a:extLst>
          </p:cNvPr>
          <p:cNvCxnSpPr>
            <a:cxnSpLocks/>
            <a:endCxn id="10" idx="6"/>
          </p:cNvCxnSpPr>
          <p:nvPr/>
        </p:nvCxnSpPr>
        <p:spPr>
          <a:xfrm flipH="1">
            <a:off x="1724392" y="4753416"/>
            <a:ext cx="2750072" cy="1995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wal 22">
            <a:extLst>
              <a:ext uri="{FF2B5EF4-FFF2-40B4-BE49-F238E27FC236}">
                <a16:creationId xmlns:a16="http://schemas.microsoft.com/office/drawing/2014/main" xmlns="" id="{897B24D5-8244-4E4C-8842-4F129AB88AF8}"/>
              </a:ext>
            </a:extLst>
          </p:cNvPr>
          <p:cNvSpPr/>
          <p:nvPr/>
        </p:nvSpPr>
        <p:spPr>
          <a:xfrm>
            <a:off x="1687805" y="7307669"/>
            <a:ext cx="1167816" cy="13785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685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032A15F1-16E0-4B2C-B50A-323EF9916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12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376DBF15-DF6C-4A1A-BF4A-963EF41EC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9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FF12AC68-3D82-4213-AEA5-968347D5D9F9}"/>
              </a:ext>
            </a:extLst>
          </p:cNvPr>
          <p:cNvSpPr txBox="1"/>
          <p:nvPr/>
        </p:nvSpPr>
        <p:spPr>
          <a:xfrm>
            <a:off x="328438" y="418626"/>
            <a:ext cx="337355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14. Przygotuj serwomechanizm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428EBD23-1240-4789-B309-D6E2E73ADC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4" t="28367" r="35707" b="26167"/>
          <a:stretch/>
        </p:blipFill>
        <p:spPr>
          <a:xfrm>
            <a:off x="1347702" y="1194815"/>
            <a:ext cx="1614954" cy="2120955"/>
          </a:xfrm>
          <a:prstGeom prst="rect">
            <a:avLst/>
          </a:prstGeom>
        </p:spPr>
      </p:pic>
      <p:pic>
        <p:nvPicPr>
          <p:cNvPr id="8" name="Obraz 7" descr="Obraz zawierający zabawka&#10;&#10;Opis wygenerowany automatycznie">
            <a:extLst>
              <a:ext uri="{FF2B5EF4-FFF2-40B4-BE49-F238E27FC236}">
                <a16:creationId xmlns:a16="http://schemas.microsoft.com/office/drawing/2014/main" xmlns="" id="{72CE3420-A7B9-442E-BC5B-166C74858A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" t="31388" r="24267" b="11366"/>
          <a:stretch/>
        </p:blipFill>
        <p:spPr>
          <a:xfrm>
            <a:off x="964607" y="6551956"/>
            <a:ext cx="2444010" cy="262944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F455CECB-9861-4F2B-B5A9-23C1334CFB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9" t="42542" r="14003" b="26167"/>
          <a:stretch/>
        </p:blipFill>
        <p:spPr>
          <a:xfrm>
            <a:off x="2914896" y="3993999"/>
            <a:ext cx="787094" cy="1607555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3A2C9924-5485-43B3-9971-6D7CF065D173}"/>
              </a:ext>
            </a:extLst>
          </p:cNvPr>
          <p:cNvSpPr txBox="1"/>
          <p:nvPr/>
        </p:nvSpPr>
        <p:spPr>
          <a:xfrm>
            <a:off x="328438" y="3426617"/>
            <a:ext cx="4480714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15. Przygotuj dźwignię serwomechanizmu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820D385B-0C79-4832-B37C-591E45FCE129}"/>
              </a:ext>
            </a:extLst>
          </p:cNvPr>
          <p:cNvSpPr txBox="1"/>
          <p:nvPr/>
        </p:nvSpPr>
        <p:spPr>
          <a:xfrm>
            <a:off x="362749" y="5915850"/>
            <a:ext cx="4262705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16. Połącz serwomechanizm z dźwignią</a:t>
            </a:r>
          </a:p>
        </p:txBody>
      </p:sp>
      <p:pic>
        <p:nvPicPr>
          <p:cNvPr id="12" name="Obraz 11" descr="Obraz zawierający zabawka&#10;&#10;Opis wygenerowany automatycznie">
            <a:extLst>
              <a:ext uri="{FF2B5EF4-FFF2-40B4-BE49-F238E27FC236}">
                <a16:creationId xmlns:a16="http://schemas.microsoft.com/office/drawing/2014/main" xmlns="" id="{7EBD4AC9-571D-4CCE-BFCC-6E3E54D550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3" t="44554" r="36928" b="25452"/>
          <a:stretch/>
        </p:blipFill>
        <p:spPr>
          <a:xfrm>
            <a:off x="4465510" y="6512593"/>
            <a:ext cx="1788986" cy="2704987"/>
          </a:xfrm>
          <a:prstGeom prst="rect">
            <a:avLst/>
          </a:prstGeom>
        </p:spPr>
      </p:pic>
      <p:sp>
        <p:nvSpPr>
          <p:cNvPr id="13" name="Owal 12">
            <a:extLst>
              <a:ext uri="{FF2B5EF4-FFF2-40B4-BE49-F238E27FC236}">
                <a16:creationId xmlns:a16="http://schemas.microsoft.com/office/drawing/2014/main" xmlns="" id="{05771EE6-A97F-408E-990D-409C9EB3B5A7}"/>
              </a:ext>
            </a:extLst>
          </p:cNvPr>
          <p:cNvSpPr/>
          <p:nvPr/>
        </p:nvSpPr>
        <p:spPr>
          <a:xfrm>
            <a:off x="2116781" y="7217663"/>
            <a:ext cx="973693" cy="101333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xmlns="" id="{2CA5EF2E-3B71-4B31-8102-455E43E04A5A}"/>
              </a:ext>
            </a:extLst>
          </p:cNvPr>
          <p:cNvCxnSpPr>
            <a:cxnSpLocks/>
            <a:endCxn id="13" idx="6"/>
          </p:cNvCxnSpPr>
          <p:nvPr/>
        </p:nvCxnSpPr>
        <p:spPr>
          <a:xfrm flipH="1">
            <a:off x="3090474" y="7634252"/>
            <a:ext cx="2237430" cy="900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75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5E3539D76240D4C81EF6909B7FAC18A" ma:contentTypeVersion="14" ma:contentTypeDescription="Utwórz nowy dokument." ma:contentTypeScope="" ma:versionID="09530cb20df8bb7d7328639d9160c62a">
  <xsd:schema xmlns:xsd="http://www.w3.org/2001/XMLSchema" xmlns:xs="http://www.w3.org/2001/XMLSchema" xmlns:p="http://schemas.microsoft.com/office/2006/metadata/properties" xmlns:ns2="10adba0f-d193-4b18-82d4-9693ed4683a2" xmlns:ns3="b37c054c-b20a-407f-8901-6a06e332dbb8" targetNamespace="http://schemas.microsoft.com/office/2006/metadata/properties" ma:root="true" ma:fieldsID="8dce884877b56f43bc5e08ec20a9bdaf" ns2:_="" ns3:_="">
    <xsd:import namespace="10adba0f-d193-4b18-82d4-9693ed4683a2"/>
    <xsd:import namespace="b37c054c-b20a-407f-8901-6a06e332db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adba0f-d193-4b18-82d4-9693ed4683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Tagi obrazów" ma:readOnly="false" ma:fieldId="{5cf76f15-5ced-4ddc-b409-7134ff3c332f}" ma:taxonomyMulti="true" ma:sspId="6d741813-68c0-4753-ad7d-c4283c0554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7c054c-b20a-407f-8901-6a06e332dbb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09a2a51-a57f-44b3-99cb-1e7bb67de154}" ma:internalName="TaxCatchAll" ma:showField="CatchAllData" ma:web="b37c054c-b20a-407f-8901-6a06e332db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adba0f-d193-4b18-82d4-9693ed4683a2">
      <Terms xmlns="http://schemas.microsoft.com/office/infopath/2007/PartnerControls"/>
    </lcf76f155ced4ddcb4097134ff3c332f>
    <TaxCatchAll xmlns="b37c054c-b20a-407f-8901-6a06e332dbb8" xsi:nil="true"/>
  </documentManagement>
</p:properties>
</file>

<file path=customXml/itemProps1.xml><?xml version="1.0" encoding="utf-8"?>
<ds:datastoreItem xmlns:ds="http://schemas.openxmlformats.org/officeDocument/2006/customXml" ds:itemID="{0C1FEE89-D4B9-4193-86A1-B05D781672D1}"/>
</file>

<file path=customXml/itemProps2.xml><?xml version="1.0" encoding="utf-8"?>
<ds:datastoreItem xmlns:ds="http://schemas.openxmlformats.org/officeDocument/2006/customXml" ds:itemID="{06F371DE-A18C-45D8-9A31-8FDE22FE9280}"/>
</file>

<file path=customXml/itemProps3.xml><?xml version="1.0" encoding="utf-8"?>
<ds:datastoreItem xmlns:ds="http://schemas.openxmlformats.org/officeDocument/2006/customXml" ds:itemID="{62C17BEE-D42D-4FD0-BA7C-9282972DA12C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729</TotalTime>
  <Words>375</Words>
  <Application>Microsoft Office PowerPoint</Application>
  <PresentationFormat>Papier A4 (210x297 mm)</PresentationFormat>
  <Paragraphs>95</Paragraphs>
  <Slides>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Akademia Leona Koźmińskiego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bogdan</dc:creator>
  <cp:lastModifiedBy>bogdan</cp:lastModifiedBy>
  <cp:revision>35</cp:revision>
  <dcterms:created xsi:type="dcterms:W3CDTF">2022-04-24T19:38:58Z</dcterms:created>
  <dcterms:modified xsi:type="dcterms:W3CDTF">2022-09-06T09:07:06Z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0x010100D5E3539D76240D4C81EF6909B7FAC18A</vt:lpwstr>
  </property>
</Properties>
</file>