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8"/>
  </p:notesMasterIdLst>
  <p:sldIdLst>
    <p:sldId id="284" r:id="rId2"/>
    <p:sldId id="277" r:id="rId3"/>
    <p:sldId id="266" r:id="rId4"/>
    <p:sldId id="280" r:id="rId5"/>
    <p:sldId id="279" r:id="rId6"/>
    <p:sldId id="286" r:id="rId7"/>
    <p:sldId id="287" r:id="rId8"/>
    <p:sldId id="278" r:id="rId9"/>
    <p:sldId id="285" r:id="rId10"/>
    <p:sldId id="271" r:id="rId11"/>
    <p:sldId id="288" r:id="rId12"/>
    <p:sldId id="272" r:id="rId13"/>
    <p:sldId id="282" r:id="rId14"/>
    <p:sldId id="281" r:id="rId15"/>
    <p:sldId id="273" r:id="rId16"/>
    <p:sldId id="274" r:id="rId17"/>
    <p:sldId id="289" r:id="rId18"/>
    <p:sldId id="290" r:id="rId19"/>
    <p:sldId id="275" r:id="rId20"/>
    <p:sldId id="291" r:id="rId21"/>
    <p:sldId id="292" r:id="rId22"/>
    <p:sldId id="294" r:id="rId23"/>
    <p:sldId id="295" r:id="rId24"/>
    <p:sldId id="296" r:id="rId25"/>
    <p:sldId id="293" r:id="rId26"/>
    <p:sldId id="276" r:id="rId2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7D59-86A3-4B44-ABAE-03DA5E6B9C5C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832C-4B3E-4FE8-A804-EF4D49CC7E44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89744-1ABB-4506-95F1-8D436908ECA5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C28FC-8AE6-4BCE-A45F-ECCDF1B1028E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8283-6B00-4053-941A-639916CEACF4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59F1-2873-4890-9DF5-A24811247C9E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90CD6-0975-4503-B20F-5C0385B2D40F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838B-03A1-47C4-AD5F-89C6B7D40B85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74099-087A-4005-8A04-4EB26C73F773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FAD3-89D2-43E8-91D2-837E16D02CC0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EC4D-BE3F-4CD5-8AFF-D38E8D80B9C2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1AAA3-A052-41DB-8898-27A13983B927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Opracowali: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Alina Meisner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="" xmlns:a16="http://schemas.microsoft.com/office/drawing/2014/main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2624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budowany układ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C34E9B-03C9-4E2C-BFD3-4CD9F09D6B27}"/>
              </a:ext>
            </a:extLst>
          </p:cNvPr>
          <p:cNvSpPr txBox="1"/>
          <p:nvPr/>
        </p:nvSpPr>
        <p:spPr>
          <a:xfrm>
            <a:off x="252798" y="3546300"/>
            <a:ext cx="422423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płytkę  „i2b” z przewodem</a:t>
            </a:r>
          </a:p>
        </p:txBody>
      </p:sp>
      <p:pic>
        <p:nvPicPr>
          <p:cNvPr id="9" name="Obraz 8" descr="Obraz zawierający tekst, wewnątrz, żółty&#10;&#10;Opis wygenerowany automatycznie">
            <a:extLst>
              <a:ext uri="{FF2B5EF4-FFF2-40B4-BE49-F238E27FC236}">
                <a16:creationId xmlns="" xmlns:a16="http://schemas.microsoft.com/office/drawing/2014/main" id="{7025B59C-CA6A-42B1-89E6-72F5BFEA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320" r="33955" b="6902"/>
          <a:stretch/>
        </p:blipFill>
        <p:spPr>
          <a:xfrm rot="16200000">
            <a:off x="2206673" y="157802"/>
            <a:ext cx="2444653" cy="4074364"/>
          </a:xfrm>
          <a:prstGeom prst="rect">
            <a:avLst/>
          </a:prstGeom>
        </p:spPr>
      </p:pic>
      <p:pic>
        <p:nvPicPr>
          <p:cNvPr id="3" name="Obraz 2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5E4D7146-ECD3-4E66-8FE1-66A1107B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23700" r="29375" b="25500"/>
          <a:stretch/>
        </p:blipFill>
        <p:spPr>
          <a:xfrm>
            <a:off x="1393747" y="4131823"/>
            <a:ext cx="1501330" cy="216412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482D9605-F669-482D-8EF0-E3F2A6A45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12116" y="4327889"/>
            <a:ext cx="2148343" cy="161125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7356EA5B-062C-4762-8D5B-2B14DBFA8E1F}"/>
              </a:ext>
            </a:extLst>
          </p:cNvPr>
          <p:cNvSpPr txBox="1"/>
          <p:nvPr/>
        </p:nvSpPr>
        <p:spPr>
          <a:xfrm>
            <a:off x="252797" y="6463497"/>
            <a:ext cx="557075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Podłącz płytkę „i2b” do płytki „f7” gniazdo „reset”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="" xmlns:a16="http://schemas.microsoft.com/office/drawing/2014/main" id="{ACF98512-A253-47AA-A62F-9C88B21D7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t="12500" r="22844" b="3300"/>
          <a:stretch/>
        </p:blipFill>
        <p:spPr>
          <a:xfrm rot="5400000">
            <a:off x="2372445" y="6071503"/>
            <a:ext cx="2003388" cy="40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296CB53F-1940-498D-AC86-F3114B56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5085818-5411-4AB9-9397-73728F87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3605765-C047-47E7-A8F2-13C8A9A72282}"/>
              </a:ext>
            </a:extLst>
          </p:cNvPr>
          <p:cNvSpPr txBox="1"/>
          <p:nvPr/>
        </p:nvSpPr>
        <p:spPr>
          <a:xfrm>
            <a:off x="374717" y="197200"/>
            <a:ext cx="514756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Przygotuj przewód i podłącz go do płytki „f7”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A22273A3-9AA0-4FE8-A3DF-614567497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 b="7300"/>
          <a:stretch/>
        </p:blipFill>
        <p:spPr>
          <a:xfrm rot="5400000">
            <a:off x="2692123" y="733832"/>
            <a:ext cx="3101389" cy="346252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98CC2AA5-394E-4A67-AAB6-99DE872E5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756" y="1182944"/>
            <a:ext cx="2148343" cy="1611257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="" xmlns:a16="http://schemas.microsoft.com/office/drawing/2014/main" id="{A9672FC3-1320-4D6A-B072-4B1AC7BF5A6A}"/>
              </a:ext>
            </a:extLst>
          </p:cNvPr>
          <p:cNvSpPr/>
          <p:nvPr/>
        </p:nvSpPr>
        <p:spPr>
          <a:xfrm>
            <a:off x="3947937" y="3305486"/>
            <a:ext cx="638351" cy="43745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1332C369-B6B6-4A5D-9E65-6398666B8F55}"/>
              </a:ext>
            </a:extLst>
          </p:cNvPr>
          <p:cNvCxnSpPr>
            <a:cxnSpLocks/>
          </p:cNvCxnSpPr>
          <p:nvPr/>
        </p:nvCxnSpPr>
        <p:spPr>
          <a:xfrm>
            <a:off x="1426464" y="1938528"/>
            <a:ext cx="2521473" cy="1609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="" xmlns:a16="http://schemas.microsoft.com/office/drawing/2014/main" id="{D4E35625-C43A-4069-814E-B3298B2D8F1D}"/>
              </a:ext>
            </a:extLst>
          </p:cNvPr>
          <p:cNvSpPr txBox="1"/>
          <p:nvPr/>
        </p:nvSpPr>
        <p:spPr>
          <a:xfrm>
            <a:off x="374716" y="4724732"/>
            <a:ext cx="635302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Przygotuj budowany zestaw zasilania z potencjometrem </a:t>
            </a: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953CD5E-119A-4692-AE77-D6926C817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1732894" y="5890208"/>
            <a:ext cx="2967788" cy="28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elementy&#10;&#10;Opis wygenerowany automatycznie">
            <a:extLst>
              <a:ext uri="{FF2B5EF4-FFF2-40B4-BE49-F238E27FC236}">
                <a16:creationId xmlns="" xmlns:a16="http://schemas.microsoft.com/office/drawing/2014/main" id="{06225796-9521-4CF1-9A6F-096014F50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2120" y="642433"/>
            <a:ext cx="4128458" cy="5504611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AFCBABF-8A9C-48F3-A190-DA2E12F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F5C676-6EFC-4480-BEE1-26913648FE60}"/>
              </a:ext>
            </a:extLst>
          </p:cNvPr>
          <p:cNvSpPr txBox="1"/>
          <p:nvPr/>
        </p:nvSpPr>
        <p:spPr>
          <a:xfrm>
            <a:off x="223716" y="749695"/>
            <a:ext cx="310854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Połącz płytki przewodem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="" xmlns:a16="http://schemas.microsoft.com/office/drawing/2014/main" id="{C47B95C1-1199-4A1B-8ADB-7E577484D75C}"/>
              </a:ext>
            </a:extLst>
          </p:cNvPr>
          <p:cNvSpPr/>
          <p:nvPr/>
        </p:nvSpPr>
        <p:spPr>
          <a:xfrm>
            <a:off x="2188152" y="3814630"/>
            <a:ext cx="763587" cy="5988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2682240" y="4413504"/>
            <a:ext cx="1511808" cy="25603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3284619D-DD85-40BE-B971-0CA44B7A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28808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23. Opis suwaka na płytce „f7”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9C266129-869B-44CE-B068-DA4C86089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6659" r="29207" b="9686"/>
          <a:stretch/>
        </p:blipFill>
        <p:spPr>
          <a:xfrm rot="16200000">
            <a:off x="1552484" y="121974"/>
            <a:ext cx="4053731" cy="560832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18DE66AE-7BDC-4E13-AF6B-D25510180645}"/>
              </a:ext>
            </a:extLst>
          </p:cNvPr>
          <p:cNvSpPr txBox="1"/>
          <p:nvPr/>
        </p:nvSpPr>
        <p:spPr>
          <a:xfrm>
            <a:off x="3094280" y="4157472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1  2  3  4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BB4A20BA-FCAB-4049-9B82-E4105F2BBEBA}"/>
              </a:ext>
            </a:extLst>
          </p:cNvPr>
          <p:cNvSpPr txBox="1"/>
          <p:nvPr/>
        </p:nvSpPr>
        <p:spPr>
          <a:xfrm>
            <a:off x="1252076" y="5352288"/>
            <a:ext cx="46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Płytka „f7” posiada czteropozycyjny przełącznik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DB37E3C8-B73D-46A1-91ED-72DB2D92F856}"/>
              </a:ext>
            </a:extLst>
          </p:cNvPr>
          <p:cNvSpPr txBox="1"/>
          <p:nvPr/>
        </p:nvSpPr>
        <p:spPr>
          <a:xfrm>
            <a:off x="775189" y="5797742"/>
            <a:ext cx="5569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Pozycja 4 - przedstawia napięcie w jednostkach „V”</a:t>
            </a:r>
          </a:p>
          <a:p>
            <a:r>
              <a:rPr lang="pl-PL" dirty="0"/>
              <a:t>Pozycja 3 – przedstawia  napięcie w jednostkach od 0-999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A1553A0A-7F3D-4CB1-8DD8-856AE511D841}"/>
              </a:ext>
            </a:extLst>
          </p:cNvPr>
          <p:cNvSpPr txBox="1"/>
          <p:nvPr/>
        </p:nvSpPr>
        <p:spPr>
          <a:xfrm>
            <a:off x="863284" y="7256433"/>
            <a:ext cx="543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Do pierwszego ćwiczenia przesuń suwak na pozycję „4”</a:t>
            </a:r>
          </a:p>
        </p:txBody>
      </p:sp>
    </p:spTree>
    <p:extLst>
      <p:ext uri="{BB962C8B-B14F-4D97-AF65-F5344CB8AC3E}">
        <p14:creationId xmlns:p14="http://schemas.microsoft.com/office/powerpoint/2010/main" val="18892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5CC43BB1-2B94-4F8C-8EE3-692B2DDF8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4" y="1463802"/>
            <a:ext cx="4652264" cy="348919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C4B4B898-DC92-455A-A7CF-C098BC59D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259937DA-942F-4A0D-94E5-FD850AB4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="" xmlns:a16="http://schemas.microsoft.com/office/drawing/2014/main" id="{E79E2518-4B78-45E2-BC82-503C0A3213BA}"/>
              </a:ext>
            </a:extLst>
          </p:cNvPr>
          <p:cNvCxnSpPr>
            <a:cxnSpLocks/>
          </p:cNvCxnSpPr>
          <p:nvPr/>
        </p:nvCxnSpPr>
        <p:spPr>
          <a:xfrm>
            <a:off x="3121152" y="3523776"/>
            <a:ext cx="1465136" cy="2316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88406E71-887E-4094-BA2F-FBBB67B1B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3518541" y="5635997"/>
            <a:ext cx="2749471" cy="12888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26C57BF1-7512-4183-82B4-019C734110FB}"/>
              </a:ext>
            </a:extLst>
          </p:cNvPr>
          <p:cNvSpPr txBox="1"/>
          <p:nvPr/>
        </p:nvSpPr>
        <p:spPr>
          <a:xfrm>
            <a:off x="456949" y="59176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24.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</p:spTree>
    <p:extLst>
      <p:ext uri="{BB962C8B-B14F-4D97-AF65-F5344CB8AC3E}">
        <p14:creationId xmlns:p14="http://schemas.microsoft.com/office/powerpoint/2010/main" val="240413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9DD2BE7E-1F1A-4F47-9876-454634A81A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4" y="1463802"/>
            <a:ext cx="4652264" cy="3489198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B2A0FC6A-D1D9-45B8-AE2F-56291DA91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D16A0F06-F01D-4C1C-BD7F-4CFDA86996CD}"/>
              </a:ext>
            </a:extLst>
          </p:cNvPr>
          <p:cNvSpPr txBox="1"/>
          <p:nvPr/>
        </p:nvSpPr>
        <p:spPr>
          <a:xfrm>
            <a:off x="194757" y="609079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25. Przy jakiej wartości napięcia zgaśnie dioda?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="" xmlns:a16="http://schemas.microsoft.com/office/drawing/2014/main" id="{3160F0E8-5CCD-45AF-992D-EC8493FA7F2B}"/>
              </a:ext>
            </a:extLst>
          </p:cNvPr>
          <p:cNvCxnSpPr>
            <a:cxnSpLocks/>
          </p:cNvCxnSpPr>
          <p:nvPr/>
        </p:nvCxnSpPr>
        <p:spPr>
          <a:xfrm flipV="1">
            <a:off x="1755648" y="3828288"/>
            <a:ext cx="0" cy="165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EFEA8A97-0D53-4965-97DE-848B7C479692}"/>
              </a:ext>
            </a:extLst>
          </p:cNvPr>
          <p:cNvSpPr txBox="1"/>
          <p:nvPr/>
        </p:nvSpPr>
        <p:spPr>
          <a:xfrm>
            <a:off x="486159" y="5596128"/>
            <a:ext cx="2540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Obracaj potencjometrem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6341B216-9A7E-4CCC-BC08-5B05E9EDE065}"/>
              </a:ext>
            </a:extLst>
          </p:cNvPr>
          <p:cNvCxnSpPr>
            <a:cxnSpLocks/>
          </p:cNvCxnSpPr>
          <p:nvPr/>
        </p:nvCxnSpPr>
        <p:spPr>
          <a:xfrm flipV="1">
            <a:off x="4748784" y="4307348"/>
            <a:ext cx="0" cy="16581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BCCCBCEA-1A22-441C-AD64-C5279704C934}"/>
              </a:ext>
            </a:extLst>
          </p:cNvPr>
          <p:cNvSpPr txBox="1"/>
          <p:nvPr/>
        </p:nvSpPr>
        <p:spPr>
          <a:xfrm>
            <a:off x="4109929" y="596546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Co się dzieje?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="" xmlns:a16="http://schemas.microsoft.com/office/drawing/2014/main" id="{7CFFDBEC-748C-4376-96D3-876132B95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68" y="6410003"/>
            <a:ext cx="3694176" cy="2770632"/>
          </a:xfrm>
          <a:prstGeom prst="rect">
            <a:avLst/>
          </a:prstGeom>
        </p:spPr>
      </p:pic>
      <p:cxnSp>
        <p:nvCxnSpPr>
          <p:cNvPr id="22" name="Łącznik prosty ze strzałką 21">
            <a:extLst>
              <a:ext uri="{FF2B5EF4-FFF2-40B4-BE49-F238E27FC236}">
                <a16:creationId xmlns="" xmlns:a16="http://schemas.microsoft.com/office/drawing/2014/main" id="{8400DBBF-4465-4916-89C2-76197FD8FAF2}"/>
              </a:ext>
            </a:extLst>
          </p:cNvPr>
          <p:cNvCxnSpPr>
            <a:cxnSpLocks/>
          </p:cNvCxnSpPr>
          <p:nvPr/>
        </p:nvCxnSpPr>
        <p:spPr>
          <a:xfrm flipH="1">
            <a:off x="4748784" y="6334792"/>
            <a:ext cx="201168" cy="1736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327EC01-BA2C-4B40-A3C9-B7B504FFC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8673" y="1006554"/>
            <a:ext cx="4060654" cy="5414205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26. Przesuń suwak na pozycję „3”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6DFCA805-00D3-4AA8-B278-140C85C6A336}"/>
              </a:ext>
            </a:extLst>
          </p:cNvPr>
          <p:cNvSpPr txBox="1"/>
          <p:nvPr/>
        </p:nvSpPr>
        <p:spPr>
          <a:xfrm>
            <a:off x="3087815" y="7114261"/>
            <a:ext cx="351129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Przesuń suwak na pozycję „3”</a:t>
            </a:r>
            <a:endParaRPr lang="pl-P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 flipV="1">
            <a:off x="4997132" y="5447268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B0E54398-B79B-46EA-880B-D648E9D76DF5}"/>
              </a:ext>
            </a:extLst>
          </p:cNvPr>
          <p:cNvSpPr txBox="1"/>
          <p:nvPr/>
        </p:nvSpPr>
        <p:spPr>
          <a:xfrm>
            <a:off x="4600455" y="4806681"/>
            <a:ext cx="99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1 2 3 4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elementy&#10;&#10;Opis wygenerowany automatycznie">
            <a:extLst>
              <a:ext uri="{FF2B5EF4-FFF2-40B4-BE49-F238E27FC236}">
                <a16:creationId xmlns="" xmlns:a16="http://schemas.microsoft.com/office/drawing/2014/main" id="{86D527A1-87F9-45C5-B749-87A8B362B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2553" y="712323"/>
            <a:ext cx="4297680" cy="573024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252DBAE-197D-4BDD-96F7-1DD603A402A2}"/>
              </a:ext>
            </a:extLst>
          </p:cNvPr>
          <p:cNvSpPr txBox="1"/>
          <p:nvPr/>
        </p:nvSpPr>
        <p:spPr>
          <a:xfrm>
            <a:off x="206791" y="586207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27. Przy jakiej wartości zgaśnie dioda?  (0-999)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="" xmlns:a16="http://schemas.microsoft.com/office/drawing/2014/main" id="{CBC99CEF-4646-4B50-A486-2A3896971938}"/>
              </a:ext>
            </a:extLst>
          </p:cNvPr>
          <p:cNvCxnSpPr>
            <a:cxnSpLocks/>
          </p:cNvCxnSpPr>
          <p:nvPr/>
        </p:nvCxnSpPr>
        <p:spPr>
          <a:xfrm flipV="1">
            <a:off x="1754060" y="49142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3F8C0B48-D13A-42C7-B4E3-C634F7757749}"/>
              </a:ext>
            </a:extLst>
          </p:cNvPr>
          <p:cNvSpPr txBox="1"/>
          <p:nvPr/>
        </p:nvSpPr>
        <p:spPr>
          <a:xfrm>
            <a:off x="483808" y="6538286"/>
            <a:ext cx="2540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Obracaj potencjometrem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E16FE0FF-D1CD-4AD1-B17C-B4FA8BF329B8}"/>
              </a:ext>
            </a:extLst>
          </p:cNvPr>
          <p:cNvSpPr txBox="1"/>
          <p:nvPr/>
        </p:nvSpPr>
        <p:spPr>
          <a:xfrm>
            <a:off x="3833688" y="6538286"/>
            <a:ext cx="2987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Przy jakiej wartości jednostek </a:t>
            </a:r>
          </a:p>
          <a:p>
            <a:r>
              <a:rPr lang="pl-PL" dirty="0"/>
              <a:t>Zgaśnie dioda?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4DE2FFCE-8C55-4F84-846D-5CE96CC301CA}"/>
              </a:ext>
            </a:extLst>
          </p:cNvPr>
          <p:cNvCxnSpPr>
            <a:cxnSpLocks/>
          </p:cNvCxnSpPr>
          <p:nvPr/>
        </p:nvCxnSpPr>
        <p:spPr>
          <a:xfrm flipV="1">
            <a:off x="5163754" y="4965106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elementy&#10;&#10;Opis wygenerowany automatycznie">
            <a:extLst>
              <a:ext uri="{FF2B5EF4-FFF2-40B4-BE49-F238E27FC236}">
                <a16:creationId xmlns="" xmlns:a16="http://schemas.microsoft.com/office/drawing/2014/main" id="{86D527A1-87F9-45C5-B749-87A8B362B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2553" y="712323"/>
            <a:ext cx="4297680" cy="573024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18</a:t>
            </a:fld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8C20E0C8-B3D0-407F-A7A1-7122F862DEED}"/>
              </a:ext>
            </a:extLst>
          </p:cNvPr>
          <p:cNvSpPr txBox="1"/>
          <p:nvPr/>
        </p:nvSpPr>
        <p:spPr>
          <a:xfrm>
            <a:off x="128820" y="505795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28.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F19BEF8A-B900-46A7-BC33-6E675BED96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51109" y="6533419"/>
            <a:ext cx="1072892" cy="1560579"/>
          </a:xfrm>
          <a:prstGeom prst="rect">
            <a:avLst/>
          </a:prstGeom>
        </p:spPr>
      </p:pic>
      <p:sp>
        <p:nvSpPr>
          <p:cNvPr id="16" name="Owal 15">
            <a:extLst>
              <a:ext uri="{FF2B5EF4-FFF2-40B4-BE49-F238E27FC236}">
                <a16:creationId xmlns="" xmlns:a16="http://schemas.microsoft.com/office/drawing/2014/main" id="{6629C90F-AD44-4D55-A41D-11F41D4FE19E}"/>
              </a:ext>
            </a:extLst>
          </p:cNvPr>
          <p:cNvSpPr/>
          <p:nvPr/>
        </p:nvSpPr>
        <p:spPr>
          <a:xfrm>
            <a:off x="2789089" y="3617373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="" xmlns:a16="http://schemas.microsoft.com/office/drawing/2014/main" id="{BDF2A848-0D1B-486A-A0FC-1769466C4E5E}"/>
              </a:ext>
            </a:extLst>
          </p:cNvPr>
          <p:cNvCxnSpPr>
            <a:cxnSpLocks/>
            <a:stCxn id="13" idx="3"/>
          </p:cNvCxnSpPr>
          <p:nvPr/>
        </p:nvCxnSpPr>
        <p:spPr>
          <a:xfrm flipH="1" flipV="1">
            <a:off x="3391538" y="4228439"/>
            <a:ext cx="996018" cy="2548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wal 17">
            <a:extLst>
              <a:ext uri="{FF2B5EF4-FFF2-40B4-BE49-F238E27FC236}">
                <a16:creationId xmlns="" xmlns:a16="http://schemas.microsoft.com/office/drawing/2014/main" id="{8169B7BD-D7F6-4F2C-81BD-EC2B0EC14DC9}"/>
              </a:ext>
            </a:extLst>
          </p:cNvPr>
          <p:cNvSpPr/>
          <p:nvPr/>
        </p:nvSpPr>
        <p:spPr>
          <a:xfrm>
            <a:off x="3849236" y="6863367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48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11042" r="25833" b="38959"/>
          <a:stretch/>
        </p:blipFill>
        <p:spPr>
          <a:xfrm>
            <a:off x="1651704" y="6515181"/>
            <a:ext cx="1597463" cy="2819052"/>
          </a:xfrm>
          <a:prstGeom prst="rect">
            <a:avLst/>
          </a:prstGeom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FE318F65-CC2C-45B1-93EB-44A19CC46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5440" y="437300"/>
            <a:ext cx="4526634" cy="603551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19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29. Zamień płytkę potencjometru „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i1”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 płytkę „i5”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486727" y="3564396"/>
            <a:ext cx="1634681" cy="1885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14">
            <a:extLst>
              <a:ext uri="{FF2B5EF4-FFF2-40B4-BE49-F238E27FC236}">
                <a16:creationId xmlns="" xmlns:a16="http://schemas.microsoft.com/office/drawing/2014/main" id="{CA8DE334-3890-4C2A-A2A6-3C2CC8A08475}"/>
              </a:ext>
            </a:extLst>
          </p:cNvPr>
          <p:cNvCxnSpPr/>
          <p:nvPr/>
        </p:nvCxnSpPr>
        <p:spPr>
          <a:xfrm>
            <a:off x="1060704" y="6589891"/>
            <a:ext cx="2950464" cy="28103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="" xmlns:a16="http://schemas.microsoft.com/office/drawing/2014/main" id="{AFEFC9A3-7939-4C90-8051-A9EA04221B68}"/>
              </a:ext>
            </a:extLst>
          </p:cNvPr>
          <p:cNvCxnSpPr>
            <a:cxnSpLocks/>
          </p:cNvCxnSpPr>
          <p:nvPr/>
        </p:nvCxnSpPr>
        <p:spPr>
          <a:xfrm flipH="1">
            <a:off x="1121353" y="6404316"/>
            <a:ext cx="2658167" cy="3040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1716355" y="5255374"/>
            <a:ext cx="465702" cy="1549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D2383E9-C101-400A-A3BB-CF02B922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17378" y="8862531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3EB8BEDD-0334-45F1-AC96-B10C7420A618}"/>
              </a:ext>
            </a:extLst>
          </p:cNvPr>
          <p:cNvSpPr txBox="1"/>
          <p:nvPr/>
        </p:nvSpPr>
        <p:spPr>
          <a:xfrm>
            <a:off x="308801" y="428121"/>
            <a:ext cx="629107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13.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Mierzymy napięcie.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0CB22FD0-3C73-43CB-8162-EFB95C2F586A}"/>
              </a:ext>
            </a:extLst>
          </p:cNvPr>
          <p:cNvSpPr txBox="1"/>
          <p:nvPr/>
        </p:nvSpPr>
        <p:spPr>
          <a:xfrm>
            <a:off x="308801" y="1511002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4" y="2316224"/>
            <a:ext cx="1808952" cy="135671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7" y="2320759"/>
            <a:ext cx="1808953" cy="135671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5626" y="5359697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84FF6035-3BDC-4947-9BF3-7BD187E93764}"/>
              </a:ext>
            </a:extLst>
          </p:cNvPr>
          <p:cNvSpPr txBox="1"/>
          <p:nvPr/>
        </p:nvSpPr>
        <p:spPr>
          <a:xfrm>
            <a:off x="702828" y="3850811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B8AE4CF6-CC22-4ACA-B2AB-26D8C5498598}"/>
              </a:ext>
            </a:extLst>
          </p:cNvPr>
          <p:cNvSpPr txBox="1"/>
          <p:nvPr/>
        </p:nvSpPr>
        <p:spPr>
          <a:xfrm>
            <a:off x="2356004" y="3848981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1F976737-2DF6-40F5-9B71-1DDAAE47269B}"/>
              </a:ext>
            </a:extLst>
          </p:cNvPr>
          <p:cNvSpPr txBox="1"/>
          <p:nvPr/>
        </p:nvSpPr>
        <p:spPr>
          <a:xfrm>
            <a:off x="4431985" y="3908130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Potencjometr „i1”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="" xmlns:a16="http://schemas.microsoft.com/office/drawing/2014/main" id="{F76BAED9-A907-475D-8EF8-8D32BA384FDF}"/>
              </a:ext>
            </a:extLst>
          </p:cNvPr>
          <p:cNvSpPr txBox="1"/>
          <p:nvPr/>
        </p:nvSpPr>
        <p:spPr>
          <a:xfrm>
            <a:off x="590463" y="6920300"/>
            <a:ext cx="15721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Włącznik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646A4044-3823-4153-8946-FEC97C158A88}"/>
              </a:ext>
            </a:extLst>
          </p:cNvPr>
          <p:cNvSpPr txBox="1"/>
          <p:nvPr/>
        </p:nvSpPr>
        <p:spPr>
          <a:xfrm>
            <a:off x="2412177" y="7082065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="" xmlns:a16="http://schemas.microsoft.com/office/drawing/2014/main" id="{FDFB9426-D139-43CE-90D3-6CE52EB9A3D3}"/>
              </a:ext>
            </a:extLst>
          </p:cNvPr>
          <p:cNvSpPr txBox="1"/>
          <p:nvPr/>
        </p:nvSpPr>
        <p:spPr>
          <a:xfrm>
            <a:off x="4431986" y="7061547"/>
            <a:ext cx="182844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Dioda LED „o1”</a:t>
            </a:r>
          </a:p>
        </p:txBody>
      </p:sp>
      <p:pic>
        <p:nvPicPr>
          <p:cNvPr id="3" name="Obraz 2" descr="Obraz zawierający adapter&#10;&#10;Opis wygenerowany automatycznie">
            <a:extLst>
              <a:ext uri="{FF2B5EF4-FFF2-40B4-BE49-F238E27FC236}">
                <a16:creationId xmlns="" xmlns:a16="http://schemas.microsoft.com/office/drawing/2014/main" id="{C64FA424-B9F1-4262-986D-C909BD1EA1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7" t="23033" r="26400" b="25495"/>
          <a:stretch/>
        </p:blipFill>
        <p:spPr>
          <a:xfrm>
            <a:off x="644305" y="5105836"/>
            <a:ext cx="1302872" cy="1783547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D385A9B1-5FB6-4145-81A6-677754075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3033" r="25689" b="17179"/>
          <a:stretch/>
        </p:blipFill>
        <p:spPr>
          <a:xfrm>
            <a:off x="4431985" y="5061569"/>
            <a:ext cx="1302872" cy="1815285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66BAB52-DAFA-4849-AD8A-3771E729B3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t="7316" r="29778" b="12597"/>
          <a:stretch/>
        </p:blipFill>
        <p:spPr>
          <a:xfrm rot="16200000">
            <a:off x="834576" y="7808635"/>
            <a:ext cx="1337186" cy="1825413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="" xmlns:a16="http://schemas.microsoft.com/office/drawing/2014/main" id="{C02A6B7E-EAAF-40CE-8CA9-DB120C5F216E}"/>
              </a:ext>
            </a:extLst>
          </p:cNvPr>
          <p:cNvSpPr txBox="1"/>
          <p:nvPr/>
        </p:nvSpPr>
        <p:spPr>
          <a:xfrm>
            <a:off x="2557217" y="8226315"/>
            <a:ext cx="244150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Płytka funkcyjna „f7” pomiar napięcia</a:t>
            </a:r>
          </a:p>
        </p:txBody>
      </p:sp>
      <p:pic>
        <p:nvPicPr>
          <p:cNvPr id="27" name="Obraz 26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66B67CBD-018A-4665-A546-A5178A81C9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8691" r="35375" b="23399"/>
          <a:stretch/>
        </p:blipFill>
        <p:spPr>
          <a:xfrm>
            <a:off x="4428951" y="2063448"/>
            <a:ext cx="1094026" cy="18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CC3A8905-9159-4070-B37D-721B3481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8058B84-931D-4848-8FCF-9C0FE246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20</a:t>
            </a:fld>
            <a:endParaRPr lang="pl-PL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40474DF-3697-4988-9C5B-55CA6105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6659" r="29207" b="9686"/>
          <a:stretch/>
        </p:blipFill>
        <p:spPr>
          <a:xfrm rot="16200000">
            <a:off x="1552484" y="121974"/>
            <a:ext cx="4053731" cy="56083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9E994EA-0690-4CCB-A638-8F5AD8B132E0}"/>
              </a:ext>
            </a:extLst>
          </p:cNvPr>
          <p:cNvSpPr txBox="1"/>
          <p:nvPr/>
        </p:nvSpPr>
        <p:spPr>
          <a:xfrm>
            <a:off x="3094280" y="4157472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1  2  3  4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F928F87D-0221-4AEB-9A0E-7D01F617B64B}"/>
              </a:ext>
            </a:extLst>
          </p:cNvPr>
          <p:cNvSpPr txBox="1"/>
          <p:nvPr/>
        </p:nvSpPr>
        <p:spPr>
          <a:xfrm>
            <a:off x="1252076" y="5352288"/>
            <a:ext cx="46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Płytka „f7” posiada czteropozycyjny przełącznik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B6624C7C-3324-4EE9-9913-5D50D168CD14}"/>
              </a:ext>
            </a:extLst>
          </p:cNvPr>
          <p:cNvSpPr txBox="1"/>
          <p:nvPr/>
        </p:nvSpPr>
        <p:spPr>
          <a:xfrm>
            <a:off x="187922" y="5797742"/>
            <a:ext cx="5724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Pozycja 1 – każde poruszenie płytki „i5” będzie zwiększało </a:t>
            </a:r>
          </a:p>
          <a:p>
            <a:r>
              <a:rPr lang="pl-PL" dirty="0"/>
              <a:t>		wartość </a:t>
            </a:r>
            <a:r>
              <a:rPr lang="pl-PL" dirty="0" smtClean="0"/>
              <a:t>jednostek wyświetlanych</a:t>
            </a:r>
            <a:r>
              <a:rPr lang="pl-PL" dirty="0" smtClean="0"/>
              <a:t> od 0- 999</a:t>
            </a:r>
            <a:endParaRPr lang="pl-PL" dirty="0"/>
          </a:p>
          <a:p>
            <a:r>
              <a:rPr lang="pl-PL" dirty="0"/>
              <a:t>Pozycja 2 – każde poruszenie płytki „i5” będzie zmniejszało </a:t>
            </a:r>
          </a:p>
          <a:p>
            <a:r>
              <a:rPr lang="pl-PL" dirty="0"/>
              <a:t>		wartość </a:t>
            </a:r>
            <a:r>
              <a:rPr lang="pl-PL" dirty="0" smtClean="0"/>
              <a:t>jednostek wyświetlanych od 999-0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43072F81-8D34-4DFD-8621-BC145D712A5A}"/>
              </a:ext>
            </a:extLst>
          </p:cNvPr>
          <p:cNvSpPr txBox="1"/>
          <p:nvPr/>
        </p:nvSpPr>
        <p:spPr>
          <a:xfrm>
            <a:off x="863284" y="7256433"/>
            <a:ext cx="436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Do ćwiczenia przesuń suwak na pozycję „1”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A2C781F3-6A7A-4507-83A0-EAFE20EA6DE7}"/>
              </a:ext>
            </a:extLst>
          </p:cNvPr>
          <p:cNvSpPr txBox="1"/>
          <p:nvPr/>
        </p:nvSpPr>
        <p:spPr>
          <a:xfrm>
            <a:off x="252798" y="275259"/>
            <a:ext cx="32880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30.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Opis suwaka na płytce „f7”</a:t>
            </a:r>
          </a:p>
        </p:txBody>
      </p:sp>
    </p:spTree>
    <p:extLst>
      <p:ext uri="{BB962C8B-B14F-4D97-AF65-F5344CB8AC3E}">
        <p14:creationId xmlns:p14="http://schemas.microsoft.com/office/powerpoint/2010/main" val="33023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FE318F65-CC2C-45B1-93EB-44A19CC46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5440" y="437300"/>
            <a:ext cx="4526634" cy="603551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31.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Poruszaj płytką „i5”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471487" y="3518131"/>
            <a:ext cx="1634681" cy="1885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V="1">
            <a:off x="4586288" y="5718373"/>
            <a:ext cx="156400" cy="1180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C68C872D-6788-4EBA-A2BF-AF9634DF6A72}"/>
              </a:ext>
            </a:extLst>
          </p:cNvPr>
          <p:cNvSpPr txBox="1"/>
          <p:nvPr/>
        </p:nvSpPr>
        <p:spPr>
          <a:xfrm>
            <a:off x="3542269" y="6898515"/>
            <a:ext cx="208803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Co się dzieje?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wal 16">
            <a:extLst>
              <a:ext uri="{FF2B5EF4-FFF2-40B4-BE49-F238E27FC236}">
                <a16:creationId xmlns="" xmlns:a16="http://schemas.microsoft.com/office/drawing/2014/main" id="{D30E0C16-DE7A-4F58-A78F-8223A0E77341}"/>
              </a:ext>
            </a:extLst>
          </p:cNvPr>
          <p:cNvSpPr/>
          <p:nvPr/>
        </p:nvSpPr>
        <p:spPr>
          <a:xfrm>
            <a:off x="4168711" y="3832946"/>
            <a:ext cx="1634681" cy="1885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="" xmlns:a16="http://schemas.microsoft.com/office/drawing/2014/main" id="{6CC57B2B-02EF-4299-B37A-E7C89EBF500E}"/>
              </a:ext>
            </a:extLst>
          </p:cNvPr>
          <p:cNvCxnSpPr>
            <a:cxnSpLocks/>
          </p:cNvCxnSpPr>
          <p:nvPr/>
        </p:nvCxnSpPr>
        <p:spPr>
          <a:xfrm flipV="1">
            <a:off x="1210627" y="5403558"/>
            <a:ext cx="156400" cy="1180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93FE44F7-8E3B-479A-A6FB-A1BD9F65F1E7}"/>
              </a:ext>
            </a:extLst>
          </p:cNvPr>
          <p:cNvSpPr txBox="1"/>
          <p:nvPr/>
        </p:nvSpPr>
        <p:spPr>
          <a:xfrm>
            <a:off x="471487" y="6781298"/>
            <a:ext cx="208803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Poruszaj płytką „i5”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41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5D15D70-4E0F-4712-85A6-36AB8E6F9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1626" y="1935244"/>
            <a:ext cx="4526634" cy="603551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22</a:t>
            </a:fld>
            <a:endParaRPr lang="pl-PL"/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="" xmlns:a16="http://schemas.microsoft.com/office/drawing/2014/main" id="{BDF2A848-0D1B-486A-A0FC-1769466C4E5E}"/>
              </a:ext>
            </a:extLst>
          </p:cNvPr>
          <p:cNvCxnSpPr>
            <a:cxnSpLocks/>
          </p:cNvCxnSpPr>
          <p:nvPr/>
        </p:nvCxnSpPr>
        <p:spPr>
          <a:xfrm flipV="1">
            <a:off x="4355230" y="6378655"/>
            <a:ext cx="554419" cy="1751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5131E1F9-1422-4675-84D1-80A7A18BD345}"/>
              </a:ext>
            </a:extLst>
          </p:cNvPr>
          <p:cNvSpPr txBox="1"/>
          <p:nvPr/>
        </p:nvSpPr>
        <p:spPr>
          <a:xfrm>
            <a:off x="417187" y="259347"/>
            <a:ext cx="5969325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33. Poruszaj płytką „i5” c.d.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10C9D80E-05D6-4163-932C-BCAF5B4160CD}"/>
              </a:ext>
            </a:extLst>
          </p:cNvPr>
          <p:cNvSpPr txBox="1"/>
          <p:nvPr/>
        </p:nvSpPr>
        <p:spPr>
          <a:xfrm>
            <a:off x="3628909" y="8306125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Co się staje?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="" xmlns:a16="http://schemas.microsoft.com/office/drawing/2014/main" id="{E5843543-BA9F-4F78-91FE-DED99A448BB4}"/>
              </a:ext>
            </a:extLst>
          </p:cNvPr>
          <p:cNvCxnSpPr>
            <a:cxnSpLocks/>
          </p:cNvCxnSpPr>
          <p:nvPr/>
        </p:nvCxnSpPr>
        <p:spPr>
          <a:xfrm>
            <a:off x="3279648" y="1560844"/>
            <a:ext cx="426561" cy="16404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319C17AB-5E33-440D-9887-30CE6869679E}"/>
              </a:ext>
            </a:extLst>
          </p:cNvPr>
          <p:cNvSpPr txBox="1"/>
          <p:nvPr/>
        </p:nvSpPr>
        <p:spPr>
          <a:xfrm>
            <a:off x="1292232" y="1153144"/>
            <a:ext cx="509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Przycisk „i2b” służy do resetowania wskazań licznika </a:t>
            </a:r>
          </a:p>
        </p:txBody>
      </p:sp>
    </p:spTree>
    <p:extLst>
      <p:ext uri="{BB962C8B-B14F-4D97-AF65-F5344CB8AC3E}">
        <p14:creationId xmlns:p14="http://schemas.microsoft.com/office/powerpoint/2010/main" val="1245537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CC3A8905-9159-4070-B37D-721B3481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8058B84-931D-4848-8FCF-9C0FE246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23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75897A85-E2E1-42A1-9E53-9D4506D2A8C4}"/>
              </a:ext>
            </a:extLst>
          </p:cNvPr>
          <p:cNvSpPr txBox="1"/>
          <p:nvPr/>
        </p:nvSpPr>
        <p:spPr>
          <a:xfrm>
            <a:off x="252798" y="275259"/>
            <a:ext cx="260840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34. Ustawienia suwaka 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="" xmlns:a16="http://schemas.microsoft.com/office/drawing/2014/main" id="{C40474DF-3697-4988-9C5B-55CA6105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t="6659" r="29207" b="9686"/>
          <a:stretch/>
        </p:blipFill>
        <p:spPr>
          <a:xfrm rot="16200000">
            <a:off x="1552484" y="121974"/>
            <a:ext cx="4053731" cy="560832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9E994EA-0690-4CCB-A638-8F5AD8B132E0}"/>
              </a:ext>
            </a:extLst>
          </p:cNvPr>
          <p:cNvSpPr txBox="1"/>
          <p:nvPr/>
        </p:nvSpPr>
        <p:spPr>
          <a:xfrm>
            <a:off x="3094280" y="4157472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1  2  3  4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F928F87D-0221-4AEB-9A0E-7D01F617B64B}"/>
              </a:ext>
            </a:extLst>
          </p:cNvPr>
          <p:cNvSpPr txBox="1"/>
          <p:nvPr/>
        </p:nvSpPr>
        <p:spPr>
          <a:xfrm>
            <a:off x="1252076" y="5352288"/>
            <a:ext cx="46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Płytka „f7” posiada czteropozycyjny przełącznik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43072F81-8D34-4DFD-8621-BC145D712A5A}"/>
              </a:ext>
            </a:extLst>
          </p:cNvPr>
          <p:cNvSpPr txBox="1"/>
          <p:nvPr/>
        </p:nvSpPr>
        <p:spPr>
          <a:xfrm>
            <a:off x="706518" y="6482012"/>
            <a:ext cx="4361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Do ćwiczenia przesuń suwak na pozycję „2”</a:t>
            </a:r>
          </a:p>
          <a:p>
            <a:r>
              <a:rPr lang="pl-PL" b="1" dirty="0">
                <a:solidFill>
                  <a:srgbClr val="FF0000"/>
                </a:solidFill>
              </a:rPr>
              <a:t>i powtórz ćwiczenie. </a:t>
            </a:r>
          </a:p>
        </p:txBody>
      </p:sp>
    </p:spTree>
    <p:extLst>
      <p:ext uri="{BB962C8B-B14F-4D97-AF65-F5344CB8AC3E}">
        <p14:creationId xmlns:p14="http://schemas.microsoft.com/office/powerpoint/2010/main" val="1480634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FE318F65-CC2C-45B1-93EB-44A19CC46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5440" y="437300"/>
            <a:ext cx="4526634" cy="6035512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F0976189-5B31-4BC0-9486-FCB3C868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24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55D66555-1A52-417C-A4D0-42E1C1A965B5}"/>
              </a:ext>
            </a:extLst>
          </p:cNvPr>
          <p:cNvSpPr txBox="1"/>
          <p:nvPr/>
        </p:nvSpPr>
        <p:spPr>
          <a:xfrm>
            <a:off x="128820" y="505795"/>
            <a:ext cx="6084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35.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Poruszaj płytką „i5”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8F1F34E7-EA4D-4BCA-80FB-EFC2601087E0}"/>
              </a:ext>
            </a:extLst>
          </p:cNvPr>
          <p:cNvSpPr/>
          <p:nvPr/>
        </p:nvSpPr>
        <p:spPr>
          <a:xfrm>
            <a:off x="471487" y="3518131"/>
            <a:ext cx="1634681" cy="1885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9C57F44B-B1D7-4460-AC5A-4A0A2121A49E}"/>
              </a:ext>
            </a:extLst>
          </p:cNvPr>
          <p:cNvCxnSpPr>
            <a:cxnSpLocks/>
          </p:cNvCxnSpPr>
          <p:nvPr/>
        </p:nvCxnSpPr>
        <p:spPr>
          <a:xfrm flipV="1">
            <a:off x="4586288" y="5718373"/>
            <a:ext cx="156400" cy="1180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C68C872D-6788-4EBA-A2BF-AF9634DF6A72}"/>
              </a:ext>
            </a:extLst>
          </p:cNvPr>
          <p:cNvSpPr txBox="1"/>
          <p:nvPr/>
        </p:nvSpPr>
        <p:spPr>
          <a:xfrm>
            <a:off x="3542269" y="6898515"/>
            <a:ext cx="2088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Co się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dzieje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gdy suwak jest na pozycji nr 2?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wal 16">
            <a:extLst>
              <a:ext uri="{FF2B5EF4-FFF2-40B4-BE49-F238E27FC236}">
                <a16:creationId xmlns="" xmlns:a16="http://schemas.microsoft.com/office/drawing/2014/main" id="{D30E0C16-DE7A-4F58-A78F-8223A0E77341}"/>
              </a:ext>
            </a:extLst>
          </p:cNvPr>
          <p:cNvSpPr/>
          <p:nvPr/>
        </p:nvSpPr>
        <p:spPr>
          <a:xfrm>
            <a:off x="4168711" y="3832946"/>
            <a:ext cx="1634681" cy="1885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="" xmlns:a16="http://schemas.microsoft.com/office/drawing/2014/main" id="{6CC57B2B-02EF-4299-B37A-E7C89EBF500E}"/>
              </a:ext>
            </a:extLst>
          </p:cNvPr>
          <p:cNvCxnSpPr>
            <a:cxnSpLocks/>
          </p:cNvCxnSpPr>
          <p:nvPr/>
        </p:nvCxnSpPr>
        <p:spPr>
          <a:xfrm flipV="1">
            <a:off x="1210627" y="5403558"/>
            <a:ext cx="156400" cy="11801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93FE44F7-8E3B-479A-A6FB-A1BD9F65F1E7}"/>
              </a:ext>
            </a:extLst>
          </p:cNvPr>
          <p:cNvSpPr txBox="1"/>
          <p:nvPr/>
        </p:nvSpPr>
        <p:spPr>
          <a:xfrm>
            <a:off x="471487" y="6781298"/>
            <a:ext cx="2088037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Poruszaj płytką „i5”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A5D15D70-4E0F-4712-85A6-36AB8E6F9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5440" y="437300"/>
            <a:ext cx="4526634" cy="6035512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5FB7C22D-4255-44E6-9EF4-CE4156E9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25</a:t>
            </a:fld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="" xmlns:a16="http://schemas.microsoft.com/office/drawing/2014/main" id="{6629C90F-AD44-4D55-A41D-11F41D4FE19E}"/>
              </a:ext>
            </a:extLst>
          </p:cNvPr>
          <p:cNvSpPr/>
          <p:nvPr/>
        </p:nvSpPr>
        <p:spPr>
          <a:xfrm>
            <a:off x="2459905" y="4376325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="" xmlns:a16="http://schemas.microsoft.com/office/drawing/2014/main" id="{BDF2A848-0D1B-486A-A0FC-1769466C4E5E}"/>
              </a:ext>
            </a:extLst>
          </p:cNvPr>
          <p:cNvCxnSpPr>
            <a:cxnSpLocks/>
          </p:cNvCxnSpPr>
          <p:nvPr/>
        </p:nvCxnSpPr>
        <p:spPr>
          <a:xfrm flipH="1" flipV="1">
            <a:off x="3154346" y="4987391"/>
            <a:ext cx="1198198" cy="20283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176BDF4B-2290-4C95-88DF-A76CAC35AF05}"/>
              </a:ext>
            </a:extLst>
          </p:cNvPr>
          <p:cNvSpPr txBox="1"/>
          <p:nvPr/>
        </p:nvSpPr>
        <p:spPr>
          <a:xfrm>
            <a:off x="281220" y="197200"/>
            <a:ext cx="6084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36.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="" xmlns:a16="http://schemas.microsoft.com/office/drawing/2014/main" id="{05145A48-9E39-488E-9A8D-104A99F6C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4003509" y="6662593"/>
            <a:ext cx="1072892" cy="1560579"/>
          </a:xfrm>
          <a:prstGeom prst="rect">
            <a:avLst/>
          </a:prstGeom>
        </p:spPr>
      </p:pic>
      <p:sp>
        <p:nvSpPr>
          <p:cNvPr id="22" name="Owal 21">
            <a:extLst>
              <a:ext uri="{FF2B5EF4-FFF2-40B4-BE49-F238E27FC236}">
                <a16:creationId xmlns="" xmlns:a16="http://schemas.microsoft.com/office/drawing/2014/main" id="{06B22932-6FD2-4150-9DFC-6BF262CB34A2}"/>
              </a:ext>
            </a:extLst>
          </p:cNvPr>
          <p:cNvSpPr/>
          <p:nvPr/>
        </p:nvSpPr>
        <p:spPr>
          <a:xfrm>
            <a:off x="4001636" y="7015767"/>
            <a:ext cx="1076638" cy="7131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238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81C2E4B3-CCA2-479C-9353-4734D40BE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26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596B3E99-91B7-4A2B-8154-A27414932A35}"/>
              </a:ext>
            </a:extLst>
          </p:cNvPr>
          <p:cNvSpPr txBox="1"/>
          <p:nvPr/>
        </p:nvSpPr>
        <p:spPr>
          <a:xfrm>
            <a:off x="195308" y="588474"/>
            <a:ext cx="608412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37.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stopki 3">
            <a:extLst>
              <a:ext uri="{FF2B5EF4-FFF2-40B4-BE49-F238E27FC236}">
                <a16:creationId xmlns="" xmlns:a16="http://schemas.microsoft.com/office/drawing/2014/main" id="{FF963012-3156-49B8-B19D-E16755931E9A}"/>
              </a:ext>
            </a:extLst>
          </p:cNvPr>
          <p:cNvSpPr txBox="1">
            <a:spLocks/>
          </p:cNvSpPr>
          <p:nvPr/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Zadanie 1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3BB52B1C-FEA9-4582-8D99-C11A054AE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908" y="1058973"/>
            <a:ext cx="2468034" cy="329071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="" xmlns:a16="http://schemas.microsoft.com/office/drawing/2014/main" id="{4F530C3B-15B1-4873-B526-9E7163F86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37369" y="3803565"/>
            <a:ext cx="3532683" cy="264951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17143E30-3CC2-4991-8EE5-0E785A48C7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487" y="6453078"/>
            <a:ext cx="3819264" cy="28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D5298475-C268-48CD-A798-93CA8D0BC918}"/>
              </a:ext>
            </a:extLst>
          </p:cNvPr>
          <p:cNvSpPr txBox="1"/>
          <p:nvPr/>
        </p:nvSpPr>
        <p:spPr>
          <a:xfrm>
            <a:off x="511436" y="5653932"/>
            <a:ext cx="53919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koszyk na baterię </a:t>
            </a:r>
          </a:p>
        </p:txBody>
      </p:sp>
      <p:sp>
        <p:nvSpPr>
          <p:cNvPr id="11" name="Symbol zastępczy stopki 10">
            <a:extLst>
              <a:ext uri="{FF2B5EF4-FFF2-40B4-BE49-F238E27FC236}">
                <a16:creationId xmlns="" xmlns:a16="http://schemas.microsoft.com/office/drawing/2014/main" id="{DE86EC8D-636F-481B-8B70-F9E77E8E4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12" name="Symbol zastępczy numeru slajdu 11">
            <a:extLst>
              <a:ext uri="{FF2B5EF4-FFF2-40B4-BE49-F238E27FC236}">
                <a16:creationId xmlns="" xmlns:a16="http://schemas.microsoft.com/office/drawing/2014/main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09F910E6-C9DA-45E4-BD7B-DB7A35192E72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1. Przygotuj płytę główną zasilania  „m2”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="" xmlns:a16="http://schemas.microsoft.com/office/drawing/2014/main" id="{93A164DA-4A55-4E34-9F64-B67CFC29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="" xmlns:a16="http://schemas.microsoft.com/office/drawing/2014/main" id="{21CDD157-36E3-443C-8AAC-8B0E4E54091B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="" xmlns:a16="http://schemas.microsoft.com/office/drawing/2014/main" id="{2D6C07CA-2190-4489-B1BC-63521B25A7C5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7EFC4B2-DF68-4C1B-BAAA-DCE422B9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B86AA55E-EE63-4718-B805-5878C35BB73B}"/>
              </a:ext>
            </a:extLst>
          </p:cNvPr>
          <p:cNvSpPr txBox="1"/>
          <p:nvPr/>
        </p:nvSpPr>
        <p:spPr>
          <a:xfrm>
            <a:off x="230192" y="623626"/>
            <a:ext cx="599992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="" xmlns:a16="http://schemas.microsoft.com/office/drawing/2014/main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770818" y="2567648"/>
            <a:ext cx="4917637" cy="477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702768FD-DF23-430B-91B5-04659E4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711" y="9032156"/>
            <a:ext cx="2314575" cy="527403"/>
          </a:xfrm>
        </p:spPr>
        <p:txBody>
          <a:bodyPr/>
          <a:lstStyle/>
          <a:p>
            <a:r>
              <a:rPr lang="pl-PL"/>
              <a:t>Zadanie 13</a:t>
            </a:r>
            <a:endParaRPr lang="pl-PL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487444B3-CAF7-46DB-AC34-8092CAE8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4264" y="9032156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90FDED9E-D85F-4424-9753-5A7165430355}"/>
              </a:ext>
            </a:extLst>
          </p:cNvPr>
          <p:cNvSpPr txBox="1"/>
          <p:nvPr/>
        </p:nvSpPr>
        <p:spPr>
          <a:xfrm>
            <a:off x="157391" y="481060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„m2”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4372DB59-5CE2-49BD-8EC8-9DBDC1AD6CED}"/>
              </a:ext>
            </a:extLst>
          </p:cNvPr>
          <p:cNvGrpSpPr/>
          <p:nvPr/>
        </p:nvGrpSpPr>
        <p:grpSpPr>
          <a:xfrm>
            <a:off x="597093" y="1306632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="" xmlns:a16="http://schemas.microsoft.com/office/drawing/2014/main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="" xmlns:a16="http://schemas.microsoft.com/office/drawing/2014/main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="" xmlns:a16="http://schemas.microsoft.com/office/drawing/2014/main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CDD7DF31-051C-4D47-B38B-04D8A02DDA1C}"/>
              </a:ext>
            </a:extLst>
          </p:cNvPr>
          <p:cNvSpPr txBox="1"/>
          <p:nvPr/>
        </p:nvSpPr>
        <p:spPr>
          <a:xfrm>
            <a:off x="157392" y="4746648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597093" y="5628349"/>
            <a:ext cx="2072640" cy="3119395"/>
          </a:xfrm>
          <a:prstGeom prst="rect">
            <a:avLst/>
          </a:prstGeom>
        </p:spPr>
      </p:pic>
      <p:sp>
        <p:nvSpPr>
          <p:cNvPr id="11" name="Owal 10">
            <a:extLst>
              <a:ext uri="{FF2B5EF4-FFF2-40B4-BE49-F238E27FC236}">
                <a16:creationId xmlns="" xmlns:a16="http://schemas.microsoft.com/office/drawing/2014/main" id="{853DD026-F85F-4D43-AE8A-2BD7D7488959}"/>
              </a:ext>
            </a:extLst>
          </p:cNvPr>
          <p:cNvSpPr/>
          <p:nvPr/>
        </p:nvSpPr>
        <p:spPr>
          <a:xfrm>
            <a:off x="890016" y="654368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25D674F2-CD96-4D5C-8F06-FF55CA45433D}"/>
              </a:ext>
            </a:extLst>
          </p:cNvPr>
          <p:cNvSpPr txBox="1"/>
          <p:nvPr/>
        </p:nvSpPr>
        <p:spPr>
          <a:xfrm>
            <a:off x="157392" y="8788575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Przesuń suwak włącznika na OFF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719334" y="5077824"/>
            <a:ext cx="2269860" cy="3301634"/>
          </a:xfrm>
          <a:prstGeom prst="rect">
            <a:avLst/>
          </a:prstGeom>
        </p:spPr>
      </p:pic>
      <p:cxnSp>
        <p:nvCxnSpPr>
          <p:cNvPr id="14" name="Łącznik prosty ze strzałką 13">
            <a:extLst>
              <a:ext uri="{FF2B5EF4-FFF2-40B4-BE49-F238E27FC236}">
                <a16:creationId xmlns="" xmlns:a16="http://schemas.microsoft.com/office/drawing/2014/main" id="{25758F84-12F4-4F84-A10A-415A2C5B5020}"/>
              </a:ext>
            </a:extLst>
          </p:cNvPr>
          <p:cNvCxnSpPr>
            <a:cxnSpLocks/>
            <a:stCxn id="11" idx="6"/>
            <a:endCxn id="15" idx="2"/>
          </p:cNvCxnSpPr>
          <p:nvPr/>
        </p:nvCxnSpPr>
        <p:spPr>
          <a:xfrm flipV="1">
            <a:off x="2428179" y="6692611"/>
            <a:ext cx="1617594" cy="3387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wal 14">
            <a:extLst>
              <a:ext uri="{FF2B5EF4-FFF2-40B4-BE49-F238E27FC236}">
                <a16:creationId xmlns="" xmlns:a16="http://schemas.microsoft.com/office/drawing/2014/main" id="{1DF5CDE9-C735-41D0-A91E-45E9D2008813}"/>
              </a:ext>
            </a:extLst>
          </p:cNvPr>
          <p:cNvSpPr/>
          <p:nvPr/>
        </p:nvSpPr>
        <p:spPr>
          <a:xfrm>
            <a:off x="4045773" y="6004580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E3BDF6C-5C87-47D5-8C41-B8404140B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4" t="46367" r="48576" b="38072"/>
          <a:stretch/>
        </p:blipFill>
        <p:spPr>
          <a:xfrm>
            <a:off x="3734849" y="4115406"/>
            <a:ext cx="1702877" cy="2078459"/>
          </a:xfrm>
          <a:prstGeom prst="rect">
            <a:avLst/>
          </a:prstGeom>
        </p:spPr>
      </p:pic>
      <p:pic>
        <p:nvPicPr>
          <p:cNvPr id="15" name="Obraz 14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54BEB24-36D1-404B-8262-D11D5A60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t="15833" r="36460" b="23100"/>
          <a:stretch/>
        </p:blipFill>
        <p:spPr>
          <a:xfrm>
            <a:off x="1307270" y="4128826"/>
            <a:ext cx="999113" cy="179160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5640" y="572725"/>
            <a:ext cx="4750018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7562" y="6638774"/>
            <a:ext cx="409599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Połącz potencjometr z przewodem 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41F7D64F-1B1E-4940-84B7-BE467B89D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6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9C753C90-1C29-4DB9-924F-9D7ED28C698A}"/>
              </a:ext>
            </a:extLst>
          </p:cNvPr>
          <p:cNvSpPr txBox="1"/>
          <p:nvPr/>
        </p:nvSpPr>
        <p:spPr>
          <a:xfrm>
            <a:off x="182052" y="3480239"/>
            <a:ext cx="414728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Przygotuj  płytkę  „i1” (potencjometr)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="" xmlns:a16="http://schemas.microsoft.com/office/drawing/2014/main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90C01715-ED63-44F6-8277-0B33BC384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8122" r="21982" b="31564"/>
          <a:stretch/>
        </p:blipFill>
        <p:spPr>
          <a:xfrm rot="16200000">
            <a:off x="2268592" y="6531147"/>
            <a:ext cx="1995678" cy="330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4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EF71234-5308-4D2E-A069-7E36260D37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r="2400" b="20567"/>
          <a:stretch/>
        </p:blipFill>
        <p:spPr>
          <a:xfrm>
            <a:off x="740202" y="1367995"/>
            <a:ext cx="4642826" cy="4389120"/>
          </a:xfrm>
          <a:prstGeom prst="rect">
            <a:avLst/>
          </a:prstGeom>
        </p:spPr>
      </p:pic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7A683218-B8EE-4FB5-B4EE-28D28954D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F3BE5C75-C41C-4D0B-82C6-B0715E275CFF}"/>
              </a:ext>
            </a:extLst>
          </p:cNvPr>
          <p:cNvSpPr txBox="1"/>
          <p:nvPr/>
        </p:nvSpPr>
        <p:spPr>
          <a:xfrm>
            <a:off x="246638" y="653317"/>
            <a:ext cx="398057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Połącz płytkę „i1” z płyta główną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="" xmlns:a16="http://schemas.microsoft.com/office/drawing/2014/main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5057929"/>
            <a:ext cx="953800" cy="25361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="" xmlns:a16="http://schemas.microsoft.com/office/drawing/2014/main" id="{57963BAA-E325-43E8-9BEA-EF39DDD28F3C}"/>
              </a:ext>
            </a:extLst>
          </p:cNvPr>
          <p:cNvSpPr/>
          <p:nvPr/>
        </p:nvSpPr>
        <p:spPr>
          <a:xfrm>
            <a:off x="4081496" y="4361103"/>
            <a:ext cx="814768" cy="6968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26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4A2A393B-DD8A-40FE-85B3-A70914357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19700" r="41156" b="46566"/>
          <a:stretch/>
        </p:blipFill>
        <p:spPr>
          <a:xfrm>
            <a:off x="684456" y="6655966"/>
            <a:ext cx="2144089" cy="2938484"/>
          </a:xfrm>
          <a:prstGeom prst="rect">
            <a:avLst/>
          </a:prstGeom>
        </p:spPr>
      </p:pic>
      <p:pic>
        <p:nvPicPr>
          <p:cNvPr id="20" name="Obraz 19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4D6B4CEA-76E2-4A55-8D17-9FBCC246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4" t="45192" r="34548" b="40909"/>
          <a:stretch/>
        </p:blipFill>
        <p:spPr>
          <a:xfrm>
            <a:off x="3847589" y="3760665"/>
            <a:ext cx="1785693" cy="1287261"/>
          </a:xfrm>
          <a:prstGeom prst="rect">
            <a:avLst/>
          </a:prstGeom>
        </p:spPr>
      </p:pic>
      <p:pic>
        <p:nvPicPr>
          <p:cNvPr id="17" name="Obraz 16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FE6CF69B-B239-4937-AF25-2D6F17651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t="33953" r="26153" b="19748"/>
          <a:stretch/>
        </p:blipFill>
        <p:spPr>
          <a:xfrm>
            <a:off x="1266191" y="3469492"/>
            <a:ext cx="1562354" cy="210698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513846"/>
            <a:ext cx="431033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 Przygotuj  płytkę  „f4” (Dioda LED)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478849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Podłącz przewód do większego gniazda. 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1784866" y="4104920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 flipV="1">
            <a:off x="2758559" y="4304504"/>
            <a:ext cx="1654945" cy="997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="" xmlns:a16="http://schemas.microsoft.com/office/drawing/2014/main" id="{897B24D5-8244-4E4C-8842-4F129AB88AF8}"/>
              </a:ext>
            </a:extLst>
          </p:cNvPr>
          <p:cNvSpPr/>
          <p:nvPr/>
        </p:nvSpPr>
        <p:spPr>
          <a:xfrm>
            <a:off x="1341323" y="7798791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tekst, wewnątrz, żółty&#10;&#10;Opis wygenerowany automatycznie">
            <a:extLst>
              <a:ext uri="{FF2B5EF4-FFF2-40B4-BE49-F238E27FC236}">
                <a16:creationId xmlns="" xmlns:a16="http://schemas.microsoft.com/office/drawing/2014/main" id="{EF8D97CE-2D6B-49A0-A3E3-2A4AFACBD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4" t="320" r="33955" b="6902"/>
          <a:stretch/>
        </p:blipFill>
        <p:spPr>
          <a:xfrm rot="16200000">
            <a:off x="2004612" y="5880082"/>
            <a:ext cx="2444653" cy="4074364"/>
          </a:xfrm>
          <a:prstGeom prst="rect">
            <a:avLst/>
          </a:prstGeom>
        </p:spPr>
      </p:pic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="" xmlns:a16="http://schemas.microsoft.com/office/drawing/2014/main" id="{5A9AE66C-814D-4984-8246-2F4484AC4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5" t="58225" r="33125" b="12371"/>
          <a:stretch/>
        </p:blipFill>
        <p:spPr>
          <a:xfrm rot="16200000">
            <a:off x="4237346" y="3709586"/>
            <a:ext cx="1654194" cy="1839716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="" xmlns:a16="http://schemas.microsoft.com/office/drawing/2014/main" id="{3D1C00E9-EF0D-435F-A61F-C219A2CB7D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8696" r="33125" b="12371"/>
          <a:stretch/>
        </p:blipFill>
        <p:spPr>
          <a:xfrm rot="16200000">
            <a:off x="1033300" y="3312919"/>
            <a:ext cx="1783862" cy="2603414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="" xmlns:a16="http://schemas.microsoft.com/office/drawing/2014/main" id="{E93DC2CB-1E21-43CD-8CE1-4CC02BE9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13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="" xmlns:a16="http://schemas.microsoft.com/office/drawing/2014/main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C1EC5DA9-2E95-4B5D-8395-920590B22663}"/>
              </a:ext>
            </a:extLst>
          </p:cNvPr>
          <p:cNvSpPr txBox="1"/>
          <p:nvPr/>
        </p:nvSpPr>
        <p:spPr>
          <a:xfrm>
            <a:off x="279670" y="357666"/>
            <a:ext cx="634872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płytkę „o1” z przewodem  (płytka z diodą LED)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2D0D413B-9D46-4F22-A77C-8BC1E5473A7A}"/>
              </a:ext>
            </a:extLst>
          </p:cNvPr>
          <p:cNvSpPr txBox="1"/>
          <p:nvPr/>
        </p:nvSpPr>
        <p:spPr>
          <a:xfrm>
            <a:off x="275953" y="2720424"/>
            <a:ext cx="570834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 płytkę  „f4” (odwracalny moduł licznika)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867DE5EC-87A5-40D2-97A7-83308448D734}"/>
              </a:ext>
            </a:extLst>
          </p:cNvPr>
          <p:cNvSpPr txBox="1"/>
          <p:nvPr/>
        </p:nvSpPr>
        <p:spPr>
          <a:xfrm>
            <a:off x="275953" y="6053339"/>
            <a:ext cx="5301451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Podłącz za pomocą przewodu płytki „f7” i „o1” </a:t>
            </a:r>
          </a:p>
        </p:txBody>
      </p:sp>
      <p:sp>
        <p:nvSpPr>
          <p:cNvPr id="10" name="Owal 9">
            <a:extLst>
              <a:ext uri="{FF2B5EF4-FFF2-40B4-BE49-F238E27FC236}">
                <a16:creationId xmlns="" xmlns:a16="http://schemas.microsoft.com/office/drawing/2014/main" id="{66A21727-E95F-439B-BAEF-8FFB842E1D10}"/>
              </a:ext>
            </a:extLst>
          </p:cNvPr>
          <p:cNvSpPr/>
          <p:nvPr/>
        </p:nvSpPr>
        <p:spPr>
          <a:xfrm>
            <a:off x="2253245" y="3963854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="" xmlns:a16="http://schemas.microsoft.com/office/drawing/2014/main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 flipV="1">
            <a:off x="3226938" y="4163438"/>
            <a:ext cx="1089030" cy="1995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22">
            <a:extLst>
              <a:ext uri="{FF2B5EF4-FFF2-40B4-BE49-F238E27FC236}">
                <a16:creationId xmlns="" xmlns:a16="http://schemas.microsoft.com/office/drawing/2014/main" id="{897B24D5-8244-4E4C-8842-4F129AB88AF8}"/>
              </a:ext>
            </a:extLst>
          </p:cNvPr>
          <p:cNvSpPr/>
          <p:nvPr/>
        </p:nvSpPr>
        <p:spPr>
          <a:xfrm>
            <a:off x="2603637" y="7196874"/>
            <a:ext cx="1167816" cy="13785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="" xmlns:a16="http://schemas.microsoft.com/office/drawing/2014/main" id="{3A38DC35-5ACA-454D-8610-E9D5FB6AE1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6" t="19700" r="41156" b="46566"/>
          <a:stretch/>
        </p:blipFill>
        <p:spPr>
          <a:xfrm rot="16200000">
            <a:off x="1408609" y="723141"/>
            <a:ext cx="1591323" cy="21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4728BD1E-260F-40E4-979A-333CC788504D}"/>
</file>

<file path=customXml/itemProps2.xml><?xml version="1.0" encoding="utf-8"?>
<ds:datastoreItem xmlns:ds="http://schemas.openxmlformats.org/officeDocument/2006/customXml" ds:itemID="{7E58D235-A34A-421F-8700-0E55944DC7E5}"/>
</file>

<file path=customXml/itemProps3.xml><?xml version="1.0" encoding="utf-8"?>
<ds:datastoreItem xmlns:ds="http://schemas.openxmlformats.org/officeDocument/2006/customXml" ds:itemID="{ED0F7B38-21D1-456C-A3C4-5D3FCE25D37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660</Words>
  <Application>Microsoft Office PowerPoint</Application>
  <PresentationFormat>Papier A4 (210x297 mm)</PresentationFormat>
  <Paragraphs>144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41</cp:revision>
  <dcterms:created xsi:type="dcterms:W3CDTF">2022-04-24T19:38:58Z</dcterms:created>
  <dcterms:modified xsi:type="dcterms:W3CDTF">2022-09-06T09:31:53Z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