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4" r:id="rId2"/>
  </p:sldMasterIdLst>
  <p:notesMasterIdLst>
    <p:notesMasterId r:id="rId23"/>
  </p:notesMasterIdLst>
  <p:sldIdLst>
    <p:sldId id="282" r:id="rId3"/>
    <p:sldId id="277" r:id="rId4"/>
    <p:sldId id="266" r:id="rId5"/>
    <p:sldId id="280" r:id="rId6"/>
    <p:sldId id="298" r:id="rId7"/>
    <p:sldId id="283" r:id="rId8"/>
    <p:sldId id="284" r:id="rId9"/>
    <p:sldId id="299" r:id="rId10"/>
    <p:sldId id="300" r:id="rId11"/>
    <p:sldId id="285" r:id="rId12"/>
    <p:sldId id="286" r:id="rId13"/>
    <p:sldId id="301" r:id="rId14"/>
    <p:sldId id="302" r:id="rId15"/>
    <p:sldId id="303" r:id="rId16"/>
    <p:sldId id="304" r:id="rId17"/>
    <p:sldId id="287" r:id="rId18"/>
    <p:sldId id="305" r:id="rId19"/>
    <p:sldId id="306" r:id="rId20"/>
    <p:sldId id="307" r:id="rId21"/>
    <p:sldId id="276" r:id="rId2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6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621" y="-173"/>
      </p:cViewPr>
      <p:guideLst>
        <p:guide orient="horz" pos="312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C6311-1DE7-4D7F-811B-43CF443DE0DF}" type="datetimeFigureOut">
              <a:rPr lang="pl-PL" smtClean="0"/>
              <a:t>2022-09-06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60DBC-9186-4944-8DA7-E513E1B0EE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144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3BBE-FE37-4C29-BD68-2B42993A6C95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3520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E5CDC-1E1C-4170-92E0-9B5198081B58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5080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0A920-A065-4BD4-936C-6E169ECCFA83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5786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91FC-BCED-41EE-95F1-7CEAC726908C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6916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B65A0-83EF-473D-8543-94AD638BD8D6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78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D109-C93D-4E62-AAA0-8D8D8ADB3144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202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16243-BC94-4D82-9990-A7479E98776F}" type="datetime1">
              <a:rPr lang="pl-PL" smtClean="0"/>
              <a:t>2022-09-06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0377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E5F49-032B-47E1-B9BD-9B3DEB55B229}" type="datetime1">
              <a:rPr lang="pl-PL" smtClean="0"/>
              <a:t>2022-09-06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6135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C666C-9A89-452D-8DD8-9DEB6ABFF2B7}" type="datetime1">
              <a:rPr lang="pl-PL" smtClean="0"/>
              <a:t>2022-09-06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7706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6794-FBF6-4ECF-B663-97032986FEFD}" type="datetime1">
              <a:rPr lang="pl-PL" smtClean="0"/>
              <a:t>2022-09-06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0095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BC13-2362-4208-BCC7-B89E3D7E43C6}" type="datetime1">
              <a:rPr lang="pl-PL" smtClean="0"/>
              <a:t>2022-09-06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0694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FDF5-9C66-422D-99A6-2234E3CC04E2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9412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F32C6-D043-4DEB-908F-5189BA0DDEB8}" type="datetime1">
              <a:rPr lang="pl-PL" smtClean="0"/>
              <a:t>2022-09-06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0952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D1E8-9A6E-4EFB-A195-724E42FFB34A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4224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9BAA-C4AE-4ACE-B293-532F3251E5D2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9378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79EE3-B7B2-461D-BC66-96C0DE18AAA1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8843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4402-4CF2-488D-976C-C90FA81DD57D}" type="datetime1">
              <a:rPr lang="pl-PL" smtClean="0"/>
              <a:t>2022-09-06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418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641D-7B03-4B43-BCA8-517BE1B4516C}" type="datetime1">
              <a:rPr lang="pl-PL" smtClean="0"/>
              <a:t>2022-09-06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6718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859AA-13D8-4477-90E7-30138383C84A}" type="datetime1">
              <a:rPr lang="pl-PL" smtClean="0"/>
              <a:t>2022-09-06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859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608C6-387D-4776-A57A-2699BD820F8B}" type="datetime1">
              <a:rPr lang="pl-PL" smtClean="0"/>
              <a:t>2022-09-06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066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7D3F1-9235-46C8-8DAF-C2C908BAD709}" type="datetime1">
              <a:rPr lang="pl-PL" smtClean="0"/>
              <a:t>2022-09-06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72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594EB-C60D-4FC9-B78D-50A448632B76}" type="datetime1">
              <a:rPr lang="pl-PL" smtClean="0"/>
              <a:t>2022-09-06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669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F6182-A864-4FE7-AB92-676912C3214E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Zadanie 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689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339E0-0DB8-40CB-9903-115F92EEC0C3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Zadanie 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599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CDE6BCB2-9249-48CC-A9F2-0F6EBC2C58AB}"/>
              </a:ext>
            </a:extLst>
          </p:cNvPr>
          <p:cNvSpPr txBox="1"/>
          <p:nvPr/>
        </p:nvSpPr>
        <p:spPr>
          <a:xfrm>
            <a:off x="647723" y="3545560"/>
            <a:ext cx="5669280" cy="136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ZMAGANIA Z ELEKTRONIKĄ</a:t>
            </a: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terapeutyczny wspomagający rozwój funkcji </a:t>
            </a:r>
            <a:r>
              <a:rPr kumimoji="0" lang="pl-PL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percepcyjno</a:t>
            </a: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motorycznych</a:t>
            </a: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7FD6DCAB-8026-40B7-B45E-BE72AC4061C0}"/>
              </a:ext>
            </a:extLst>
          </p:cNvPr>
          <p:cNvSpPr txBox="1"/>
          <p:nvPr/>
        </p:nvSpPr>
        <p:spPr>
          <a:xfrm>
            <a:off x="377952" y="7654020"/>
            <a:ext cx="3121152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Opracowali: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Alina Meisner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Bogusław Żmuda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2068E113-47C2-428B-9D13-A84F369BD61C}"/>
              </a:ext>
            </a:extLst>
          </p:cNvPr>
          <p:cNvSpPr txBox="1"/>
          <p:nvPr/>
        </p:nvSpPr>
        <p:spPr>
          <a:xfrm>
            <a:off x="2656496" y="9077222"/>
            <a:ext cx="133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Łajski 2022r.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9FFC80EB-5F83-4E8E-80A3-18B9898F7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" y="379414"/>
            <a:ext cx="6452662" cy="1153396"/>
          </a:xfrm>
          <a:prstGeom prst="rect">
            <a:avLst/>
          </a:prstGeom>
        </p:spPr>
      </p:pic>
      <p:sp>
        <p:nvSpPr>
          <p:cNvPr id="9" name="Podtytuł 8">
            <a:extLst>
              <a:ext uri="{FF2B5EF4-FFF2-40B4-BE49-F238E27FC236}">
                <a16:creationId xmlns="" xmlns:a16="http://schemas.microsoft.com/office/drawing/2014/main" id="{A4194765-A818-4C6F-A8C5-3B0F595DF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032" y="5786894"/>
            <a:ext cx="6601968" cy="1563616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realizowana z grantu pozyskanego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projektu „INNOES  - program grantowy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rzecz innowacji społecznych w obszarze dostępności”</a:t>
            </a:r>
          </a:p>
          <a:p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3AC971F1-D3C8-449D-9157-9FB6C3D6F02B}"/>
              </a:ext>
            </a:extLst>
          </p:cNvPr>
          <p:cNvSpPr txBox="1"/>
          <p:nvPr/>
        </p:nvSpPr>
        <p:spPr>
          <a:xfrm>
            <a:off x="1614144" y="2146518"/>
            <a:ext cx="36297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Innowacja społeczna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78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Obraz zawierający naszyjnik&#10;&#10;Opis wygenerowany automatycznie">
            <a:extLst>
              <a:ext uri="{FF2B5EF4-FFF2-40B4-BE49-F238E27FC236}">
                <a16:creationId xmlns="" xmlns:a16="http://schemas.microsoft.com/office/drawing/2014/main" id="{56EA2A0C-CDD7-4BA3-A370-E0A8451772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r="3314"/>
          <a:stretch/>
        </p:blipFill>
        <p:spPr>
          <a:xfrm>
            <a:off x="760690" y="6394721"/>
            <a:ext cx="1708273" cy="2195443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E96EDA62-00E1-4370-856D-45E53995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06D7AA9F-5E16-4CC1-A171-B60F4F904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10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C682042F-2168-453B-8456-A7697E9EC89A}"/>
              </a:ext>
            </a:extLst>
          </p:cNvPr>
          <p:cNvSpPr txBox="1"/>
          <p:nvPr/>
        </p:nvSpPr>
        <p:spPr>
          <a:xfrm>
            <a:off x="281424" y="446053"/>
            <a:ext cx="5571269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13. Przygotuj płytkę „f2” (bramka logiczna OR) „LUB”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22533BC1-7C81-4D08-8C41-20E4065DAD01}"/>
              </a:ext>
            </a:extLst>
          </p:cNvPr>
          <p:cNvSpPr txBox="1"/>
          <p:nvPr/>
        </p:nvSpPr>
        <p:spPr>
          <a:xfrm>
            <a:off x="227268" y="3704280"/>
            <a:ext cx="2775119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14. Przygotuj 2 przewody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90B5570E-9C0F-4096-8D69-6258B14D31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7" t="34598" r="16266" b="38445"/>
          <a:stretch/>
        </p:blipFill>
        <p:spPr>
          <a:xfrm>
            <a:off x="1350264" y="4241023"/>
            <a:ext cx="2467343" cy="1008593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A05C34EA-315C-42DD-98E3-8BAD13CCBC04}"/>
              </a:ext>
            </a:extLst>
          </p:cNvPr>
          <p:cNvSpPr txBox="1"/>
          <p:nvPr/>
        </p:nvSpPr>
        <p:spPr>
          <a:xfrm>
            <a:off x="227268" y="5516918"/>
            <a:ext cx="3826689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15. Połącz płytkę „f4” z przewodami</a:t>
            </a:r>
          </a:p>
        </p:txBody>
      </p:sp>
      <p:sp>
        <p:nvSpPr>
          <p:cNvPr id="13" name="Owal 12">
            <a:extLst>
              <a:ext uri="{FF2B5EF4-FFF2-40B4-BE49-F238E27FC236}">
                <a16:creationId xmlns="" xmlns:a16="http://schemas.microsoft.com/office/drawing/2014/main" id="{6699B2B1-261C-4164-96FF-164A14F1B551}"/>
              </a:ext>
            </a:extLst>
          </p:cNvPr>
          <p:cNvSpPr/>
          <p:nvPr/>
        </p:nvSpPr>
        <p:spPr>
          <a:xfrm>
            <a:off x="1033609" y="6962507"/>
            <a:ext cx="492041" cy="7578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4F08897E-171D-4AFF-ACA4-D056AF8592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34444" r="23518" b="33520"/>
          <a:stretch/>
        </p:blipFill>
        <p:spPr>
          <a:xfrm>
            <a:off x="1279630" y="1175479"/>
            <a:ext cx="3494088" cy="2363423"/>
          </a:xfrm>
          <a:prstGeom prst="rect">
            <a:avLst/>
          </a:prstGeom>
        </p:spPr>
      </p:pic>
      <p:pic>
        <p:nvPicPr>
          <p:cNvPr id="15" name="Obraz 14" descr="Obraz zawierający naszyjnik&#10;&#10;Opis wygenerowany automatycznie">
            <a:extLst>
              <a:ext uri="{FF2B5EF4-FFF2-40B4-BE49-F238E27FC236}">
                <a16:creationId xmlns="" xmlns:a16="http://schemas.microsoft.com/office/drawing/2014/main" id="{DD1011E2-0706-454A-B888-B37AE54E27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4" t="35704" r="54172" b="40543"/>
          <a:stretch/>
        </p:blipFill>
        <p:spPr>
          <a:xfrm>
            <a:off x="3429000" y="6213287"/>
            <a:ext cx="2668310" cy="2820348"/>
          </a:xfrm>
          <a:prstGeom prst="rect">
            <a:avLst/>
          </a:prstGeom>
        </p:spPr>
      </p:pic>
      <p:cxnSp>
        <p:nvCxnSpPr>
          <p:cNvPr id="16" name="Łącznik prosty ze strzałką 15">
            <a:extLst>
              <a:ext uri="{FF2B5EF4-FFF2-40B4-BE49-F238E27FC236}">
                <a16:creationId xmlns="" xmlns:a16="http://schemas.microsoft.com/office/drawing/2014/main" id="{F641211A-F55E-4E2C-97ED-8CF7E1E99A0C}"/>
              </a:ext>
            </a:extLst>
          </p:cNvPr>
          <p:cNvCxnSpPr>
            <a:cxnSpLocks/>
          </p:cNvCxnSpPr>
          <p:nvPr/>
        </p:nvCxnSpPr>
        <p:spPr>
          <a:xfrm>
            <a:off x="1525650" y="7340600"/>
            <a:ext cx="247701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30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0" b="7876"/>
          <a:stretch/>
        </p:blipFill>
        <p:spPr>
          <a:xfrm>
            <a:off x="217210" y="3679606"/>
            <a:ext cx="6386513" cy="3670807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6B05C48F-50F4-4BCC-B9A9-0481447B2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416F0F95-3E44-408C-9064-F43E3ADBD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11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431A3D91-02BB-4662-8673-27F4238602D1}"/>
              </a:ext>
            </a:extLst>
          </p:cNvPr>
          <p:cNvSpPr txBox="1"/>
          <p:nvPr/>
        </p:nvSpPr>
        <p:spPr>
          <a:xfrm>
            <a:off x="281424" y="446053"/>
            <a:ext cx="4095993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16. Przygotuj płytkę „f2” z przewodami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D0884B99-D20A-4AB8-98A5-8915CEDEE094}"/>
              </a:ext>
            </a:extLst>
          </p:cNvPr>
          <p:cNvSpPr txBox="1"/>
          <p:nvPr/>
        </p:nvSpPr>
        <p:spPr>
          <a:xfrm>
            <a:off x="226442" y="2992896"/>
            <a:ext cx="6763390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17. Połącz płytkę „f2”z płytą główną „m1” za pomocą przewodów</a:t>
            </a:r>
          </a:p>
        </p:txBody>
      </p:sp>
      <p:pic>
        <p:nvPicPr>
          <p:cNvPr id="14" name="Obraz 13" descr="Obraz zawierający naszyjnik&#10;&#10;Opis wygenerowany automatycznie">
            <a:extLst>
              <a:ext uri="{FF2B5EF4-FFF2-40B4-BE49-F238E27FC236}">
                <a16:creationId xmlns="" xmlns:a16="http://schemas.microsoft.com/office/drawing/2014/main" id="{3C2F990A-B2CE-4758-8FAE-0BE1BFFF69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r="3314"/>
          <a:stretch/>
        </p:blipFill>
        <p:spPr>
          <a:xfrm rot="5400000">
            <a:off x="2304674" y="856846"/>
            <a:ext cx="1708273" cy="2195443"/>
          </a:xfrm>
          <a:prstGeom prst="rect">
            <a:avLst/>
          </a:prstGeom>
        </p:spPr>
      </p:pic>
      <p:sp>
        <p:nvSpPr>
          <p:cNvPr id="17" name="Owal 16">
            <a:extLst>
              <a:ext uri="{FF2B5EF4-FFF2-40B4-BE49-F238E27FC236}">
                <a16:creationId xmlns="" xmlns:a16="http://schemas.microsoft.com/office/drawing/2014/main" id="{B69A0A95-6757-4B8E-AEB0-D0E16DFE80A8}"/>
              </a:ext>
            </a:extLst>
          </p:cNvPr>
          <p:cNvSpPr/>
          <p:nvPr/>
        </p:nvSpPr>
        <p:spPr>
          <a:xfrm>
            <a:off x="3495758" y="4404012"/>
            <a:ext cx="492041" cy="7578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="" xmlns:a16="http://schemas.microsoft.com/office/drawing/2014/main" id="{6ACBE3E4-7A47-4B21-B4DE-C0849974B53C}"/>
              </a:ext>
            </a:extLst>
          </p:cNvPr>
          <p:cNvCxnSpPr>
            <a:cxnSpLocks/>
          </p:cNvCxnSpPr>
          <p:nvPr/>
        </p:nvCxnSpPr>
        <p:spPr>
          <a:xfrm flipH="1">
            <a:off x="2162432" y="5161869"/>
            <a:ext cx="1623972" cy="20051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3" t="35969" r="36396" b="27410"/>
          <a:stretch/>
        </p:blipFill>
        <p:spPr>
          <a:xfrm>
            <a:off x="588105" y="6869027"/>
            <a:ext cx="1804086" cy="279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7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0222E814-94AE-4795-A5F3-40A3ADA81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459DC858-0754-4379-82FC-49A109C12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12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3F14B9D9-1590-4E61-8341-BBB36F39F894}"/>
              </a:ext>
            </a:extLst>
          </p:cNvPr>
          <p:cNvSpPr txBox="1"/>
          <p:nvPr/>
        </p:nvSpPr>
        <p:spPr>
          <a:xfrm>
            <a:off x="590829" y="258746"/>
            <a:ext cx="4878259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18. Przygotuj przewód zakończony wtyczkami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BF1EF4C5-4BEC-40C2-B34F-831B0618EE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31" y="900234"/>
            <a:ext cx="1884678" cy="141350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49D7B2F4-56E4-4C89-A3CC-F8B07A6C6A85}"/>
              </a:ext>
            </a:extLst>
          </p:cNvPr>
          <p:cNvSpPr txBox="1"/>
          <p:nvPr/>
        </p:nvSpPr>
        <p:spPr>
          <a:xfrm>
            <a:off x="485039" y="2522357"/>
            <a:ext cx="4160113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19. Przygotuj  płytkę  „o1” (dioda LED )</a:t>
            </a:r>
          </a:p>
        </p:txBody>
      </p:sp>
      <p:pic>
        <p:nvPicPr>
          <p:cNvPr id="7" name="Obraz 6" descr="Obraz zawierający akcesorium&#10;&#10;Opis wygenerowany automatycznie">
            <a:extLst>
              <a:ext uri="{FF2B5EF4-FFF2-40B4-BE49-F238E27FC236}">
                <a16:creationId xmlns="" xmlns:a16="http://schemas.microsoft.com/office/drawing/2014/main" id="{5859057F-D630-419E-A8E3-9108AE52F8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9" t="33282" r="26756" b="16567"/>
          <a:stretch/>
        </p:blipFill>
        <p:spPr>
          <a:xfrm>
            <a:off x="914400" y="3170598"/>
            <a:ext cx="1644044" cy="2506741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946AFF1B-85C2-4759-98B0-5B07BF03F2DE}"/>
              </a:ext>
            </a:extLst>
          </p:cNvPr>
          <p:cNvSpPr txBox="1"/>
          <p:nvPr/>
        </p:nvSpPr>
        <p:spPr>
          <a:xfrm>
            <a:off x="380765" y="6261260"/>
            <a:ext cx="3429144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20. Połącz płytkę z przewodem </a:t>
            </a:r>
          </a:p>
        </p:txBody>
      </p:sp>
      <p:pic>
        <p:nvPicPr>
          <p:cNvPr id="9" name="Obraz 8" descr="Obraz zawierający akcesorium&#10;&#10;Opis wygenerowany automatycznie">
            <a:extLst>
              <a:ext uri="{FF2B5EF4-FFF2-40B4-BE49-F238E27FC236}">
                <a16:creationId xmlns="" xmlns:a16="http://schemas.microsoft.com/office/drawing/2014/main" id="{74FE0E9D-94F7-41FD-9A57-C4FAEE6351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4" t="48447" r="33272" b="41655"/>
          <a:stretch/>
        </p:blipFill>
        <p:spPr>
          <a:xfrm>
            <a:off x="4059935" y="3666079"/>
            <a:ext cx="2494483" cy="1207008"/>
          </a:xfrm>
          <a:prstGeom prst="rect">
            <a:avLst/>
          </a:prstGeom>
        </p:spPr>
      </p:pic>
      <p:sp>
        <p:nvSpPr>
          <p:cNvPr id="10" name="Owal 9">
            <a:extLst>
              <a:ext uri="{FF2B5EF4-FFF2-40B4-BE49-F238E27FC236}">
                <a16:creationId xmlns="" xmlns:a16="http://schemas.microsoft.com/office/drawing/2014/main" id="{E4B80DC8-A01D-43CB-80D3-7F3D7D4A79C5}"/>
              </a:ext>
            </a:extLst>
          </p:cNvPr>
          <p:cNvSpPr/>
          <p:nvPr/>
        </p:nvSpPr>
        <p:spPr>
          <a:xfrm>
            <a:off x="1266901" y="3985059"/>
            <a:ext cx="973693" cy="3991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="" xmlns:a16="http://schemas.microsoft.com/office/drawing/2014/main" id="{6E5E1E15-3DF5-4B6A-B852-DB5EEC4A680E}"/>
              </a:ext>
            </a:extLst>
          </p:cNvPr>
          <p:cNvCxnSpPr>
            <a:cxnSpLocks/>
            <a:endCxn id="10" idx="6"/>
          </p:cNvCxnSpPr>
          <p:nvPr/>
        </p:nvCxnSpPr>
        <p:spPr>
          <a:xfrm flipH="1">
            <a:off x="2240594" y="4184643"/>
            <a:ext cx="214852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 descr="Obraz zawierający akcesorium&#10;&#10;Opis wygenerowany automatycznie">
            <a:extLst>
              <a:ext uri="{FF2B5EF4-FFF2-40B4-BE49-F238E27FC236}">
                <a16:creationId xmlns="" xmlns:a16="http://schemas.microsoft.com/office/drawing/2014/main" id="{FAC212E2-2CBC-4579-AA14-FDC82EE90B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3" t="18633" r="37906" b="42757"/>
          <a:stretch/>
        </p:blipFill>
        <p:spPr>
          <a:xfrm>
            <a:off x="597032" y="6974002"/>
            <a:ext cx="1643562" cy="2486990"/>
          </a:xfrm>
          <a:prstGeom prst="rect">
            <a:avLst/>
          </a:prstGeom>
        </p:spPr>
      </p:pic>
      <p:pic>
        <p:nvPicPr>
          <p:cNvPr id="13" name="Obraz 12" descr="Obraz zawierający akcesorium&#10;&#10;Opis wygenerowany automatycznie">
            <a:extLst>
              <a:ext uri="{FF2B5EF4-FFF2-40B4-BE49-F238E27FC236}">
                <a16:creationId xmlns="" xmlns:a16="http://schemas.microsoft.com/office/drawing/2014/main" id="{9FBE6DC3-94C6-4559-A107-FC83B26DB7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 t="31668" r="43297" b="52978"/>
          <a:stretch/>
        </p:blipFill>
        <p:spPr>
          <a:xfrm>
            <a:off x="3973750" y="7136698"/>
            <a:ext cx="2287218" cy="1848807"/>
          </a:xfrm>
          <a:prstGeom prst="rect">
            <a:avLst/>
          </a:prstGeom>
        </p:spPr>
      </p:pic>
      <p:sp>
        <p:nvSpPr>
          <p:cNvPr id="14" name="Owal 13">
            <a:extLst>
              <a:ext uri="{FF2B5EF4-FFF2-40B4-BE49-F238E27FC236}">
                <a16:creationId xmlns="" xmlns:a16="http://schemas.microsoft.com/office/drawing/2014/main" id="{2AF72BCD-FEE5-45C1-84F8-624829C6A49A}"/>
              </a:ext>
            </a:extLst>
          </p:cNvPr>
          <p:cNvSpPr/>
          <p:nvPr/>
        </p:nvSpPr>
        <p:spPr>
          <a:xfrm>
            <a:off x="875090" y="7861517"/>
            <a:ext cx="1050141" cy="93289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="" xmlns:a16="http://schemas.microsoft.com/office/drawing/2014/main" id="{A88400C4-FA89-4478-B1A4-A3A62D190B90}"/>
              </a:ext>
            </a:extLst>
          </p:cNvPr>
          <p:cNvCxnSpPr>
            <a:cxnSpLocks/>
          </p:cNvCxnSpPr>
          <p:nvPr/>
        </p:nvCxnSpPr>
        <p:spPr>
          <a:xfrm flipH="1">
            <a:off x="1925231" y="7861517"/>
            <a:ext cx="2719921" cy="4257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528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4DEDA5F8-4192-41C5-A9B4-8A56BD25A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9F59BAA8-7A13-45C1-9132-FF8728F61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13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83D6C5DA-8C88-499C-BD3D-60AA31B879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9400" y="3491110"/>
            <a:ext cx="4207754" cy="3155816"/>
          </a:xfrm>
          <a:prstGeom prst="rect">
            <a:avLst/>
          </a:prstGeom>
        </p:spPr>
      </p:pic>
      <p:pic>
        <p:nvPicPr>
          <p:cNvPr id="6" name="Obraz 5" descr="Obraz zawierający akcesorium&#10;&#10;Opis wygenerowany automatycznie">
            <a:extLst>
              <a:ext uri="{FF2B5EF4-FFF2-40B4-BE49-F238E27FC236}">
                <a16:creationId xmlns="" xmlns:a16="http://schemas.microsoft.com/office/drawing/2014/main" id="{F3A22C6B-4351-4E8A-956D-79F28977E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3" t="18633" r="37906" b="42757"/>
          <a:stretch/>
        </p:blipFill>
        <p:spPr>
          <a:xfrm rot="16200000">
            <a:off x="1917832" y="660534"/>
            <a:ext cx="1643562" cy="248699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6EF565C3-1555-4275-A94F-DD5A6FE38084}"/>
              </a:ext>
            </a:extLst>
          </p:cNvPr>
          <p:cNvSpPr txBox="1"/>
          <p:nvPr/>
        </p:nvSpPr>
        <p:spPr>
          <a:xfrm>
            <a:off x="106129" y="387606"/>
            <a:ext cx="5596404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21. Przygotuj  płytkę  „o1” (dioda LED ) z przewodem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C6D10399-BF00-4570-9826-42D462F5ADB0}"/>
              </a:ext>
            </a:extLst>
          </p:cNvPr>
          <p:cNvSpPr txBox="1"/>
          <p:nvPr/>
        </p:nvSpPr>
        <p:spPr>
          <a:xfrm>
            <a:off x="106129" y="2853490"/>
            <a:ext cx="4121641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22. Przygotuj  płytkę  „o1” do płytki „f2”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C31336CF-E4A9-4C8E-8C8D-8D059FA49C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6" t="38237" r="59544" b="36209"/>
          <a:stretch/>
        </p:blipFill>
        <p:spPr>
          <a:xfrm rot="10800000">
            <a:off x="4394200" y="6699566"/>
            <a:ext cx="1735137" cy="2429192"/>
          </a:xfrm>
          <a:prstGeom prst="rect">
            <a:avLst/>
          </a:prstGeom>
        </p:spPr>
      </p:pic>
      <p:sp>
        <p:nvSpPr>
          <p:cNvPr id="10" name="Owal 9">
            <a:extLst>
              <a:ext uri="{FF2B5EF4-FFF2-40B4-BE49-F238E27FC236}">
                <a16:creationId xmlns="" xmlns:a16="http://schemas.microsoft.com/office/drawing/2014/main" id="{6EDF7472-9C92-41C1-B2BE-A3038CE54C93}"/>
              </a:ext>
            </a:extLst>
          </p:cNvPr>
          <p:cNvSpPr/>
          <p:nvPr/>
        </p:nvSpPr>
        <p:spPr>
          <a:xfrm>
            <a:off x="2997972" y="4797525"/>
            <a:ext cx="431028" cy="48163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="" xmlns:a16="http://schemas.microsoft.com/office/drawing/2014/main" id="{962448CF-E38D-4EEC-BD8E-9382C0B0C923}"/>
              </a:ext>
            </a:extLst>
          </p:cNvPr>
          <p:cNvCxnSpPr>
            <a:cxnSpLocks/>
            <a:stCxn id="10" idx="4"/>
          </p:cNvCxnSpPr>
          <p:nvPr/>
        </p:nvCxnSpPr>
        <p:spPr>
          <a:xfrm>
            <a:off x="3213486" y="5279161"/>
            <a:ext cx="2133214" cy="22646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875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4E1696B2-5120-42B4-B03B-C0F59283F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B0C26FB1-1467-4850-BDD0-8EBFC219D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14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05D599CC-DE54-44E0-9804-2A804B2D76FA}"/>
              </a:ext>
            </a:extLst>
          </p:cNvPr>
          <p:cNvSpPr txBox="1"/>
          <p:nvPr/>
        </p:nvSpPr>
        <p:spPr>
          <a:xfrm>
            <a:off x="347429" y="229300"/>
            <a:ext cx="4134465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23. Włącz zasilanie płyty główniej „m1”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689E5225-62B3-4B56-92E3-26DDADD4D1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7" t="42099" r="29213" b="32469"/>
          <a:stretch/>
        </p:blipFill>
        <p:spPr>
          <a:xfrm rot="10800000">
            <a:off x="2167319" y="889000"/>
            <a:ext cx="2314575" cy="1308100"/>
          </a:xfrm>
          <a:prstGeom prst="rect">
            <a:avLst/>
          </a:prstGeom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="" xmlns:a16="http://schemas.microsoft.com/office/drawing/2014/main" id="{C31A8C9F-940B-4B95-92AE-B424061B61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5939" r="5741" b="9123"/>
          <a:stretch/>
        </p:blipFill>
        <p:spPr>
          <a:xfrm>
            <a:off x="790575" y="3206399"/>
            <a:ext cx="4470400" cy="3230709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95A5686C-68A5-41A7-A949-143D816948A2}"/>
              </a:ext>
            </a:extLst>
          </p:cNvPr>
          <p:cNvSpPr txBox="1"/>
          <p:nvPr/>
        </p:nvSpPr>
        <p:spPr>
          <a:xfrm>
            <a:off x="347429" y="2525527"/>
            <a:ext cx="6378669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24. Doświadczalnie wyjaśnij jak działa bramka logiczna ”OR”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56B36457-244C-4A6A-A086-1029E73BBBCD}"/>
              </a:ext>
            </a:extLst>
          </p:cNvPr>
          <p:cNvSpPr txBox="1"/>
          <p:nvPr/>
        </p:nvSpPr>
        <p:spPr>
          <a:xfrm>
            <a:off x="347428" y="6885170"/>
            <a:ext cx="5250155" cy="1287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Włączaj/wyłączaj włączniki na płytkach „i3” i „i2b” 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 jakim przypadku zapali się dioda LED „o1”  ? </a:t>
            </a:r>
          </a:p>
        </p:txBody>
      </p:sp>
    </p:spTree>
    <p:extLst>
      <p:ext uri="{BB962C8B-B14F-4D97-AF65-F5344CB8AC3E}">
        <p14:creationId xmlns:p14="http://schemas.microsoft.com/office/powerpoint/2010/main" val="3737767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tekst&#10;&#10;Opis wygenerowany automatycznie">
            <a:extLst>
              <a:ext uri="{FF2B5EF4-FFF2-40B4-BE49-F238E27FC236}">
                <a16:creationId xmlns="" xmlns:a16="http://schemas.microsoft.com/office/drawing/2014/main" id="{65B44068-4BE8-49EA-A047-F6345BD2B5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0" t="22918" r="60889" b="63860"/>
          <a:stretch/>
        </p:blipFill>
        <p:spPr>
          <a:xfrm>
            <a:off x="1515887" y="1039812"/>
            <a:ext cx="4271885" cy="2127505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C740E064-2CBF-43DA-BC41-D07D060A5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8F4FBB9D-7E54-47D9-8679-F540E66F8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15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E618BC04-B44B-4420-9089-E780E7E0E34A}"/>
              </a:ext>
            </a:extLst>
          </p:cNvPr>
          <p:cNvSpPr txBox="1"/>
          <p:nvPr/>
        </p:nvSpPr>
        <p:spPr>
          <a:xfrm>
            <a:off x="347429" y="229300"/>
            <a:ext cx="4247830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25. Wyłącz zasilanie płyty główniej „m1”</a:t>
            </a:r>
          </a:p>
        </p:txBody>
      </p:sp>
      <p:sp>
        <p:nvSpPr>
          <p:cNvPr id="7" name="Owal 6">
            <a:extLst>
              <a:ext uri="{FF2B5EF4-FFF2-40B4-BE49-F238E27FC236}">
                <a16:creationId xmlns="" xmlns:a16="http://schemas.microsoft.com/office/drawing/2014/main" id="{2DE7AA5C-4491-4A72-B765-F9B9B36297D1}"/>
              </a:ext>
            </a:extLst>
          </p:cNvPr>
          <p:cNvSpPr/>
          <p:nvPr/>
        </p:nvSpPr>
        <p:spPr>
          <a:xfrm>
            <a:off x="2835087" y="1538888"/>
            <a:ext cx="1187826" cy="87512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="" xmlns:a16="http://schemas.microsoft.com/office/drawing/2014/main" id="{BCD96FF8-1939-45DB-B3A3-6FBFFB130832}"/>
              </a:ext>
            </a:extLst>
          </p:cNvPr>
          <p:cNvCxnSpPr>
            <a:cxnSpLocks/>
            <a:stCxn id="7" idx="4"/>
          </p:cNvCxnSpPr>
          <p:nvPr/>
        </p:nvCxnSpPr>
        <p:spPr>
          <a:xfrm flipH="1">
            <a:off x="2471344" y="2414015"/>
            <a:ext cx="957656" cy="12523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D0A6BDC1-E150-4783-BF69-D47C8441A0E8}"/>
              </a:ext>
            </a:extLst>
          </p:cNvPr>
          <p:cNvSpPr txBox="1"/>
          <p:nvPr/>
        </p:nvSpPr>
        <p:spPr>
          <a:xfrm>
            <a:off x="1247954" y="3673112"/>
            <a:ext cx="2181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Suwak na pozycji OFF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97E48ECE-C220-43A2-AA6A-569062C4FF67}"/>
              </a:ext>
            </a:extLst>
          </p:cNvPr>
          <p:cNvSpPr txBox="1"/>
          <p:nvPr/>
        </p:nvSpPr>
        <p:spPr>
          <a:xfrm>
            <a:off x="214562" y="4331294"/>
            <a:ext cx="5442516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26. Rozmontuj układ do stanu jak na zdjęciu poniżej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="" xmlns:a16="http://schemas.microsoft.com/office/drawing/2014/main" id="{5339C58C-DE2F-4662-8E63-703F4A104A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8" t="8767" r="3127" b="22233"/>
          <a:stretch/>
        </p:blipFill>
        <p:spPr>
          <a:xfrm>
            <a:off x="1200922" y="4853163"/>
            <a:ext cx="4212326" cy="390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9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7274" y="3281968"/>
            <a:ext cx="4200865" cy="5601153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212CD5D7-EE6B-4E7E-888E-EC3009530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9D3436D4-F0A5-4CEE-98DE-EE9C3FC4B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16</a:t>
            </a:fld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B29D9346-2F86-415D-A90D-10749E499A0C}"/>
              </a:ext>
            </a:extLst>
          </p:cNvPr>
          <p:cNvSpPr txBox="1"/>
          <p:nvPr/>
        </p:nvSpPr>
        <p:spPr>
          <a:xfrm>
            <a:off x="281424" y="446053"/>
            <a:ext cx="5622117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27. Przygotuj płytkę „f1” (bramka AND) z przewodami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2C8AB508-FE43-4BEA-AFE8-0398561121F6}"/>
              </a:ext>
            </a:extLst>
          </p:cNvPr>
          <p:cNvSpPr txBox="1"/>
          <p:nvPr/>
        </p:nvSpPr>
        <p:spPr>
          <a:xfrm>
            <a:off x="296664" y="3058781"/>
            <a:ext cx="5955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28. Połącz płytkę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f1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” przewodami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 płytką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bazowa „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m1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budowanego zestawu</a:t>
            </a:r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="" xmlns:a16="http://schemas.microsoft.com/office/drawing/2014/main" id="{8056858E-661D-4B5C-9849-91B3CDE6B16E}"/>
              </a:ext>
            </a:extLst>
          </p:cNvPr>
          <p:cNvCxnSpPr>
            <a:cxnSpLocks/>
            <a:stCxn id="14" idx="4"/>
          </p:cNvCxnSpPr>
          <p:nvPr/>
        </p:nvCxnSpPr>
        <p:spPr>
          <a:xfrm>
            <a:off x="2906562" y="5825707"/>
            <a:ext cx="1679726" cy="26006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wal 13">
            <a:extLst>
              <a:ext uri="{FF2B5EF4-FFF2-40B4-BE49-F238E27FC236}">
                <a16:creationId xmlns="" xmlns:a16="http://schemas.microsoft.com/office/drawing/2014/main" id="{DFC445D2-E737-4B39-B9E6-48F3BA8C41BA}"/>
              </a:ext>
            </a:extLst>
          </p:cNvPr>
          <p:cNvSpPr/>
          <p:nvPr/>
        </p:nvSpPr>
        <p:spPr>
          <a:xfrm>
            <a:off x="2540802" y="4781645"/>
            <a:ext cx="731520" cy="10440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BBC3C081-6165-4E66-8C5F-80B5824F8B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2" b="13172"/>
          <a:stretch/>
        </p:blipFill>
        <p:spPr>
          <a:xfrm rot="10800000">
            <a:off x="1618163" y="992535"/>
            <a:ext cx="2600269" cy="2154948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="" xmlns:a16="http://schemas.microsoft.com/office/drawing/2014/main" id="{C58551C4-4F47-4E65-9943-429775773D34}"/>
              </a:ext>
            </a:extLst>
          </p:cNvPr>
          <p:cNvSpPr txBox="1"/>
          <p:nvPr/>
        </p:nvSpPr>
        <p:spPr>
          <a:xfrm>
            <a:off x="707534" y="8265256"/>
            <a:ext cx="483177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Podłącz przewody od płytki „f1” do płytki „m1”</a:t>
            </a:r>
          </a:p>
        </p:txBody>
      </p:sp>
    </p:spTree>
    <p:extLst>
      <p:ext uri="{BB962C8B-B14F-4D97-AF65-F5344CB8AC3E}">
        <p14:creationId xmlns:p14="http://schemas.microsoft.com/office/powerpoint/2010/main" val="156110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="" xmlns:a16="http://schemas.microsoft.com/office/drawing/2014/main" id="{5D8E7899-BBD0-45E8-AE14-33D53E5764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5" t="29633" r="22722" b="46569"/>
          <a:stretch/>
        </p:blipFill>
        <p:spPr>
          <a:xfrm>
            <a:off x="3738189" y="7362992"/>
            <a:ext cx="1696198" cy="1803895"/>
          </a:xfrm>
          <a:prstGeom prst="rect">
            <a:avLst/>
          </a:prstGeom>
        </p:spPr>
      </p:pic>
      <p:pic>
        <p:nvPicPr>
          <p:cNvPr id="12" name="Obraz 11" descr="Obraz zawierający tekst&#10;&#10;Opis wygenerowany automatycznie">
            <a:extLst>
              <a:ext uri="{FF2B5EF4-FFF2-40B4-BE49-F238E27FC236}">
                <a16:creationId xmlns="" xmlns:a16="http://schemas.microsoft.com/office/drawing/2014/main" id="{5FE2D10A-7177-4F27-A63E-C7A81E3DF2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97" y="3497596"/>
            <a:ext cx="4576630" cy="3432473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4DEDA5F8-4192-41C5-A9B4-8A56BD25A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9F59BAA8-7A13-45C1-9132-FF8728F61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17</a:t>
            </a:fld>
            <a:endParaRPr lang="pl-PL"/>
          </a:p>
        </p:txBody>
      </p:sp>
      <p:pic>
        <p:nvPicPr>
          <p:cNvPr id="6" name="Obraz 5" descr="Obraz zawierający akcesorium&#10;&#10;Opis wygenerowany automatycznie">
            <a:extLst>
              <a:ext uri="{FF2B5EF4-FFF2-40B4-BE49-F238E27FC236}">
                <a16:creationId xmlns="" xmlns:a16="http://schemas.microsoft.com/office/drawing/2014/main" id="{F3A22C6B-4351-4E8A-956D-79F28977E4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3" t="18633" r="37906" b="42757"/>
          <a:stretch/>
        </p:blipFill>
        <p:spPr>
          <a:xfrm rot="16200000">
            <a:off x="1917832" y="660534"/>
            <a:ext cx="1643562" cy="248699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6EF565C3-1555-4275-A94F-DD5A6FE38084}"/>
              </a:ext>
            </a:extLst>
          </p:cNvPr>
          <p:cNvSpPr txBox="1"/>
          <p:nvPr/>
        </p:nvSpPr>
        <p:spPr>
          <a:xfrm>
            <a:off x="106129" y="387606"/>
            <a:ext cx="5596404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29. Przygotuj  płytkę  „o1” (dioda LED ) z przewodem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C6D10399-BF00-4570-9826-42D462F5ADB0}"/>
              </a:ext>
            </a:extLst>
          </p:cNvPr>
          <p:cNvSpPr txBox="1"/>
          <p:nvPr/>
        </p:nvSpPr>
        <p:spPr>
          <a:xfrm>
            <a:off x="106129" y="2912381"/>
            <a:ext cx="5237331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30. Podłącz  płytkę  „o1” przewodem do płytki „f1”</a:t>
            </a:r>
          </a:p>
        </p:txBody>
      </p:sp>
      <p:sp>
        <p:nvSpPr>
          <p:cNvPr id="10" name="Owal 9">
            <a:extLst>
              <a:ext uri="{FF2B5EF4-FFF2-40B4-BE49-F238E27FC236}">
                <a16:creationId xmlns="" xmlns:a16="http://schemas.microsoft.com/office/drawing/2014/main" id="{6EDF7472-9C92-41C1-B2BE-A3038CE54C93}"/>
              </a:ext>
            </a:extLst>
          </p:cNvPr>
          <p:cNvSpPr/>
          <p:nvPr/>
        </p:nvSpPr>
        <p:spPr>
          <a:xfrm>
            <a:off x="3331729" y="4630028"/>
            <a:ext cx="431028" cy="48163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="" xmlns:a16="http://schemas.microsoft.com/office/drawing/2014/main" id="{962448CF-E38D-4EEC-BD8E-9382C0B0C923}"/>
              </a:ext>
            </a:extLst>
          </p:cNvPr>
          <p:cNvCxnSpPr>
            <a:cxnSpLocks/>
          </p:cNvCxnSpPr>
          <p:nvPr/>
        </p:nvCxnSpPr>
        <p:spPr>
          <a:xfrm>
            <a:off x="3633216" y="4977138"/>
            <a:ext cx="770698" cy="28379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85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4E1696B2-5120-42B4-B03B-C0F59283F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B0C26FB1-1467-4850-BDD0-8EBFC219D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18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05D599CC-DE54-44E0-9804-2A804B2D76FA}"/>
              </a:ext>
            </a:extLst>
          </p:cNvPr>
          <p:cNvSpPr txBox="1"/>
          <p:nvPr/>
        </p:nvSpPr>
        <p:spPr>
          <a:xfrm>
            <a:off x="347429" y="229300"/>
            <a:ext cx="4134465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31. Włącz zasilanie płyty główniej „m1”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689E5225-62B3-4B56-92E3-26DDADD4D1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7" t="42099" r="29213" b="32469"/>
          <a:stretch/>
        </p:blipFill>
        <p:spPr>
          <a:xfrm rot="10800000">
            <a:off x="2167319" y="889000"/>
            <a:ext cx="2314575" cy="130810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95A5686C-68A5-41A7-A949-143D816948A2}"/>
              </a:ext>
            </a:extLst>
          </p:cNvPr>
          <p:cNvSpPr txBox="1"/>
          <p:nvPr/>
        </p:nvSpPr>
        <p:spPr>
          <a:xfrm>
            <a:off x="347429" y="2525527"/>
            <a:ext cx="6519734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32. Doświadczalnie wyjaśnij jak działa bramka logiczna ”AND”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56B36457-244C-4A6A-A086-1029E73BBBCD}"/>
              </a:ext>
            </a:extLst>
          </p:cNvPr>
          <p:cNvSpPr txBox="1"/>
          <p:nvPr/>
        </p:nvSpPr>
        <p:spPr>
          <a:xfrm>
            <a:off x="347428" y="6885170"/>
            <a:ext cx="5250155" cy="1287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Włączaj/wyłączaj włączniki na płytkach „i3” i „i2b” 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 jakim przypadku zapali się dioda LED „o1”  ?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EDF72F12-2249-4B64-BCE3-620AC91191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9" t="6700" r="11111" b="3300"/>
          <a:stretch/>
        </p:blipFill>
        <p:spPr>
          <a:xfrm rot="5400000">
            <a:off x="1864436" y="1983130"/>
            <a:ext cx="3485720" cy="580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3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5493F3CC-95A9-48D8-8BAF-F44E164422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9" t="6700" r="11111" b="3300"/>
          <a:stretch/>
        </p:blipFill>
        <p:spPr>
          <a:xfrm rot="5400000">
            <a:off x="1686140" y="3519129"/>
            <a:ext cx="3485720" cy="5809532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D1CFE33B-C6C0-43D2-87C0-204AA9883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BB990F3B-61FA-4B2F-9305-4E7E09A49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19</a:t>
            </a:fld>
            <a:endParaRPr lang="pl-PL"/>
          </a:p>
        </p:txBody>
      </p:sp>
      <p:pic>
        <p:nvPicPr>
          <p:cNvPr id="4" name="Obraz 3" descr="Obraz zawierający tekst&#10;&#10;Opis wygenerowany automatycznie">
            <a:extLst>
              <a:ext uri="{FF2B5EF4-FFF2-40B4-BE49-F238E27FC236}">
                <a16:creationId xmlns="" xmlns:a16="http://schemas.microsoft.com/office/drawing/2014/main" id="{18704951-1CE6-4350-AD8F-5ED25C164B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0" t="22918" r="60889" b="63860"/>
          <a:stretch/>
        </p:blipFill>
        <p:spPr>
          <a:xfrm>
            <a:off x="1467119" y="1889102"/>
            <a:ext cx="4271885" cy="212750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97D56DF5-41C5-4F40-A14D-9C14037C23D5}"/>
              </a:ext>
            </a:extLst>
          </p:cNvPr>
          <p:cNvSpPr txBox="1"/>
          <p:nvPr/>
        </p:nvSpPr>
        <p:spPr>
          <a:xfrm>
            <a:off x="1969044" y="1289299"/>
            <a:ext cx="2651688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Suwak na pozycji „OFF”</a:t>
            </a:r>
          </a:p>
        </p:txBody>
      </p:sp>
      <p:sp>
        <p:nvSpPr>
          <p:cNvPr id="6" name="Owal 5">
            <a:extLst>
              <a:ext uri="{FF2B5EF4-FFF2-40B4-BE49-F238E27FC236}">
                <a16:creationId xmlns="" xmlns:a16="http://schemas.microsoft.com/office/drawing/2014/main" id="{57F3F2F5-4666-42A0-BC3D-E2BF4C24891A}"/>
              </a:ext>
            </a:extLst>
          </p:cNvPr>
          <p:cNvSpPr/>
          <p:nvPr/>
        </p:nvSpPr>
        <p:spPr>
          <a:xfrm>
            <a:off x="2700975" y="2340166"/>
            <a:ext cx="1187826" cy="87512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="" xmlns:a16="http://schemas.microsoft.com/office/drawing/2014/main" id="{6F1EFC9A-CCCB-4A42-86CF-0C4D9698AAFB}"/>
              </a:ext>
            </a:extLst>
          </p:cNvPr>
          <p:cNvCxnSpPr>
            <a:cxnSpLocks/>
            <a:stCxn id="6" idx="4"/>
          </p:cNvCxnSpPr>
          <p:nvPr/>
        </p:nvCxnSpPr>
        <p:spPr>
          <a:xfrm flipH="1">
            <a:off x="2271713" y="3215293"/>
            <a:ext cx="1023175" cy="20638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="" xmlns:a16="http://schemas.microsoft.com/office/drawing/2014/main" id="{28781AEB-5BF8-4898-BCB4-C38CC0E86122}"/>
              </a:ext>
            </a:extLst>
          </p:cNvPr>
          <p:cNvSpPr txBox="1"/>
          <p:nvPr/>
        </p:nvSpPr>
        <p:spPr>
          <a:xfrm>
            <a:off x="499829" y="381700"/>
            <a:ext cx="4311950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33. Wyłącz zasilanie płyty główniej „m1”</a:t>
            </a:r>
          </a:p>
        </p:txBody>
      </p:sp>
    </p:spTree>
    <p:extLst>
      <p:ext uri="{BB962C8B-B14F-4D97-AF65-F5344CB8AC3E}">
        <p14:creationId xmlns:p14="http://schemas.microsoft.com/office/powerpoint/2010/main" val="1192899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AD2383E9-C101-400A-A3BB-CF02B9226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10736" y="9015589"/>
            <a:ext cx="2314575" cy="527403"/>
          </a:xfrm>
        </p:spPr>
        <p:txBody>
          <a:bodyPr/>
          <a:lstStyle/>
          <a:p>
            <a:r>
              <a:rPr lang="pl-PL"/>
              <a:t>Zadanie 14</a:t>
            </a:r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4A1C0717-26B6-46E7-81FF-5DBB34A95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3463" y="9015588"/>
            <a:ext cx="1543050" cy="527403"/>
          </a:xfrm>
        </p:spPr>
        <p:txBody>
          <a:bodyPr/>
          <a:lstStyle/>
          <a:p>
            <a:fld id="{7505E29E-5EFE-490D-B4FF-81D9C1102E9D}" type="slidenum">
              <a:rPr lang="pl-PL" smtClean="0"/>
              <a:t>2</a:t>
            </a:fld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3EB8BEDD-0334-45F1-AC96-B10C7420A618}"/>
              </a:ext>
            </a:extLst>
          </p:cNvPr>
          <p:cNvSpPr txBox="1"/>
          <p:nvPr/>
        </p:nvSpPr>
        <p:spPr>
          <a:xfrm>
            <a:off x="377952" y="612465"/>
            <a:ext cx="629107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Zadanie nr 15.</a:t>
            </a:r>
          </a:p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Bramka logiczna OR i AND. Jak działają?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0CB22FD0-3C73-43CB-8162-EFB95C2F586A}"/>
              </a:ext>
            </a:extLst>
          </p:cNvPr>
          <p:cNvSpPr txBox="1"/>
          <p:nvPr/>
        </p:nvSpPr>
        <p:spPr>
          <a:xfrm>
            <a:off x="355612" y="1947149"/>
            <a:ext cx="3017597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Wykorzystane elementy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9EA473C4-D11C-49D5-BEEB-19EC92F8DE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006" y="2876689"/>
            <a:ext cx="1580684" cy="1185513"/>
          </a:xfrm>
          <a:prstGeom prst="rect">
            <a:avLst/>
          </a:prstGeom>
        </p:spPr>
      </p:pic>
      <p:pic>
        <p:nvPicPr>
          <p:cNvPr id="11" name="Obraz 10" descr="Obraz zawierający adapter&#10;&#10;Opis wygenerowany automatycznie">
            <a:extLst>
              <a:ext uri="{FF2B5EF4-FFF2-40B4-BE49-F238E27FC236}">
                <a16:creationId xmlns="" xmlns:a16="http://schemas.microsoft.com/office/drawing/2014/main" id="{6507102A-50B8-408B-8C1C-BF1D66E1CE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0" t="18568" r="23378" b="22222"/>
          <a:stretch/>
        </p:blipFill>
        <p:spPr>
          <a:xfrm>
            <a:off x="3448218" y="2673014"/>
            <a:ext cx="1273967" cy="158180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="" xmlns:a16="http://schemas.microsoft.com/office/drawing/2014/main" id="{B5E3392D-A072-4C8C-9EA8-BFE1E7F83E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3" b="25132"/>
          <a:stretch/>
        </p:blipFill>
        <p:spPr>
          <a:xfrm rot="5400000">
            <a:off x="3556682" y="5784706"/>
            <a:ext cx="1619030" cy="585216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84FF6035-3BDC-4947-9BF3-7BD187E93764}"/>
              </a:ext>
            </a:extLst>
          </p:cNvPr>
          <p:cNvSpPr txBox="1"/>
          <p:nvPr/>
        </p:nvSpPr>
        <p:spPr>
          <a:xfrm>
            <a:off x="83864" y="4209423"/>
            <a:ext cx="131170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Koszyk 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 bateriami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="" xmlns:a16="http://schemas.microsoft.com/office/drawing/2014/main" id="{B8AE4CF6-CC22-4ACA-B2AB-26D8C5498598}"/>
              </a:ext>
            </a:extLst>
          </p:cNvPr>
          <p:cNvSpPr txBox="1"/>
          <p:nvPr/>
        </p:nvSpPr>
        <p:spPr>
          <a:xfrm>
            <a:off x="1675452" y="4254814"/>
            <a:ext cx="1665415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Płyta główna zasilania „m1”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="" xmlns:a16="http://schemas.microsoft.com/office/drawing/2014/main" id="{1F976737-2DF6-40F5-9B71-1DDAAE47269B}"/>
              </a:ext>
            </a:extLst>
          </p:cNvPr>
          <p:cNvSpPr txBox="1"/>
          <p:nvPr/>
        </p:nvSpPr>
        <p:spPr>
          <a:xfrm>
            <a:off x="4259469" y="4224106"/>
            <a:ext cx="134174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Włączniki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„i2b” i „i3”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="" xmlns:a16="http://schemas.microsoft.com/office/drawing/2014/main" id="{646A4044-3823-4153-8946-FEC97C158A88}"/>
              </a:ext>
            </a:extLst>
          </p:cNvPr>
          <p:cNvSpPr txBox="1"/>
          <p:nvPr/>
        </p:nvSpPr>
        <p:spPr>
          <a:xfrm>
            <a:off x="374534" y="7195153"/>
            <a:ext cx="182844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Płytka bramki OR „f2”</a:t>
            </a:r>
          </a:p>
        </p:txBody>
      </p:sp>
      <p:pic>
        <p:nvPicPr>
          <p:cNvPr id="9" name="Obraz 8" descr="Obraz zawierający akcesorium&#10;&#10;Opis wygenerowany automatycznie">
            <a:extLst>
              <a:ext uri="{FF2B5EF4-FFF2-40B4-BE49-F238E27FC236}">
                <a16:creationId xmlns="" xmlns:a16="http://schemas.microsoft.com/office/drawing/2014/main" id="{E8AABB96-A9EB-4F5C-93A8-F2DEFF6EBC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5" t="33434" r="25155" b="17716"/>
          <a:stretch/>
        </p:blipFill>
        <p:spPr>
          <a:xfrm>
            <a:off x="5266039" y="5321802"/>
            <a:ext cx="1127536" cy="1530032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="" xmlns:a16="http://schemas.microsoft.com/office/drawing/2014/main" id="{CC8AE8A2-6B36-4B84-93A6-8FBD15171B4F}"/>
              </a:ext>
            </a:extLst>
          </p:cNvPr>
          <p:cNvSpPr txBox="1"/>
          <p:nvPr/>
        </p:nvSpPr>
        <p:spPr>
          <a:xfrm>
            <a:off x="5173952" y="7241599"/>
            <a:ext cx="131170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Dioda LED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„o1”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="" xmlns:a16="http://schemas.microsoft.com/office/drawing/2014/main" id="{DE53B659-48B2-4B75-93F0-FA39127A4A1E}"/>
              </a:ext>
            </a:extLst>
          </p:cNvPr>
          <p:cNvSpPr txBox="1"/>
          <p:nvPr/>
        </p:nvSpPr>
        <p:spPr>
          <a:xfrm>
            <a:off x="2201569" y="7171188"/>
            <a:ext cx="182844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Płytka bramki AND „f1”</a:t>
            </a:r>
          </a:p>
        </p:txBody>
      </p:sp>
      <p:pic>
        <p:nvPicPr>
          <p:cNvPr id="26" name="Obraz 25" descr="Obraz zawierający wewnątrz&#10;&#10;Opis wygenerowany automatycznie">
            <a:extLst>
              <a:ext uri="{FF2B5EF4-FFF2-40B4-BE49-F238E27FC236}">
                <a16:creationId xmlns="" xmlns:a16="http://schemas.microsoft.com/office/drawing/2014/main" id="{DEFF682A-6DA3-4DCB-BB72-81E74B547E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5" t="24213" r="29374" b="25420"/>
          <a:stretch/>
        </p:blipFill>
        <p:spPr>
          <a:xfrm>
            <a:off x="4738447" y="2690029"/>
            <a:ext cx="1127536" cy="1558700"/>
          </a:xfrm>
          <a:prstGeom prst="rect">
            <a:avLst/>
          </a:prstGeom>
        </p:spPr>
      </p:pic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594A41E8-2C32-4155-9864-3DB084C3CF0D}"/>
              </a:ext>
            </a:extLst>
          </p:cNvPr>
          <p:cNvSpPr txBox="1"/>
          <p:nvPr/>
        </p:nvSpPr>
        <p:spPr>
          <a:xfrm>
            <a:off x="3786546" y="7195153"/>
            <a:ext cx="1828442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Przewody</a:t>
            </a:r>
          </a:p>
        </p:txBody>
      </p:sp>
      <p:pic>
        <p:nvPicPr>
          <p:cNvPr id="13" name="Obraz 12" descr="Obraz zawierający tekst, sprzęt elektroniczny&#10;&#10;Opis wygenerowany automatycznie">
            <a:extLst>
              <a:ext uri="{FF2B5EF4-FFF2-40B4-BE49-F238E27FC236}">
                <a16:creationId xmlns="" xmlns:a16="http://schemas.microsoft.com/office/drawing/2014/main" id="{95F1858E-B535-4009-ACDF-30CDFA3426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8" t="26278" r="25085" b="13531"/>
          <a:stretch/>
        </p:blipFill>
        <p:spPr>
          <a:xfrm>
            <a:off x="1887272" y="2647717"/>
            <a:ext cx="1156171" cy="1580237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="" xmlns:a16="http://schemas.microsoft.com/office/drawing/2014/main" id="{C2D699B8-0C93-4106-99C7-58939C9107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0" t="33834" r="23091" b="33317"/>
          <a:stretch/>
        </p:blipFill>
        <p:spPr>
          <a:xfrm rot="16200000">
            <a:off x="225388" y="5621078"/>
            <a:ext cx="1597259" cy="1119184"/>
          </a:xfrm>
          <a:prstGeom prst="rect">
            <a:avLst/>
          </a:prstGeom>
        </p:spPr>
      </p:pic>
      <p:pic>
        <p:nvPicPr>
          <p:cNvPr id="30" name="Obraz 29" descr="Obraz zawierający żółty&#10;&#10;Opis wygenerowany automatycznie">
            <a:extLst>
              <a:ext uri="{FF2B5EF4-FFF2-40B4-BE49-F238E27FC236}">
                <a16:creationId xmlns="" xmlns:a16="http://schemas.microsoft.com/office/drawing/2014/main" id="{0D1D672A-0657-40EB-800E-148C801B9AD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4" t="34661" r="29375" b="23646"/>
          <a:stretch/>
        </p:blipFill>
        <p:spPr>
          <a:xfrm rot="16200000">
            <a:off x="1820507" y="5601408"/>
            <a:ext cx="1574846" cy="111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3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81C2E4B3-CCA2-479C-9353-4734D40BE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FE7C4323-A823-4AC2-9759-AF1A4F9CC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20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596B3E99-91B7-4A2B-8154-A27414932A35}"/>
              </a:ext>
            </a:extLst>
          </p:cNvPr>
          <p:cNvSpPr txBox="1"/>
          <p:nvPr/>
        </p:nvSpPr>
        <p:spPr>
          <a:xfrm>
            <a:off x="195308" y="588474"/>
            <a:ext cx="608412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34. Proszę rozmontować układ i odłożyć płytki na swoje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miejsce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793BCD4E-8C48-4737-AA2A-AD35C12CD0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9908" y="1058973"/>
            <a:ext cx="2468034" cy="329071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85C1FEAB-76AC-40B5-8473-DEF6359611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37369" y="3803565"/>
            <a:ext cx="3532683" cy="264951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5AA454CB-593D-442F-8E27-88D8005DE4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1487" y="6453078"/>
            <a:ext cx="3819264" cy="28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24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tekst, sprzęt elektroniczny&#10;&#10;Opis wygenerowany automatycznie">
            <a:extLst>
              <a:ext uri="{FF2B5EF4-FFF2-40B4-BE49-F238E27FC236}">
                <a16:creationId xmlns="" xmlns:a16="http://schemas.microsoft.com/office/drawing/2014/main" id="{FD19B5D5-3D7B-4D97-B54B-C9BF2ED6E3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8" t="26278" r="25085" b="13531"/>
          <a:stretch/>
        </p:blipFill>
        <p:spPr>
          <a:xfrm>
            <a:off x="751422" y="1095253"/>
            <a:ext cx="2528226" cy="345554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D5298475-C268-48CD-A798-93CA8D0BC918}"/>
              </a:ext>
            </a:extLst>
          </p:cNvPr>
          <p:cNvSpPr txBox="1"/>
          <p:nvPr/>
        </p:nvSpPr>
        <p:spPr>
          <a:xfrm>
            <a:off x="511436" y="5653932"/>
            <a:ext cx="5391992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2. Przygotuj koszyk na baterię </a:t>
            </a:r>
          </a:p>
        </p:txBody>
      </p:sp>
      <p:sp>
        <p:nvSpPr>
          <p:cNvPr id="11" name="Symbol zastępczy stopki 10">
            <a:extLst>
              <a:ext uri="{FF2B5EF4-FFF2-40B4-BE49-F238E27FC236}">
                <a16:creationId xmlns="" xmlns:a16="http://schemas.microsoft.com/office/drawing/2014/main" id="{DE86EC8D-636F-481B-8B70-F9E77E8E4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12" name="Symbol zastępczy numeru slajdu 11">
            <a:extLst>
              <a:ext uri="{FF2B5EF4-FFF2-40B4-BE49-F238E27FC236}">
                <a16:creationId xmlns="" xmlns:a16="http://schemas.microsoft.com/office/drawing/2014/main" id="{F12B2A32-EDD6-47BE-97C2-3AD2C6F69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3</a:t>
            </a:fld>
            <a:endParaRPr lang="pl-PL"/>
          </a:p>
        </p:txBody>
      </p:sp>
      <p:pic>
        <p:nvPicPr>
          <p:cNvPr id="25" name="Obraz 24">
            <a:extLst>
              <a:ext uri="{FF2B5EF4-FFF2-40B4-BE49-F238E27FC236}">
                <a16:creationId xmlns="" xmlns:a16="http://schemas.microsoft.com/office/drawing/2014/main" id="{FC052808-B6A4-468A-9B3F-2EA1DC97D8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r="13457"/>
          <a:stretch/>
        </p:blipFill>
        <p:spPr>
          <a:xfrm rot="5400000">
            <a:off x="786537" y="6518580"/>
            <a:ext cx="2681350" cy="2751582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="" xmlns:a16="http://schemas.microsoft.com/office/drawing/2014/main" id="{09F910E6-C9DA-45E4-BD7B-DB7A35192E72}"/>
              </a:ext>
            </a:extLst>
          </p:cNvPr>
          <p:cNvSpPr txBox="1"/>
          <p:nvPr/>
        </p:nvSpPr>
        <p:spPr>
          <a:xfrm>
            <a:off x="511436" y="388333"/>
            <a:ext cx="471893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1. Przygotuj płytę główną zasilania  „m1”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="" xmlns:a16="http://schemas.microsoft.com/office/drawing/2014/main" id="{21CDD157-36E3-443C-8AAC-8B0E4E54091B}"/>
              </a:ext>
            </a:extLst>
          </p:cNvPr>
          <p:cNvSpPr txBox="1"/>
          <p:nvPr/>
        </p:nvSpPr>
        <p:spPr>
          <a:xfrm>
            <a:off x="5530723" y="1938348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m1</a:t>
            </a: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="" xmlns:a16="http://schemas.microsoft.com/office/drawing/2014/main" id="{2D6C07CA-2190-4489-B1BC-63521B25A7C5}"/>
              </a:ext>
            </a:extLst>
          </p:cNvPr>
          <p:cNvCxnSpPr>
            <a:cxnSpLocks/>
          </p:cNvCxnSpPr>
          <p:nvPr/>
        </p:nvCxnSpPr>
        <p:spPr>
          <a:xfrm flipH="1">
            <a:off x="2271713" y="2123014"/>
            <a:ext cx="3093714" cy="8396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20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E7EFC4B2-DF68-4C1B-BAAA-DCE422B9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D8472738-1BCE-4B97-9B8B-00139241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4</a:t>
            </a:fld>
            <a:endParaRPr lang="pl-PL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D07BD1F-7D5A-4A6E-801A-DF9F8ACB0D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" t="19446" r="5098" b="26189"/>
          <a:stretch/>
        </p:blipFill>
        <p:spPr>
          <a:xfrm rot="10800000">
            <a:off x="1219200" y="1511808"/>
            <a:ext cx="3962400" cy="316992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C1B08D5C-F298-4734-B9D5-B5F8E8582AA7}"/>
              </a:ext>
            </a:extLst>
          </p:cNvPr>
          <p:cNvSpPr txBox="1"/>
          <p:nvPr/>
        </p:nvSpPr>
        <p:spPr>
          <a:xfrm>
            <a:off x="157391" y="481060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3. Wsuń wtyczkę od koszyka baterii do gniazda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płycie głównej „m1”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="" xmlns:a16="http://schemas.microsoft.com/office/drawing/2014/main" id="{D8A8C084-45A6-40F4-AEC6-E6BCDFE6D2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17" t="43577" r="31157" b="8612"/>
          <a:stretch/>
        </p:blipFill>
        <p:spPr>
          <a:xfrm rot="10800000">
            <a:off x="844136" y="5466734"/>
            <a:ext cx="1387890" cy="2454363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="" xmlns:a16="http://schemas.microsoft.com/office/drawing/2014/main" id="{B050591B-3725-409A-9C61-188634F4CF9C}"/>
              </a:ext>
            </a:extLst>
          </p:cNvPr>
          <p:cNvSpPr txBox="1"/>
          <p:nvPr/>
        </p:nvSpPr>
        <p:spPr>
          <a:xfrm>
            <a:off x="2644362" y="5953712"/>
            <a:ext cx="3742151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Przesuń suwak na pozycję ON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  celu sprawdzenie poprawnego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Podłączenia zasilania</a:t>
            </a: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="" xmlns:a16="http://schemas.microsoft.com/office/drawing/2014/main" id="{9CCFBA17-2980-41D9-A10D-30D55424D1BF}"/>
              </a:ext>
            </a:extLst>
          </p:cNvPr>
          <p:cNvCxnSpPr>
            <a:cxnSpLocks/>
          </p:cNvCxnSpPr>
          <p:nvPr/>
        </p:nvCxnSpPr>
        <p:spPr>
          <a:xfrm flipH="1">
            <a:off x="2108200" y="2146300"/>
            <a:ext cx="393700" cy="36068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23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tekst&#10;&#10;Opis wygenerowany automatycznie">
            <a:extLst>
              <a:ext uri="{FF2B5EF4-FFF2-40B4-BE49-F238E27FC236}">
                <a16:creationId xmlns="" xmlns:a16="http://schemas.microsoft.com/office/drawing/2014/main" id="{A78BF309-9F54-4ADF-A8D2-2A1EA3930D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9" t="59330" r="20718" b="29789"/>
          <a:stretch/>
        </p:blipFill>
        <p:spPr>
          <a:xfrm rot="10800000">
            <a:off x="1089471" y="5110320"/>
            <a:ext cx="3454128" cy="2356928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E7EFC4B2-DF68-4C1B-BAAA-DCE422B9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D8472738-1BCE-4B97-9B8B-00139241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5</a:t>
            </a:fld>
            <a:endParaRPr lang="pl-PL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D07BD1F-7D5A-4A6E-801A-DF9F8ACB0D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" t="19446" r="5098" b="26189"/>
          <a:stretch/>
        </p:blipFill>
        <p:spPr>
          <a:xfrm rot="10800000">
            <a:off x="1219200" y="1511808"/>
            <a:ext cx="3962400" cy="316992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C1B08D5C-F298-4734-B9D5-B5F8E8582AA7}"/>
              </a:ext>
            </a:extLst>
          </p:cNvPr>
          <p:cNvSpPr txBox="1"/>
          <p:nvPr/>
        </p:nvSpPr>
        <p:spPr>
          <a:xfrm>
            <a:off x="157391" y="481060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4. Wyłącz zasilanie płyty głównej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="" xmlns:a16="http://schemas.microsoft.com/office/drawing/2014/main" id="{B050591B-3725-409A-9C61-188634F4CF9C}"/>
              </a:ext>
            </a:extLst>
          </p:cNvPr>
          <p:cNvSpPr txBox="1"/>
          <p:nvPr/>
        </p:nvSpPr>
        <p:spPr>
          <a:xfrm>
            <a:off x="2079053" y="7566922"/>
            <a:ext cx="4118547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Przesuń suwak na pozycję OFF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  celu wyłączenia zasilania układu</a:t>
            </a: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="" xmlns:a16="http://schemas.microsoft.com/office/drawing/2014/main" id="{9CCFBA17-2980-41D9-A10D-30D55424D1BF}"/>
              </a:ext>
            </a:extLst>
          </p:cNvPr>
          <p:cNvCxnSpPr>
            <a:cxnSpLocks/>
          </p:cNvCxnSpPr>
          <p:nvPr/>
        </p:nvCxnSpPr>
        <p:spPr>
          <a:xfrm flipH="1">
            <a:off x="2108200" y="2146300"/>
            <a:ext cx="393700" cy="36068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47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 descr="Obraz zawierający adapter&#10;&#10;Opis wygenerowany automatycznie">
            <a:extLst>
              <a:ext uri="{FF2B5EF4-FFF2-40B4-BE49-F238E27FC236}">
                <a16:creationId xmlns="" xmlns:a16="http://schemas.microsoft.com/office/drawing/2014/main" id="{228AA2EE-C15D-4F86-81B4-C1AEAEF59C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9" t="24028" r="25370" b="25631"/>
          <a:stretch/>
        </p:blipFill>
        <p:spPr>
          <a:xfrm>
            <a:off x="869798" y="3998786"/>
            <a:ext cx="1857762" cy="2311699"/>
          </a:xfrm>
          <a:prstGeom prst="rect">
            <a:avLst/>
          </a:prstGeom>
        </p:spPr>
      </p:pic>
      <p:pic>
        <p:nvPicPr>
          <p:cNvPr id="14" name="Obraz 13" descr="Obraz zawierający klucz&#10;&#10;Opis wygenerowany automatycznie">
            <a:extLst>
              <a:ext uri="{FF2B5EF4-FFF2-40B4-BE49-F238E27FC236}">
                <a16:creationId xmlns="" xmlns:a16="http://schemas.microsoft.com/office/drawing/2014/main" id="{00F952D1-14C7-4037-8471-2D3E505B7E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7" t="39693" r="38825" b="47293"/>
          <a:stretch/>
        </p:blipFill>
        <p:spPr>
          <a:xfrm>
            <a:off x="3698723" y="4370976"/>
            <a:ext cx="2289479" cy="1249400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EE12B713-6DBD-434D-B0D1-4D76FF373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7E5A3EF8-ACE1-4F97-A8B9-E16ADE724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6</a:t>
            </a:fld>
            <a:endParaRPr lang="pl-PL"/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="" xmlns:a16="http://schemas.microsoft.com/office/drawing/2014/main" id="{EC719475-7E67-44F0-A3BE-B06CCB161E49}"/>
              </a:ext>
            </a:extLst>
          </p:cNvPr>
          <p:cNvCxnSpPr>
            <a:cxnSpLocks/>
          </p:cNvCxnSpPr>
          <p:nvPr/>
        </p:nvCxnSpPr>
        <p:spPr>
          <a:xfrm flipH="1">
            <a:off x="2386503" y="4937599"/>
            <a:ext cx="2202942" cy="2016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95D47DAB-6587-4FBB-9A50-D36474589080}"/>
              </a:ext>
            </a:extLst>
          </p:cNvPr>
          <p:cNvSpPr txBox="1"/>
          <p:nvPr/>
        </p:nvSpPr>
        <p:spPr>
          <a:xfrm>
            <a:off x="175640" y="572725"/>
            <a:ext cx="240322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5. Przygotuj przewód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F49AF75A-E0D1-4EBD-86A4-0573DEE0D0FF}"/>
              </a:ext>
            </a:extLst>
          </p:cNvPr>
          <p:cNvSpPr txBox="1"/>
          <p:nvPr/>
        </p:nvSpPr>
        <p:spPr>
          <a:xfrm>
            <a:off x="182052" y="3480239"/>
            <a:ext cx="3724096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6. Przygotuj  płytkę  „i2b” włącznik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="" xmlns:a16="http://schemas.microsoft.com/office/drawing/2014/main" id="{757A5419-D59E-4F5C-A6E4-BD135EEF3152}"/>
              </a:ext>
            </a:extLst>
          </p:cNvPr>
          <p:cNvSpPr txBox="1"/>
          <p:nvPr/>
        </p:nvSpPr>
        <p:spPr>
          <a:xfrm>
            <a:off x="217562" y="6638774"/>
            <a:ext cx="3831498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7. Połącz płytkę „i2b” z przewodem </a:t>
            </a:r>
          </a:p>
        </p:txBody>
      </p:sp>
      <p:pic>
        <p:nvPicPr>
          <p:cNvPr id="13" name="Obraz 12" descr="Obraz zawierający klucz&#10;&#10;Opis wygenerowany automatycznie">
            <a:extLst>
              <a:ext uri="{FF2B5EF4-FFF2-40B4-BE49-F238E27FC236}">
                <a16:creationId xmlns="" xmlns:a16="http://schemas.microsoft.com/office/drawing/2014/main" id="{252A4974-9514-4E5A-B323-07DA350262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9" t="21111" r="30738" b="22639"/>
          <a:stretch/>
        </p:blipFill>
        <p:spPr>
          <a:xfrm rot="16200000">
            <a:off x="2367768" y="6927421"/>
            <a:ext cx="1498386" cy="2314576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="" xmlns:a16="http://schemas.microsoft.com/office/drawing/2014/main" id="{1D0ED4FC-4C1B-4245-8F4F-EA3260F5E9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4" t="34317" r="13390" b="29869"/>
          <a:stretch/>
        </p:blipFill>
        <p:spPr>
          <a:xfrm>
            <a:off x="1041261" y="1303945"/>
            <a:ext cx="4095993" cy="138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6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9301E890-3CAC-44C9-B0F3-4CF5D61355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1" t="50260" r="60041" b="29506"/>
          <a:stretch/>
        </p:blipFill>
        <p:spPr>
          <a:xfrm rot="5400000">
            <a:off x="2020708" y="6118623"/>
            <a:ext cx="2308582" cy="257447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71E97B9A-0112-4375-B358-A8CCD494B4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8" t="6543" r="21852" b="6049"/>
          <a:stretch/>
        </p:blipFill>
        <p:spPr>
          <a:xfrm rot="5400000">
            <a:off x="1099403" y="1240661"/>
            <a:ext cx="4151194" cy="4495800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E96EDA62-00E1-4370-856D-45E53995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06D7AA9F-5E16-4CC1-A171-B60F4F904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7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ECD0AA6E-6F50-4F74-A0F1-6A54AC8B4172}"/>
              </a:ext>
            </a:extLst>
          </p:cNvPr>
          <p:cNvSpPr txBox="1"/>
          <p:nvPr/>
        </p:nvSpPr>
        <p:spPr>
          <a:xfrm>
            <a:off x="246638" y="653317"/>
            <a:ext cx="3916457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8. Połącz płytkę „i2b” z płyta główną </a:t>
            </a: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="" xmlns:a16="http://schemas.microsoft.com/office/drawing/2014/main" id="{AC13EA78-3C45-4733-81ED-56597FEA5A1B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2691606" y="2904275"/>
            <a:ext cx="216694" cy="42458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wal 7">
            <a:extLst>
              <a:ext uri="{FF2B5EF4-FFF2-40B4-BE49-F238E27FC236}">
                <a16:creationId xmlns="" xmlns:a16="http://schemas.microsoft.com/office/drawing/2014/main" id="{A8381861-8C4D-47FF-BA31-33090930DBD5}"/>
              </a:ext>
            </a:extLst>
          </p:cNvPr>
          <p:cNvSpPr/>
          <p:nvPr/>
        </p:nvSpPr>
        <p:spPr>
          <a:xfrm>
            <a:off x="2182812" y="2100376"/>
            <a:ext cx="1017587" cy="80389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281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E3B0C3A5-32BF-4C69-8ED3-57304CF0C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323DFA16-8640-4021-901A-DCA9DC9C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8</a:t>
            </a:fld>
            <a:endParaRPr lang="pl-PL"/>
          </a:p>
        </p:txBody>
      </p:sp>
      <p:pic>
        <p:nvPicPr>
          <p:cNvPr id="4" name="Obraz 3" descr="Obraz zawierający wewnątrz&#10;&#10;Opis wygenerowany automatycznie">
            <a:extLst>
              <a:ext uri="{FF2B5EF4-FFF2-40B4-BE49-F238E27FC236}">
                <a16:creationId xmlns="" xmlns:a16="http://schemas.microsoft.com/office/drawing/2014/main" id="{8A47CDC5-E9AF-48E3-80DA-F3FF461986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0" t="40019" r="40088" b="43438"/>
          <a:stretch/>
        </p:blipFill>
        <p:spPr>
          <a:xfrm>
            <a:off x="3591115" y="4233906"/>
            <a:ext cx="2023873" cy="1639824"/>
          </a:xfrm>
          <a:prstGeom prst="rect">
            <a:avLst/>
          </a:prstGeom>
        </p:spPr>
      </p:pic>
      <p:pic>
        <p:nvPicPr>
          <p:cNvPr id="5" name="Obraz 4" descr="Obraz zawierający wewnątrz&#10;&#10;Opis wygenerowany automatycznie">
            <a:extLst>
              <a:ext uri="{FF2B5EF4-FFF2-40B4-BE49-F238E27FC236}">
                <a16:creationId xmlns="" xmlns:a16="http://schemas.microsoft.com/office/drawing/2014/main" id="{E42EA55B-DC8C-41BB-93EF-35719EEF18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4" t="23434" r="26934" b="24166"/>
          <a:stretch/>
        </p:blipFill>
        <p:spPr>
          <a:xfrm>
            <a:off x="1054993" y="4254361"/>
            <a:ext cx="1362171" cy="18150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AB26249E-5612-4658-BF8C-6D9326C25DAC}"/>
              </a:ext>
            </a:extLst>
          </p:cNvPr>
          <p:cNvSpPr txBox="1"/>
          <p:nvPr/>
        </p:nvSpPr>
        <p:spPr>
          <a:xfrm>
            <a:off x="175640" y="572725"/>
            <a:ext cx="4750018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9. Przygotuj przewód zakończony wtyczkami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78ED3C6A-FA95-4906-8EA6-AD9866EDCF9F}"/>
              </a:ext>
            </a:extLst>
          </p:cNvPr>
          <p:cNvSpPr txBox="1"/>
          <p:nvPr/>
        </p:nvSpPr>
        <p:spPr>
          <a:xfrm>
            <a:off x="217562" y="6638774"/>
            <a:ext cx="3642857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11. Połącz przycisk z przewodem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28AAF25F-BD72-4759-BE7C-17ADB105BD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9906" y="1569339"/>
            <a:ext cx="1884678" cy="1413509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4CEEBF95-BD24-4DFA-A0A8-81AFF6D15304}"/>
              </a:ext>
            </a:extLst>
          </p:cNvPr>
          <p:cNvSpPr txBox="1"/>
          <p:nvPr/>
        </p:nvSpPr>
        <p:spPr>
          <a:xfrm>
            <a:off x="182052" y="3480239"/>
            <a:ext cx="4814138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10. Przygotuj  płytkę  „i3” (czerwony przycisk)</a:t>
            </a: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="" xmlns:a16="http://schemas.microsoft.com/office/drawing/2014/main" id="{8AD2FC15-D066-471C-9D6C-8FCEADBBC7E2}"/>
              </a:ext>
            </a:extLst>
          </p:cNvPr>
          <p:cNvCxnSpPr>
            <a:cxnSpLocks/>
          </p:cNvCxnSpPr>
          <p:nvPr/>
        </p:nvCxnSpPr>
        <p:spPr>
          <a:xfrm flipH="1">
            <a:off x="2015490" y="4953000"/>
            <a:ext cx="2202942" cy="2016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0AE8844A-3267-45BC-A147-B7D06CD4DD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0" t="7089" r="28177" b="20700"/>
          <a:stretch/>
        </p:blipFill>
        <p:spPr>
          <a:xfrm rot="16200000">
            <a:off x="2245710" y="6934982"/>
            <a:ext cx="1354121" cy="259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6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4D2B76A3-7F72-455F-8DEF-31D50DB83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14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17948C40-08BB-4710-9262-BC98ECA6F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9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82FB7EA3-136C-4E85-A497-B30EB85ED4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9721" r="2778" b="21528"/>
          <a:stretch/>
        </p:blipFill>
        <p:spPr>
          <a:xfrm>
            <a:off x="1295400" y="1234024"/>
            <a:ext cx="4085449" cy="39116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8D613C65-C1EE-47B2-8C29-62D5229D426C}"/>
              </a:ext>
            </a:extLst>
          </p:cNvPr>
          <p:cNvSpPr txBox="1"/>
          <p:nvPr/>
        </p:nvSpPr>
        <p:spPr>
          <a:xfrm>
            <a:off x="246638" y="653317"/>
            <a:ext cx="3916457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12. Połącz płytkę „i3” z płyta główną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133E9B4D-AF4D-4BB5-AD9E-6BA3DDA95E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1" t="27504" r="26851" b="46293"/>
          <a:stretch/>
        </p:blipFill>
        <p:spPr>
          <a:xfrm>
            <a:off x="3005807" y="5394642"/>
            <a:ext cx="2314575" cy="3537737"/>
          </a:xfrm>
          <a:prstGeom prst="rect">
            <a:avLst/>
          </a:prstGeom>
        </p:spPr>
      </p:pic>
      <p:cxnSp>
        <p:nvCxnSpPr>
          <p:cNvPr id="8" name="Łącznik prosty ze strzałką 7">
            <a:extLst>
              <a:ext uri="{FF2B5EF4-FFF2-40B4-BE49-F238E27FC236}">
                <a16:creationId xmlns="" xmlns:a16="http://schemas.microsoft.com/office/drawing/2014/main" id="{85127907-FDF4-4992-871D-D5A3F8E4C34C}"/>
              </a:ext>
            </a:extLst>
          </p:cNvPr>
          <p:cNvCxnSpPr>
            <a:cxnSpLocks/>
          </p:cNvCxnSpPr>
          <p:nvPr/>
        </p:nvCxnSpPr>
        <p:spPr>
          <a:xfrm>
            <a:off x="3797300" y="3340100"/>
            <a:ext cx="127000" cy="3848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11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5E3539D76240D4C81EF6909B7FAC18A" ma:contentTypeVersion="14" ma:contentTypeDescription="Utwórz nowy dokument." ma:contentTypeScope="" ma:versionID="09530cb20df8bb7d7328639d9160c62a">
  <xsd:schema xmlns:xsd="http://www.w3.org/2001/XMLSchema" xmlns:xs="http://www.w3.org/2001/XMLSchema" xmlns:p="http://schemas.microsoft.com/office/2006/metadata/properties" xmlns:ns2="10adba0f-d193-4b18-82d4-9693ed4683a2" xmlns:ns3="b37c054c-b20a-407f-8901-6a06e332dbb8" targetNamespace="http://schemas.microsoft.com/office/2006/metadata/properties" ma:root="true" ma:fieldsID="8dce884877b56f43bc5e08ec20a9bdaf" ns2:_="" ns3:_="">
    <xsd:import namespace="10adba0f-d193-4b18-82d4-9693ed4683a2"/>
    <xsd:import namespace="b37c054c-b20a-407f-8901-6a06e332db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dba0f-d193-4b18-82d4-9693ed4683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Tagi obrazów" ma:readOnly="false" ma:fieldId="{5cf76f15-5ced-4ddc-b409-7134ff3c332f}" ma:taxonomyMulti="true" ma:sspId="6d741813-68c0-4753-ad7d-c4283c0554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7c054c-b20a-407f-8901-6a06e332dbb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09a2a51-a57f-44b3-99cb-1e7bb67de154}" ma:internalName="TaxCatchAll" ma:showField="CatchAllData" ma:web="b37c054c-b20a-407f-8901-6a06e332db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adba0f-d193-4b18-82d4-9693ed4683a2">
      <Terms xmlns="http://schemas.microsoft.com/office/infopath/2007/PartnerControls"/>
    </lcf76f155ced4ddcb4097134ff3c332f>
    <TaxCatchAll xmlns="b37c054c-b20a-407f-8901-6a06e332dbb8" xsi:nil="true"/>
  </documentManagement>
</p:properties>
</file>

<file path=customXml/itemProps1.xml><?xml version="1.0" encoding="utf-8"?>
<ds:datastoreItem xmlns:ds="http://schemas.openxmlformats.org/officeDocument/2006/customXml" ds:itemID="{4763C9DA-3C16-4BF3-815A-8E69EFDA5318}"/>
</file>

<file path=customXml/itemProps2.xml><?xml version="1.0" encoding="utf-8"?>
<ds:datastoreItem xmlns:ds="http://schemas.openxmlformats.org/officeDocument/2006/customXml" ds:itemID="{7E9175F0-EF4C-46DC-AD7B-DE9C3AA2AB26}"/>
</file>

<file path=customXml/itemProps3.xml><?xml version="1.0" encoding="utf-8"?>
<ds:datastoreItem xmlns:ds="http://schemas.openxmlformats.org/officeDocument/2006/customXml" ds:itemID="{31862963-9E34-4888-BE69-E00D5A51C195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989</TotalTime>
  <Words>557</Words>
  <Application>Microsoft Office PowerPoint</Application>
  <PresentationFormat>Papier A4 (210x297 mm)</PresentationFormat>
  <Paragraphs>111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Motyw pakietu Office</vt:lpstr>
      <vt:lpstr>1_Motyw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Akademia Leona Koźmińskiego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bogdan</dc:creator>
  <cp:lastModifiedBy>bogdan</cp:lastModifiedBy>
  <cp:revision>52</cp:revision>
  <dcterms:created xsi:type="dcterms:W3CDTF">2022-04-24T19:38:58Z</dcterms:created>
  <dcterms:modified xsi:type="dcterms:W3CDTF">2022-09-06T09:59:39Z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0x010100D5E3539D76240D4C81EF6909B7FAC18A</vt:lpwstr>
  </property>
</Properties>
</file>