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1" r:id="rId7"/>
    <p:sldId id="263" r:id="rId8"/>
    <p:sldId id="25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2529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1116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5852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7282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78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6889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6801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104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90035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2130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0341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D9FB7-5BFE-478B-AF58-74A0C0BD6B8B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CCC36-F383-4539-B49C-450C1273519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2716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CINAS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dr n. med. Jarosław Leś</a:t>
            </a:r>
            <a:br>
              <a:rPr lang="pl-PL" dirty="0" smtClean="0"/>
            </a:br>
            <a:r>
              <a:rPr lang="pl-PL" dirty="0" smtClean="0"/>
              <a:t>Instytut Diagnostyki i Leczenia Bólu</a:t>
            </a:r>
          </a:p>
          <a:p>
            <a:r>
              <a:rPr lang="pl-PL" dirty="0" smtClean="0"/>
              <a:t>Warszawa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5400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/>
          </a:bodyPr>
          <a:lstStyle/>
          <a:p>
            <a:r>
              <a:rPr lang="pl-PL" dirty="0" smtClean="0"/>
              <a:t>Zastosowanie kliniczne – 3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0" y="1124744"/>
            <a:ext cx="399593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podczas przepłukiwania portu iniekcja jak i aspiracja były bardzo łatwe (IN</a:t>
            </a:r>
            <a:r>
              <a:rPr lang="pl-PL" sz="2800" baseline="-25000" dirty="0" smtClean="0"/>
              <a:t>1</a:t>
            </a:r>
            <a:r>
              <a:rPr lang="pl-PL" sz="2800" dirty="0" smtClean="0"/>
              <a:t>AS</a:t>
            </a:r>
            <a:r>
              <a:rPr lang="pl-PL" sz="2800" baseline="-25000" dirty="0" smtClean="0"/>
              <a:t>1</a:t>
            </a:r>
            <a:r>
              <a:rPr lang="pl-PL" sz="2800" dirty="0" smtClean="0"/>
              <a:t>).  </a:t>
            </a:r>
          </a:p>
          <a:p>
            <a:r>
              <a:rPr lang="pl-PL" sz="2400" dirty="0" smtClean="0"/>
              <a:t>Po czym chciałaś pobrać krew na badania jednak po pobraniu 2 ml krwi, krew przestała płynąć. Pomimo różnych manewrów udrażniających nie udało ci się pobrać krwi z portu.</a:t>
            </a:r>
            <a:r>
              <a:rPr lang="pl-PL" sz="2800" dirty="0" smtClean="0"/>
              <a:t>  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809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- 3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0" y="1124744"/>
            <a:ext cx="399593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podczas przepłukiwania portu iniekcja jak i aspiracja były bardzo łatwe (IN</a:t>
            </a:r>
            <a:r>
              <a:rPr lang="pl-PL" sz="2800" baseline="-25000" dirty="0" smtClean="0"/>
              <a:t>1</a:t>
            </a:r>
            <a:r>
              <a:rPr lang="pl-PL" sz="2800" dirty="0" smtClean="0"/>
              <a:t>AS</a:t>
            </a:r>
            <a:r>
              <a:rPr lang="pl-PL" sz="2800" baseline="-25000" dirty="0" smtClean="0"/>
              <a:t>1</a:t>
            </a:r>
            <a:r>
              <a:rPr lang="pl-PL" sz="2800" dirty="0" smtClean="0"/>
              <a:t>).  </a:t>
            </a:r>
          </a:p>
          <a:p>
            <a:r>
              <a:rPr lang="pl-PL" sz="2400" dirty="0" smtClean="0"/>
              <a:t>Po czym chciałaś pobrać krew na badania jednak po pobraniu 2 ml krwi, krew przestała płynąć. Pomimo różnych manewrów udrażniających nie udało ci się pobrać krwi z portu.</a:t>
            </a:r>
            <a:r>
              <a:rPr lang="pl-PL" sz="2800" dirty="0" smtClean="0"/>
              <a:t>  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5796136" y="5805264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/>
              <a:t>CINAS      IN1AS3</a:t>
            </a:r>
            <a:endParaRPr lang="pl-PL" sz="2800" b="1" dirty="0"/>
          </a:p>
        </p:txBody>
      </p:sp>
      <p:sp>
        <p:nvSpPr>
          <p:cNvPr id="6" name="Elipsa 5"/>
          <p:cNvSpPr/>
          <p:nvPr/>
        </p:nvSpPr>
        <p:spPr>
          <a:xfrm>
            <a:off x="5508104" y="4255641"/>
            <a:ext cx="864096" cy="61351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673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- 4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323528" y="2060848"/>
            <a:ext cx="38164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Iniekcja była utrudniona, spróbowałaś </a:t>
            </a:r>
            <a:r>
              <a:rPr lang="pl-PL" sz="2800" dirty="0" err="1" smtClean="0"/>
              <a:t>zaaspirować</a:t>
            </a:r>
            <a:r>
              <a:rPr lang="pl-PL" sz="2800" dirty="0" smtClean="0"/>
              <a:t> krew ale było to niemożliwe pomimo różnych manewrów udrażniających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547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- 4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323528" y="2060848"/>
            <a:ext cx="38164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Iniekcja była utrudniona, spróbowałaś </a:t>
            </a:r>
            <a:r>
              <a:rPr lang="pl-PL" sz="2800" dirty="0" err="1" smtClean="0"/>
              <a:t>zaaspirować</a:t>
            </a:r>
            <a:r>
              <a:rPr lang="pl-PL" sz="2800" dirty="0" smtClean="0"/>
              <a:t> krew ale było to niemożliwe pomimo różnych manewrów udrażniających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a 4"/>
          <p:cNvSpPr/>
          <p:nvPr/>
        </p:nvSpPr>
        <p:spPr>
          <a:xfrm>
            <a:off x="6372200" y="4255641"/>
            <a:ext cx="864096" cy="61351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5796136" y="5805264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/>
              <a:t>CINAS      IN2AS3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3512026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- 5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251520" y="1412776"/>
            <a:ext cx="38164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Po podejściu do pacjenta zauważyłaś zestaw do infuzji połączony z portem dożylnym całkowicie wypełniony krwią. </a:t>
            </a:r>
          </a:p>
          <a:p>
            <a:r>
              <a:rPr lang="pl-PL" sz="2800" dirty="0" smtClean="0"/>
              <a:t>Starałaś się przepłukać port ale było to niemożliwe. </a:t>
            </a:r>
          </a:p>
          <a:p>
            <a:r>
              <a:rPr lang="pl-PL" sz="2800" dirty="0" smtClean="0"/>
              <a:t>Starałaś się </a:t>
            </a:r>
            <a:r>
              <a:rPr lang="pl-PL" sz="2800" dirty="0" err="1" smtClean="0"/>
              <a:t>zaaspirować</a:t>
            </a:r>
            <a:r>
              <a:rPr lang="pl-PL" sz="2800" dirty="0" smtClean="0"/>
              <a:t> krew, ale było to niemożliwe. 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096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- 5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251520" y="1412776"/>
            <a:ext cx="38164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Po podejściu do pacjenta zauważyłaś zestaw do infuzji połączony z portem dożylnym całkowicie wypełniony krwią. </a:t>
            </a:r>
          </a:p>
          <a:p>
            <a:r>
              <a:rPr lang="pl-PL" sz="2800" dirty="0" smtClean="0"/>
              <a:t>Starałaś się przepłukać port ale było to niemożliwe. </a:t>
            </a:r>
          </a:p>
          <a:p>
            <a:r>
              <a:rPr lang="pl-PL" sz="2800" dirty="0" smtClean="0"/>
              <a:t>Starałaś się </a:t>
            </a:r>
            <a:r>
              <a:rPr lang="pl-PL" sz="2800" dirty="0" err="1" smtClean="0"/>
              <a:t>zaaspirować</a:t>
            </a:r>
            <a:r>
              <a:rPr lang="pl-PL" sz="2800" dirty="0" smtClean="0"/>
              <a:t> krew, ale było to niemożliwe. 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a 4"/>
          <p:cNvSpPr/>
          <p:nvPr/>
        </p:nvSpPr>
        <p:spPr>
          <a:xfrm>
            <a:off x="7236296" y="4255641"/>
            <a:ext cx="864096" cy="61351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5796136" y="5805264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/>
              <a:t>CINAS      IN3AS3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974697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251520" y="1412776"/>
            <a:ext cx="38164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Po podejściu do pacjenta zauważyłaś zestaw </a:t>
            </a:r>
          </a:p>
          <a:p>
            <a:r>
              <a:rPr lang="pl-PL" sz="2800" dirty="0" smtClean="0"/>
              <a:t>do infuzji połączony </a:t>
            </a:r>
          </a:p>
          <a:p>
            <a:r>
              <a:rPr lang="pl-PL" sz="2800" dirty="0" smtClean="0"/>
              <a:t>z portem dożylnym całkowicie wypełniony krwią. </a:t>
            </a:r>
          </a:p>
          <a:p>
            <a:r>
              <a:rPr lang="pl-PL" sz="2800" dirty="0" smtClean="0"/>
              <a:t>Nie starałaś się przepłukać portu.  </a:t>
            </a:r>
          </a:p>
          <a:p>
            <a:r>
              <a:rPr lang="pl-PL" sz="2800" dirty="0" smtClean="0"/>
              <a:t>Nie starałaś się </a:t>
            </a:r>
            <a:r>
              <a:rPr lang="pl-PL" sz="2800" dirty="0" err="1" smtClean="0"/>
              <a:t>zaaspirować</a:t>
            </a:r>
            <a:r>
              <a:rPr lang="pl-PL" sz="2800" dirty="0" smtClean="0"/>
              <a:t> krwi. 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378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251520" y="1412776"/>
            <a:ext cx="38164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Po podejściu do pacjenta zauważyłaś zestaw </a:t>
            </a:r>
          </a:p>
          <a:p>
            <a:r>
              <a:rPr lang="pl-PL" sz="2800" dirty="0" smtClean="0"/>
              <a:t>do infuzji połączony </a:t>
            </a:r>
          </a:p>
          <a:p>
            <a:r>
              <a:rPr lang="pl-PL" sz="2800" dirty="0" smtClean="0"/>
              <a:t>z portem dożylnym całkowicie wypełniony krwią. </a:t>
            </a:r>
          </a:p>
          <a:p>
            <a:r>
              <a:rPr lang="pl-PL" sz="2800" dirty="0" smtClean="0"/>
              <a:t>Nie starałaś się przepłukać portu.  </a:t>
            </a:r>
          </a:p>
          <a:p>
            <a:r>
              <a:rPr lang="pl-PL" sz="2800" dirty="0" smtClean="0"/>
              <a:t>Nie starałaś się </a:t>
            </a:r>
            <a:r>
              <a:rPr lang="pl-PL" sz="2800" dirty="0" err="1" smtClean="0"/>
              <a:t>zaaspirować</a:t>
            </a:r>
            <a:r>
              <a:rPr lang="pl-PL" sz="2800" dirty="0" smtClean="0"/>
              <a:t> krwi. 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a 4"/>
          <p:cNvSpPr/>
          <p:nvPr/>
        </p:nvSpPr>
        <p:spPr>
          <a:xfrm>
            <a:off x="8100392" y="4869160"/>
            <a:ext cx="864096" cy="6135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5796136" y="5805264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/>
              <a:t>CINAS      </a:t>
            </a:r>
            <a:r>
              <a:rPr lang="pl-PL" sz="2800" b="1" dirty="0" err="1" smtClean="0"/>
              <a:t>INxASx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4043401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07504" y="1412776"/>
            <a:ext cx="84969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Po podejściu do pacjenta zauważyłaś zestaw do infuzji połączony z portem dożylnym całkowicie</a:t>
            </a:r>
          </a:p>
          <a:p>
            <a:r>
              <a:rPr lang="pl-PL" sz="2800" dirty="0" smtClean="0"/>
              <a:t>wypełniony krwią. </a:t>
            </a:r>
          </a:p>
          <a:p>
            <a:r>
              <a:rPr lang="pl-PL" sz="2800" dirty="0" smtClean="0"/>
              <a:t>Starałaś się przepłukać port ale było to </a:t>
            </a:r>
          </a:p>
          <a:p>
            <a:r>
              <a:rPr lang="pl-PL" sz="2800" dirty="0" smtClean="0"/>
              <a:t>niemożliwe. Starałaś się </a:t>
            </a:r>
            <a:r>
              <a:rPr lang="pl-PL" sz="2800" dirty="0" err="1" smtClean="0"/>
              <a:t>zaaspirować</a:t>
            </a:r>
            <a:r>
              <a:rPr lang="pl-PL" sz="2800" dirty="0" smtClean="0"/>
              <a:t> </a:t>
            </a:r>
          </a:p>
          <a:p>
            <a:r>
              <a:rPr lang="pl-PL" sz="2800" dirty="0" smtClean="0"/>
              <a:t>krew, ale było to niemożliwe. </a:t>
            </a:r>
          </a:p>
          <a:p>
            <a:r>
              <a:rPr lang="pl-PL" sz="2800" dirty="0" smtClean="0"/>
              <a:t>Rozpoczęłaś leczenie </a:t>
            </a:r>
            <a:r>
              <a:rPr lang="pl-PL" sz="2800" dirty="0" err="1" smtClean="0"/>
              <a:t>trombolityczne</a:t>
            </a:r>
            <a:r>
              <a:rPr lang="pl-PL" sz="2800" dirty="0" smtClean="0"/>
              <a:t> i po kilku minutach można było wstrzyknąć 1,5 ml leku </a:t>
            </a:r>
            <a:r>
              <a:rPr lang="pl-PL" sz="2800" dirty="0" err="1" smtClean="0"/>
              <a:t>trombolitycznego</a:t>
            </a:r>
            <a:r>
              <a:rPr lang="pl-PL" sz="2800" dirty="0" smtClean="0"/>
              <a:t>. Iniekcja była możliwa lecz trudna. Łatwo </a:t>
            </a:r>
            <a:r>
              <a:rPr lang="pl-PL" sz="2800" dirty="0" err="1" smtClean="0"/>
              <a:t>zaaspirowałaś</a:t>
            </a:r>
            <a:r>
              <a:rPr lang="pl-PL" sz="2800" dirty="0" smtClean="0"/>
              <a:t> 3 ml krwi, ponownie próbowałaś podać płyn, iniekcja była możliwa, ale wciąż trudna.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668" y="1844824"/>
            <a:ext cx="2918795" cy="219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72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07504" y="1412776"/>
            <a:ext cx="84969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Po podejściu do pacjenta zauważyłaś zestaw do infuzji połączony z portem dożylnym całkowicie</a:t>
            </a:r>
          </a:p>
          <a:p>
            <a:r>
              <a:rPr lang="pl-PL" sz="2800" dirty="0" smtClean="0"/>
              <a:t>wypełniony krwią. </a:t>
            </a:r>
          </a:p>
          <a:p>
            <a:r>
              <a:rPr lang="pl-PL" sz="2800" dirty="0" smtClean="0"/>
              <a:t>Starałaś się przepłukać port ale było to </a:t>
            </a:r>
          </a:p>
          <a:p>
            <a:r>
              <a:rPr lang="pl-PL" sz="2800" dirty="0" smtClean="0"/>
              <a:t>niemożliwe. Starałaś się </a:t>
            </a:r>
            <a:r>
              <a:rPr lang="pl-PL" sz="2800" dirty="0" err="1" smtClean="0"/>
              <a:t>zaaspirować</a:t>
            </a:r>
            <a:r>
              <a:rPr lang="pl-PL" sz="2800" dirty="0" smtClean="0"/>
              <a:t> </a:t>
            </a:r>
          </a:p>
          <a:p>
            <a:r>
              <a:rPr lang="pl-PL" sz="2800" dirty="0" smtClean="0"/>
              <a:t>krew, ale było to niemożliwe. </a:t>
            </a:r>
          </a:p>
          <a:p>
            <a:r>
              <a:rPr lang="pl-PL" sz="2800" dirty="0" smtClean="0"/>
              <a:t>Rozpoczęłaś leczenie </a:t>
            </a:r>
            <a:r>
              <a:rPr lang="pl-PL" sz="2800" dirty="0" err="1" smtClean="0"/>
              <a:t>trombolityczne</a:t>
            </a:r>
            <a:r>
              <a:rPr lang="pl-PL" sz="2800" dirty="0" smtClean="0"/>
              <a:t> i po kilku minutach można było wstrzyknąć 1,5 ml leku </a:t>
            </a:r>
            <a:r>
              <a:rPr lang="pl-PL" sz="2800" dirty="0" err="1" smtClean="0"/>
              <a:t>trombolitycznego</a:t>
            </a:r>
            <a:r>
              <a:rPr lang="pl-PL" sz="2800" dirty="0" smtClean="0"/>
              <a:t>. Iniekcja była możliwa lecz trudna. Łatwo </a:t>
            </a:r>
            <a:r>
              <a:rPr lang="pl-PL" sz="2800" dirty="0" err="1" smtClean="0"/>
              <a:t>zaaspirowałaś</a:t>
            </a:r>
            <a:r>
              <a:rPr lang="pl-PL" sz="2800" dirty="0" smtClean="0"/>
              <a:t> 3 ml krwi, ponownie próbowałaś podać płyn, iniekcja była możliwa, ale wciąż trudna.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668" y="1844824"/>
            <a:ext cx="2918795" cy="219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a 4"/>
          <p:cNvSpPr/>
          <p:nvPr/>
        </p:nvSpPr>
        <p:spPr>
          <a:xfrm>
            <a:off x="7452320" y="2492896"/>
            <a:ext cx="50405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7596336" y="594928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IN2AS1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437067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CINAS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u="sng" dirty="0" smtClean="0"/>
              <a:t>C</a:t>
            </a:r>
            <a:r>
              <a:rPr lang="pl-PL" dirty="0" smtClean="0"/>
              <a:t>EWNIK </a:t>
            </a:r>
            <a:r>
              <a:rPr lang="pl-PL" u="sng" dirty="0" smtClean="0"/>
              <a:t>IN</a:t>
            </a:r>
            <a:r>
              <a:rPr lang="pl-PL" dirty="0" smtClean="0"/>
              <a:t>IEKCJA i </a:t>
            </a:r>
            <a:r>
              <a:rPr lang="pl-PL" u="sng" dirty="0" smtClean="0"/>
              <a:t>AS</a:t>
            </a:r>
            <a:r>
              <a:rPr lang="pl-PL" dirty="0" smtClean="0"/>
              <a:t>PIRACJA</a:t>
            </a:r>
            <a:br>
              <a:rPr lang="pl-PL" dirty="0" smtClean="0"/>
            </a:br>
            <a:endParaRPr lang="pl-PL" dirty="0" smtClean="0"/>
          </a:p>
          <a:p>
            <a:r>
              <a:rPr lang="pl-PL" dirty="0" smtClean="0"/>
              <a:t>The </a:t>
            </a:r>
            <a:r>
              <a:rPr lang="pl-PL" u="sng" dirty="0" err="1"/>
              <a:t>C</a:t>
            </a:r>
            <a:r>
              <a:rPr lang="pl-PL" dirty="0" err="1" smtClean="0"/>
              <a:t>atheter</a:t>
            </a:r>
            <a:r>
              <a:rPr lang="pl-PL" dirty="0" smtClean="0"/>
              <a:t> </a:t>
            </a:r>
            <a:r>
              <a:rPr lang="pl-PL" u="sng" dirty="0" err="1" smtClean="0"/>
              <a:t>IN</a:t>
            </a:r>
            <a:r>
              <a:rPr lang="pl-PL" dirty="0" err="1" smtClean="0"/>
              <a:t>jection</a:t>
            </a:r>
            <a:r>
              <a:rPr lang="pl-PL" dirty="0" smtClean="0"/>
              <a:t> and </a:t>
            </a:r>
            <a:r>
              <a:rPr lang="pl-PL" u="sng" dirty="0" err="1" smtClean="0"/>
              <a:t>AS</a:t>
            </a:r>
            <a:r>
              <a:rPr lang="pl-PL" dirty="0" err="1" smtClean="0"/>
              <a:t>piration</a:t>
            </a:r>
            <a:r>
              <a:rPr lang="pl-PL" dirty="0" smtClean="0"/>
              <a:t> (CINAS) </a:t>
            </a:r>
          </a:p>
          <a:p>
            <a:endParaRPr lang="pl-PL" dirty="0"/>
          </a:p>
          <a:p>
            <a:r>
              <a:rPr lang="pl-PL" dirty="0"/>
              <a:t>i</a:t>
            </a:r>
            <a:r>
              <a:rPr lang="pl-PL" dirty="0" smtClean="0"/>
              <a:t>nstrument do oceny funkcjonowania portu naczyniowego ale również innych cewników naczyniowych (poza dializacyjnymi) </a:t>
            </a:r>
          </a:p>
          <a:p>
            <a:r>
              <a:rPr lang="pl-PL" dirty="0" smtClean="0"/>
              <a:t>UZ Leuven CINAS</a:t>
            </a:r>
          </a:p>
          <a:p>
            <a:pPr lvl="1"/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557281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251520" y="1412776"/>
            <a:ext cx="381642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Starałaś się przepłukać port – niemożliwe.</a:t>
            </a:r>
          </a:p>
          <a:p>
            <a:r>
              <a:rPr lang="pl-PL" sz="2800" dirty="0" smtClean="0"/>
              <a:t>Starałaś się </a:t>
            </a:r>
            <a:r>
              <a:rPr lang="pl-PL" sz="2800" dirty="0" err="1" smtClean="0"/>
              <a:t>zaaspirować</a:t>
            </a:r>
            <a:r>
              <a:rPr lang="pl-PL" sz="2800" dirty="0" smtClean="0"/>
              <a:t> krew – niemożliwe. Kilka minut po rozpoczęciu leczenia </a:t>
            </a:r>
            <a:r>
              <a:rPr lang="pl-PL" sz="2800" dirty="0" err="1" smtClean="0"/>
              <a:t>trombolitycz-nego</a:t>
            </a:r>
            <a:r>
              <a:rPr lang="pl-PL" sz="2800" dirty="0" smtClean="0"/>
              <a:t> można było łatwo wstrzyknąć 1,5 ml  płynu. Potem z łatwością </a:t>
            </a:r>
            <a:r>
              <a:rPr lang="pl-PL" sz="2800" dirty="0" err="1" smtClean="0"/>
              <a:t>zaaspirowałaś</a:t>
            </a:r>
            <a:r>
              <a:rPr lang="pl-PL" sz="2800" dirty="0" smtClean="0"/>
              <a:t> kilka ml </a:t>
            </a:r>
          </a:p>
          <a:p>
            <a:r>
              <a:rPr lang="pl-PL" sz="2800" dirty="0" smtClean="0"/>
              <a:t>krwi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a 4"/>
          <p:cNvSpPr/>
          <p:nvPr/>
        </p:nvSpPr>
        <p:spPr>
          <a:xfrm>
            <a:off x="5508104" y="2924944"/>
            <a:ext cx="864096" cy="6135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5796136" y="5805264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/>
              <a:t>CINAS      IN1AS1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25931278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251520" y="1412776"/>
            <a:ext cx="38164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Zauważyłaś powolniejsze niż planowane tempo infuzji. </a:t>
            </a:r>
          </a:p>
          <a:p>
            <a:r>
              <a:rPr lang="pl-PL" sz="2800" dirty="0" smtClean="0"/>
              <a:t>Próba uzyskania szybszego przepływu nieskuteczna. </a:t>
            </a:r>
          </a:p>
          <a:p>
            <a:r>
              <a:rPr lang="pl-PL" sz="2800" dirty="0" smtClean="0"/>
              <a:t>Nie oceniłaś aspiracji krwi.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801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251520" y="1412776"/>
            <a:ext cx="38164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/>
              <a:t>Zauważyłaś powolniejsze niż planowane tempo infuzji. </a:t>
            </a:r>
          </a:p>
          <a:p>
            <a:r>
              <a:rPr lang="pl-PL" sz="2800" dirty="0" smtClean="0"/>
              <a:t>Próba uzyskania szybszego przepływu nieskuteczna. </a:t>
            </a:r>
          </a:p>
          <a:p>
            <a:r>
              <a:rPr lang="pl-PL" sz="2800" dirty="0" smtClean="0"/>
              <a:t>Nie oceniłaś aspiracji krwi.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a 4"/>
          <p:cNvSpPr/>
          <p:nvPr/>
        </p:nvSpPr>
        <p:spPr>
          <a:xfrm>
            <a:off x="6372200" y="4903713"/>
            <a:ext cx="864096" cy="6135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5796136" y="5805264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/>
              <a:t>CINAS      IN2ASx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13972358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245368" y="332656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u="sng" dirty="0" smtClean="0"/>
              <a:t>INIEKCJA</a:t>
            </a:r>
          </a:p>
          <a:p>
            <a:pPr marL="0" indent="0">
              <a:buNone/>
            </a:pPr>
            <a:r>
              <a:rPr lang="pl-PL" dirty="0" smtClean="0"/>
              <a:t>1 = łatwa	      ≥ 1 ml </a:t>
            </a:r>
          </a:p>
          <a:p>
            <a:pPr marL="0" indent="0">
              <a:buNone/>
            </a:pPr>
            <a:r>
              <a:rPr lang="pl-PL" dirty="0" smtClean="0"/>
              <a:t>2 = trudna	      ≥ 1 ml </a:t>
            </a:r>
          </a:p>
          <a:p>
            <a:pPr marL="0" indent="0">
              <a:buNone/>
            </a:pPr>
            <a:r>
              <a:rPr lang="pl-PL" dirty="0" smtClean="0"/>
              <a:t>3 = niemożliwa  &lt; 1 ml </a:t>
            </a:r>
          </a:p>
          <a:p>
            <a:pPr marL="0" indent="0">
              <a:buNone/>
            </a:pPr>
            <a:r>
              <a:rPr lang="pl-PL" dirty="0" smtClean="0"/>
              <a:t>x = nieznana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997896" y="332656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u="sng" dirty="0" smtClean="0"/>
              <a:t>ASPIRACJA</a:t>
            </a:r>
          </a:p>
          <a:p>
            <a:pPr marL="0" indent="0">
              <a:buNone/>
            </a:pPr>
            <a:r>
              <a:rPr lang="pl-PL" dirty="0" smtClean="0"/>
              <a:t>1 = łatwa		≥ 3 ml </a:t>
            </a:r>
          </a:p>
          <a:p>
            <a:pPr marL="0" indent="0">
              <a:buNone/>
            </a:pPr>
            <a:r>
              <a:rPr lang="pl-PL" dirty="0" smtClean="0"/>
              <a:t>2 = trudna	 	≥ 3 ml </a:t>
            </a:r>
          </a:p>
          <a:p>
            <a:pPr marL="0" indent="0">
              <a:buNone/>
            </a:pPr>
            <a:r>
              <a:rPr lang="pl-PL" dirty="0" smtClean="0"/>
              <a:t>3 = niemożliwa	&lt; 3 ml </a:t>
            </a:r>
          </a:p>
          <a:p>
            <a:pPr marL="0" indent="0">
              <a:buNone/>
            </a:pPr>
            <a:r>
              <a:rPr lang="pl-PL" dirty="0" smtClean="0"/>
              <a:t>x = nieznana</a:t>
            </a:r>
            <a:endParaRPr lang="pl-PL" dirty="0"/>
          </a:p>
        </p:txBody>
      </p:sp>
      <p:pic>
        <p:nvPicPr>
          <p:cNvPr id="5" name="Picture 2" descr="CINAS Polish vers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068960"/>
            <a:ext cx="3744416" cy="282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5496" y="6165304"/>
            <a:ext cx="907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/>
              <a:t>o</a:t>
            </a:r>
            <a:r>
              <a:rPr lang="pl-PL" sz="2800" b="1" dirty="0" smtClean="0"/>
              <a:t>cena funkcjonowania po manewrach udrażniających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31046854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dlaczego warto stosować CINAS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</a:t>
            </a:r>
            <a:r>
              <a:rPr lang="pl-PL" dirty="0" smtClean="0"/>
              <a:t>roste i konkretne zasady</a:t>
            </a:r>
          </a:p>
          <a:p>
            <a:r>
              <a:rPr lang="pl-PL" dirty="0"/>
              <a:t>ł</a:t>
            </a:r>
            <a:r>
              <a:rPr lang="pl-PL" dirty="0" smtClean="0"/>
              <a:t>atwość zapisu</a:t>
            </a:r>
          </a:p>
          <a:p>
            <a:r>
              <a:rPr lang="pl-PL" dirty="0"/>
              <a:t>o</a:t>
            </a:r>
            <a:r>
              <a:rPr lang="pl-PL" dirty="0" smtClean="0"/>
              <a:t>szczędność czasu</a:t>
            </a:r>
          </a:p>
          <a:p>
            <a:r>
              <a:rPr lang="pl-PL" dirty="0"/>
              <a:t>m</a:t>
            </a:r>
            <a:r>
              <a:rPr lang="pl-PL" dirty="0" smtClean="0"/>
              <a:t>ożliwość wykorzystania w formularzach elektronicznych</a:t>
            </a:r>
          </a:p>
          <a:p>
            <a:r>
              <a:rPr lang="pl-PL" dirty="0"/>
              <a:t>m</a:t>
            </a:r>
            <a:r>
              <a:rPr lang="pl-PL" dirty="0" smtClean="0"/>
              <a:t>ożliwość wykorzystania w opracowaniach statystycznych</a:t>
            </a:r>
          </a:p>
          <a:p>
            <a:pPr lvl="1"/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6993411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dlaczego warto stosować CINAS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</a:t>
            </a:r>
            <a:r>
              <a:rPr lang="pl-PL" dirty="0" smtClean="0"/>
              <a:t>roste i konkretne zasady</a:t>
            </a:r>
          </a:p>
          <a:p>
            <a:r>
              <a:rPr lang="pl-PL" dirty="0"/>
              <a:t>ł</a:t>
            </a:r>
            <a:r>
              <a:rPr lang="pl-PL" dirty="0" smtClean="0"/>
              <a:t>atwość zapisu</a:t>
            </a:r>
          </a:p>
          <a:p>
            <a:r>
              <a:rPr lang="pl-PL" dirty="0"/>
              <a:t>o</a:t>
            </a:r>
            <a:r>
              <a:rPr lang="pl-PL" dirty="0" smtClean="0"/>
              <a:t>szczędność czasu</a:t>
            </a:r>
          </a:p>
          <a:p>
            <a:r>
              <a:rPr lang="pl-PL" dirty="0"/>
              <a:t>m</a:t>
            </a:r>
            <a:r>
              <a:rPr lang="pl-PL" dirty="0" smtClean="0"/>
              <a:t>ożliwość wykorzystania w formularzach elektronicznych</a:t>
            </a:r>
          </a:p>
          <a:p>
            <a:r>
              <a:rPr lang="pl-PL" dirty="0"/>
              <a:t>m</a:t>
            </a:r>
            <a:r>
              <a:rPr lang="pl-PL" dirty="0" smtClean="0"/>
              <a:t>ożliwość wykorzystania w opracowaniach statystycznych</a:t>
            </a:r>
          </a:p>
          <a:p>
            <a:pPr lvl="1"/>
            <a:endParaRPr lang="pl-PL" dirty="0" smtClean="0"/>
          </a:p>
        </p:txBody>
      </p:sp>
      <p:sp>
        <p:nvSpPr>
          <p:cNvPr id="8" name="pole tekstowe 7"/>
          <p:cNvSpPr txBox="1"/>
          <p:nvPr/>
        </p:nvSpPr>
        <p:spPr>
          <a:xfrm>
            <a:off x="5436096" y="1844824"/>
            <a:ext cx="3456384" cy="1477328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 smtClean="0"/>
              <a:t>„Port funkcjonuje prawidłowo: łatwa iniekcja i łatwa aspiracja” </a:t>
            </a:r>
          </a:p>
          <a:p>
            <a:endParaRPr lang="pl-PL" dirty="0" smtClean="0"/>
          </a:p>
          <a:p>
            <a:endParaRPr lang="pl-PL" dirty="0"/>
          </a:p>
          <a:p>
            <a:pPr algn="ctr"/>
            <a:r>
              <a:rPr lang="pl-PL" dirty="0" smtClean="0"/>
              <a:t>„IN1AS1”</a:t>
            </a:r>
            <a:endParaRPr lang="pl-PL" dirty="0"/>
          </a:p>
        </p:txBody>
      </p:sp>
      <p:cxnSp>
        <p:nvCxnSpPr>
          <p:cNvPr id="12" name="Łącznik prosty ze strzałką 11"/>
          <p:cNvCxnSpPr>
            <a:stCxn id="8" idx="1"/>
          </p:cNvCxnSpPr>
          <p:nvPr/>
        </p:nvCxnSpPr>
        <p:spPr>
          <a:xfrm flipH="1">
            <a:off x="3779912" y="2583488"/>
            <a:ext cx="165618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ze strzałką 13"/>
          <p:cNvCxnSpPr/>
          <p:nvPr/>
        </p:nvCxnSpPr>
        <p:spPr>
          <a:xfrm flipH="1">
            <a:off x="3995936" y="2583488"/>
            <a:ext cx="612068" cy="4854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9421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dlaczego warto stosować CINAS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</a:t>
            </a:r>
            <a:r>
              <a:rPr lang="pl-PL" dirty="0" smtClean="0"/>
              <a:t>roste i konkretne zasady</a:t>
            </a:r>
          </a:p>
          <a:p>
            <a:r>
              <a:rPr lang="pl-PL" dirty="0"/>
              <a:t>ł</a:t>
            </a:r>
            <a:r>
              <a:rPr lang="pl-PL" dirty="0" smtClean="0"/>
              <a:t>atwość zapisu</a:t>
            </a:r>
          </a:p>
          <a:p>
            <a:r>
              <a:rPr lang="pl-PL" dirty="0"/>
              <a:t>o</a:t>
            </a:r>
            <a:r>
              <a:rPr lang="pl-PL" dirty="0" smtClean="0"/>
              <a:t>szczędność czasu</a:t>
            </a:r>
          </a:p>
          <a:p>
            <a:r>
              <a:rPr lang="pl-PL" dirty="0"/>
              <a:t>m</a:t>
            </a:r>
            <a:r>
              <a:rPr lang="pl-PL" dirty="0" smtClean="0"/>
              <a:t>ożliwość wykorzystania w formularzach elektronicznych (16 kombinacji)</a:t>
            </a:r>
          </a:p>
          <a:p>
            <a:r>
              <a:rPr lang="pl-PL" dirty="0"/>
              <a:t>m</a:t>
            </a:r>
            <a:r>
              <a:rPr lang="pl-PL" dirty="0" smtClean="0"/>
              <a:t>ożliwość wykorzystania w opracowaniach statystycznych</a:t>
            </a:r>
          </a:p>
          <a:p>
            <a:pPr lvl="1"/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6562331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Alteplaza</a:t>
            </a:r>
            <a:endParaRPr lang="pl-PL" dirty="0" smtClean="0"/>
          </a:p>
          <a:p>
            <a:r>
              <a:rPr lang="pl-PL" dirty="0" err="1" smtClean="0"/>
              <a:t>Tenekteplaza</a:t>
            </a:r>
            <a:endParaRPr lang="pl-PL" dirty="0" smtClean="0"/>
          </a:p>
          <a:p>
            <a:r>
              <a:rPr lang="pl-PL" dirty="0" err="1" smtClean="0"/>
              <a:t>Urokinaza</a:t>
            </a:r>
            <a:endParaRPr lang="pl-PL" dirty="0" smtClean="0"/>
          </a:p>
          <a:p>
            <a:r>
              <a:rPr lang="pl-PL" dirty="0" smtClean="0"/>
              <a:t>Streptokinaza</a:t>
            </a:r>
          </a:p>
          <a:p>
            <a:endParaRPr lang="pl-PL" dirty="0"/>
          </a:p>
          <a:p>
            <a:r>
              <a:rPr lang="pl-PL" dirty="0" smtClean="0"/>
              <a:t>N-</a:t>
            </a:r>
            <a:r>
              <a:rPr lang="pl-PL" dirty="0" err="1" smtClean="0"/>
              <a:t>acetylocysteina</a:t>
            </a:r>
            <a:endParaRPr lang="pl-PL" smtClean="0"/>
          </a:p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957452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87584"/>
            <a:ext cx="8734425" cy="658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564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245368" y="332656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u="sng" dirty="0" smtClean="0"/>
              <a:t>INIEKCJA</a:t>
            </a:r>
          </a:p>
          <a:p>
            <a:pPr marL="0" indent="0">
              <a:buNone/>
            </a:pPr>
            <a:r>
              <a:rPr lang="pl-PL" dirty="0" smtClean="0"/>
              <a:t>1 = łatwa	      ≥ 1 ml </a:t>
            </a:r>
          </a:p>
          <a:p>
            <a:pPr marL="0" indent="0">
              <a:buNone/>
            </a:pPr>
            <a:r>
              <a:rPr lang="pl-PL" dirty="0" smtClean="0"/>
              <a:t>2 = trudna	      ≥ 1 ml </a:t>
            </a:r>
          </a:p>
          <a:p>
            <a:pPr marL="0" indent="0">
              <a:buNone/>
            </a:pPr>
            <a:r>
              <a:rPr lang="pl-PL" dirty="0" smtClean="0"/>
              <a:t>3 = niemożliwa  &lt; 1 ml </a:t>
            </a:r>
          </a:p>
          <a:p>
            <a:pPr marL="0" indent="0">
              <a:buNone/>
            </a:pPr>
            <a:r>
              <a:rPr lang="pl-PL" dirty="0" smtClean="0"/>
              <a:t>x = nieznana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997896" y="332656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u="sng" dirty="0" smtClean="0"/>
              <a:t>ASPIRACJA</a:t>
            </a:r>
          </a:p>
          <a:p>
            <a:pPr marL="0" indent="0">
              <a:buNone/>
            </a:pPr>
            <a:r>
              <a:rPr lang="pl-PL" dirty="0" smtClean="0"/>
              <a:t>1 = łatwa		≥ 3 ml </a:t>
            </a:r>
          </a:p>
          <a:p>
            <a:pPr marL="0" indent="0">
              <a:buNone/>
            </a:pPr>
            <a:r>
              <a:rPr lang="pl-PL" dirty="0" smtClean="0"/>
              <a:t>2 = trudna	 	≥ 3 ml </a:t>
            </a:r>
          </a:p>
          <a:p>
            <a:pPr marL="0" indent="0">
              <a:buNone/>
            </a:pPr>
            <a:r>
              <a:rPr lang="pl-PL" dirty="0" smtClean="0"/>
              <a:t>3 = niemożliwa	&lt; 3 ml </a:t>
            </a:r>
          </a:p>
          <a:p>
            <a:pPr marL="0" indent="0">
              <a:buNone/>
            </a:pPr>
            <a:r>
              <a:rPr lang="pl-PL" dirty="0" smtClean="0"/>
              <a:t>x = nieznana</a:t>
            </a:r>
            <a:endParaRPr lang="pl-PL" dirty="0"/>
          </a:p>
        </p:txBody>
      </p:sp>
      <p:pic>
        <p:nvPicPr>
          <p:cNvPr id="5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760" y="3068960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96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- 1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683568" y="2060848"/>
            <a:ext cx="3816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 smtClean="0"/>
              <a:t>Iniekcja była łatwa</a:t>
            </a:r>
          </a:p>
          <a:p>
            <a:r>
              <a:rPr lang="pl-PL" sz="3200" dirty="0" smtClean="0"/>
              <a:t>Aspiracja była łatwa </a:t>
            </a:r>
            <a:endParaRPr lang="pl-PL" sz="32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147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- 1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683568" y="2060848"/>
            <a:ext cx="3816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 smtClean="0"/>
              <a:t>Iniekcja była łatwa</a:t>
            </a:r>
          </a:p>
          <a:p>
            <a:r>
              <a:rPr lang="pl-PL" sz="3200" dirty="0" smtClean="0"/>
              <a:t>Aspiracja była łatwa </a:t>
            </a:r>
            <a:endParaRPr lang="pl-PL" sz="32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a 4"/>
          <p:cNvSpPr/>
          <p:nvPr/>
        </p:nvSpPr>
        <p:spPr>
          <a:xfrm>
            <a:off x="5508104" y="2924944"/>
            <a:ext cx="864096" cy="6135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5796136" y="5805264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/>
              <a:t>CINAS      IN1AS1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1854930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- 2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0" y="1124744"/>
            <a:ext cx="399593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u="sng" dirty="0" smtClean="0"/>
              <a:t>Iniekcja była łatwa</a:t>
            </a:r>
          </a:p>
          <a:p>
            <a:r>
              <a:rPr lang="pl-PL" sz="2800" dirty="0" smtClean="0"/>
              <a:t>podczas próby aspiracji krwi uzyskałaś w zestawie (tzn. igła z drenem plus strzykawka) tylko małą ilość płynu.  </a:t>
            </a:r>
            <a:br>
              <a:rPr lang="pl-PL" sz="2800" dirty="0" smtClean="0"/>
            </a:br>
            <a:r>
              <a:rPr lang="pl-PL" sz="2800" dirty="0" smtClean="0"/>
              <a:t>Po dodatkowym wstrzyknięciu roztworu płuczącego (0,9% NaCl) </a:t>
            </a:r>
            <a:br>
              <a:rPr lang="pl-PL" sz="2800" dirty="0" smtClean="0"/>
            </a:br>
            <a:r>
              <a:rPr lang="pl-PL" sz="2800" dirty="0" smtClean="0"/>
              <a:t>i wykonaniu manewrów udrażniających uzyskałaś energiczną aspirację ponad 3 ml krwi </a:t>
            </a:r>
            <a:endParaRPr lang="pl-PL" sz="2800" dirty="0"/>
          </a:p>
        </p:txBody>
      </p:sp>
      <p:pic>
        <p:nvPicPr>
          <p:cNvPr id="4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608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Manewry udrażniające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p</a:t>
            </a:r>
            <a:r>
              <a:rPr lang="pl-PL" dirty="0" smtClean="0"/>
              <a:t>oproś pacjenta aby:</a:t>
            </a:r>
            <a:br>
              <a:rPr lang="pl-PL" dirty="0" smtClean="0"/>
            </a:br>
            <a:r>
              <a:rPr lang="pl-PL" dirty="0" smtClean="0"/>
              <a:t>	zmienił pozycję ciała </a:t>
            </a:r>
            <a:br>
              <a:rPr lang="pl-PL" dirty="0" smtClean="0"/>
            </a:br>
            <a:r>
              <a:rPr lang="pl-PL" dirty="0" smtClean="0"/>
              <a:t>		(usiadł, położył się na plecach, </a:t>
            </a:r>
            <a:br>
              <a:rPr lang="pl-PL" dirty="0" smtClean="0"/>
            </a:br>
            <a:r>
              <a:rPr lang="pl-PL" dirty="0" smtClean="0"/>
              <a:t>		  położył się na boku )</a:t>
            </a:r>
            <a:br>
              <a:rPr lang="pl-PL" dirty="0" smtClean="0"/>
            </a:br>
            <a:r>
              <a:rPr lang="pl-PL" dirty="0" smtClean="0"/>
              <a:t>	wziął głęboki oddech</a:t>
            </a:r>
            <a:br>
              <a:rPr lang="pl-PL" dirty="0" smtClean="0"/>
            </a:br>
            <a:r>
              <a:rPr lang="pl-PL" dirty="0" smtClean="0"/>
              <a:t>	uniósł ramiona</a:t>
            </a:r>
            <a:br>
              <a:rPr lang="pl-PL" dirty="0" smtClean="0"/>
            </a:br>
            <a:r>
              <a:rPr lang="pl-PL" dirty="0" smtClean="0"/>
              <a:t>	poruszał głową</a:t>
            </a:r>
            <a:endParaRPr lang="pl-PL" dirty="0"/>
          </a:p>
          <a:p>
            <a:r>
              <a:rPr lang="pl-PL" dirty="0"/>
              <a:t>p</a:t>
            </a:r>
            <a:r>
              <a:rPr lang="pl-PL" dirty="0" smtClean="0"/>
              <a:t>rzepłucz system</a:t>
            </a:r>
          </a:p>
          <a:p>
            <a:r>
              <a:rPr lang="pl-PL" dirty="0"/>
              <a:t>z</a:t>
            </a:r>
            <a:r>
              <a:rPr lang="pl-PL" dirty="0" smtClean="0"/>
              <a:t>ałóż do portu dłuższą igłę </a:t>
            </a:r>
          </a:p>
        </p:txBody>
      </p:sp>
    </p:spTree>
    <p:extLst>
      <p:ext uri="{BB962C8B-B14F-4D97-AF65-F5344CB8AC3E}">
        <p14:creationId xmlns:p14="http://schemas.microsoft.com/office/powerpoint/2010/main" val="1252714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/>
          <a:lstStyle/>
          <a:p>
            <a:r>
              <a:rPr lang="pl-PL" dirty="0" smtClean="0"/>
              <a:t>Zastosowanie kliniczne - 2 </a:t>
            </a:r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0" y="1124744"/>
            <a:ext cx="399593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u="sng" dirty="0" smtClean="0"/>
              <a:t>Iniekcja była łatwa</a:t>
            </a:r>
          </a:p>
          <a:p>
            <a:r>
              <a:rPr lang="pl-PL" sz="2800" dirty="0" smtClean="0"/>
              <a:t>podczas próby aspiracji krwi uzyskałaś w zestawie (tzn. igła z drenem plus strzykawka) tylko małą ilość płynu.  </a:t>
            </a:r>
            <a:br>
              <a:rPr lang="pl-PL" sz="2800" dirty="0" smtClean="0"/>
            </a:br>
            <a:r>
              <a:rPr lang="pl-PL" sz="2800" dirty="0" smtClean="0"/>
              <a:t>Po dodatkowym wstrzyknięciu roztworu płuczącego (0,9% NaCl) </a:t>
            </a:r>
            <a:br>
              <a:rPr lang="pl-PL" sz="2800" dirty="0" smtClean="0"/>
            </a:br>
            <a:r>
              <a:rPr lang="pl-PL" sz="2800" dirty="0" smtClean="0"/>
              <a:t>i wykonaniu manewrów udrażniających uzyskałaś energiczną aspirację ponad 3 ml krwi </a:t>
            </a:r>
            <a:endParaRPr lang="pl-PL" sz="2800" dirty="0"/>
          </a:p>
        </p:txBody>
      </p:sp>
      <p:pic>
        <p:nvPicPr>
          <p:cNvPr id="5" name="Picture 2" descr="CINAS Polish ver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73512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ipsa 5"/>
          <p:cNvSpPr/>
          <p:nvPr/>
        </p:nvSpPr>
        <p:spPr>
          <a:xfrm>
            <a:off x="5508104" y="2924944"/>
            <a:ext cx="864096" cy="6135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5796136" y="5805264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/>
              <a:t>CINAS      IN1AS1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151575946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3270</TotalTime>
  <Words>725</Words>
  <Application>Microsoft Office PowerPoint</Application>
  <PresentationFormat>Pokaz na ekranie (4:3)</PresentationFormat>
  <Paragraphs>139</Paragraphs>
  <Slides>27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27</vt:i4>
      </vt:variant>
    </vt:vector>
  </HeadingPairs>
  <TitlesOfParts>
    <vt:vector size="28" baseType="lpstr">
      <vt:lpstr>Motyw pakietu Office</vt:lpstr>
      <vt:lpstr>CINAS</vt:lpstr>
      <vt:lpstr>CINAS</vt:lpstr>
      <vt:lpstr>Prezentacja programu PowerPoint</vt:lpstr>
      <vt:lpstr>Prezentacja programu PowerPoint</vt:lpstr>
      <vt:lpstr>Zastosowanie kliniczne - 1</vt:lpstr>
      <vt:lpstr>Zastosowanie kliniczne - 1 </vt:lpstr>
      <vt:lpstr>Zastosowanie kliniczne - 2</vt:lpstr>
      <vt:lpstr>Manewry udrażniające</vt:lpstr>
      <vt:lpstr>Zastosowanie kliniczne - 2 </vt:lpstr>
      <vt:lpstr>Zastosowanie kliniczne – 3 </vt:lpstr>
      <vt:lpstr>Zastosowanie kliniczne - 3 </vt:lpstr>
      <vt:lpstr>Zastosowanie kliniczne - 4</vt:lpstr>
      <vt:lpstr>Zastosowanie kliniczne - 4</vt:lpstr>
      <vt:lpstr>Zastosowanie kliniczne - 5 </vt:lpstr>
      <vt:lpstr>Zastosowanie kliniczne - 5</vt:lpstr>
      <vt:lpstr>Zastosowanie kliniczne </vt:lpstr>
      <vt:lpstr>Zastosowanie kliniczne </vt:lpstr>
      <vt:lpstr>Zastosowanie kliniczne </vt:lpstr>
      <vt:lpstr>Zastosowanie kliniczne </vt:lpstr>
      <vt:lpstr>Zastosowanie kliniczne </vt:lpstr>
      <vt:lpstr>Zastosowanie kliniczne </vt:lpstr>
      <vt:lpstr>Zastosowanie kliniczne </vt:lpstr>
      <vt:lpstr>Prezentacja programu PowerPoint</vt:lpstr>
      <vt:lpstr>dlaczego warto stosować CINAS</vt:lpstr>
      <vt:lpstr>dlaczego warto stosować CINAS</vt:lpstr>
      <vt:lpstr>dlaczego warto stosować CINAS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CINAS</dc:title>
  <dc:creator>Andrzej Pogorzelski</dc:creator>
  <cp:lastModifiedBy>Andrzej Pogorzelski</cp:lastModifiedBy>
  <cp:revision>17</cp:revision>
  <dcterms:created xsi:type="dcterms:W3CDTF">2018-09-26T05:43:37Z</dcterms:created>
  <dcterms:modified xsi:type="dcterms:W3CDTF">2018-09-28T19:52:24Z</dcterms:modified>
</cp:coreProperties>
</file>