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5" r:id="rId2"/>
    <p:sldId id="279" r:id="rId3"/>
    <p:sldId id="280" r:id="rId4"/>
    <p:sldId id="281" r:id="rId5"/>
    <p:sldId id="278" r:id="rId6"/>
    <p:sldId id="283" r:id="rId7"/>
    <p:sldId id="282" r:id="rId8"/>
    <p:sldId id="284" r:id="rId9"/>
    <p:sldId id="285" r:id="rId10"/>
    <p:sldId id="286" r:id="rId11"/>
    <p:sldId id="288" r:id="rId12"/>
    <p:sldId id="289" r:id="rId13"/>
    <p:sldId id="287" r:id="rId14"/>
    <p:sldId id="290" r:id="rId15"/>
    <p:sldId id="291" r:id="rId16"/>
  </p:sldIdLst>
  <p:sldSz cx="9144000" cy="5143500" type="screen16x9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15EE6CF7-96D7-4D3B-8C3B-56852459CAE1}">
          <p14:sldIdLst>
            <p14:sldId id="265"/>
            <p14:sldId id="279"/>
            <p14:sldId id="280"/>
            <p14:sldId id="281"/>
            <p14:sldId id="278"/>
            <p14:sldId id="283"/>
            <p14:sldId id="282"/>
            <p14:sldId id="284"/>
            <p14:sldId id="285"/>
            <p14:sldId id="286"/>
            <p14:sldId id="288"/>
            <p14:sldId id="289"/>
            <p14:sldId id="287"/>
            <p14:sldId id="290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96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howGuides="1">
      <p:cViewPr varScale="1">
        <p:scale>
          <a:sx n="92" d="100"/>
          <a:sy n="92" d="100"/>
        </p:scale>
        <p:origin x="756" y="72"/>
      </p:cViewPr>
      <p:guideLst>
        <p:guide orient="horz" pos="19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D336D6-366A-48FF-958B-5832C358CDF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978E39DC-1CEF-4405-96FE-DB73E00E412F}">
      <dgm:prSet phldrT="[Tekst]" custT="1"/>
      <dgm:spPr/>
      <dgm:t>
        <a:bodyPr/>
        <a:lstStyle/>
        <a:p>
          <a:pPr algn="l"/>
          <a:r>
            <a:rPr lang="pl-PL" sz="1600" dirty="0" smtClean="0"/>
            <a:t>Przyjęcie pacjenta na oddział do szpitala  na 1-3 dni</a:t>
          </a:r>
          <a:endParaRPr lang="pl-PL" sz="1600" dirty="0"/>
        </a:p>
      </dgm:t>
    </dgm:pt>
    <dgm:pt modelId="{C977299D-CC35-4896-A146-CA07AEFB9232}" type="parTrans" cxnId="{9968AE12-EEE7-4128-A6BE-A8AA10765D11}">
      <dgm:prSet/>
      <dgm:spPr/>
      <dgm:t>
        <a:bodyPr/>
        <a:lstStyle/>
        <a:p>
          <a:endParaRPr lang="pl-PL"/>
        </a:p>
      </dgm:t>
    </dgm:pt>
    <dgm:pt modelId="{584B4E7B-7C3B-45B1-BAC3-88EF61D091DF}" type="sibTrans" cxnId="{9968AE12-EEE7-4128-A6BE-A8AA10765D11}">
      <dgm:prSet/>
      <dgm:spPr/>
      <dgm:t>
        <a:bodyPr/>
        <a:lstStyle/>
        <a:p>
          <a:endParaRPr lang="pl-PL"/>
        </a:p>
      </dgm:t>
    </dgm:pt>
    <dgm:pt modelId="{8578B2BE-76DC-46DC-915A-95EE31B3ECAB}">
      <dgm:prSet phldrT="[Tekst]" custT="1"/>
      <dgm:spPr/>
      <dgm:t>
        <a:bodyPr/>
        <a:lstStyle/>
        <a:p>
          <a:pPr algn="l"/>
          <a:r>
            <a:rPr lang="pl-PL" sz="1600" dirty="0" smtClean="0"/>
            <a:t>Kwalifikacja do leczenia, </a:t>
          </a:r>
        </a:p>
        <a:p>
          <a:pPr algn="l"/>
          <a:r>
            <a:rPr lang="pl-PL" sz="1600" dirty="0" smtClean="0"/>
            <a:t>Świadoma zgoda,</a:t>
          </a:r>
        </a:p>
        <a:p>
          <a:pPr algn="l"/>
          <a:r>
            <a:rPr lang="pl-PL" sz="1600" dirty="0" smtClean="0"/>
            <a:t>szkolenie rodziny,</a:t>
          </a:r>
        </a:p>
        <a:p>
          <a:pPr algn="l"/>
          <a:r>
            <a:rPr lang="pl-PL" sz="1600" dirty="0" smtClean="0"/>
            <a:t> podanie pierwszych 1-3 dawek leku  </a:t>
          </a:r>
          <a:endParaRPr lang="pl-PL" sz="1600" dirty="0"/>
        </a:p>
      </dgm:t>
    </dgm:pt>
    <dgm:pt modelId="{C299B0CF-F0F0-486A-8ED2-FE22FF8AE6C3}" type="parTrans" cxnId="{274EE5A5-178E-484E-A58A-008A6502CCAA}">
      <dgm:prSet/>
      <dgm:spPr/>
      <dgm:t>
        <a:bodyPr/>
        <a:lstStyle/>
        <a:p>
          <a:endParaRPr lang="pl-PL"/>
        </a:p>
      </dgm:t>
    </dgm:pt>
    <dgm:pt modelId="{EBB8A204-C9F0-4284-A19A-FE1F6CDA558F}" type="sibTrans" cxnId="{274EE5A5-178E-484E-A58A-008A6502CCAA}">
      <dgm:prSet/>
      <dgm:spPr/>
      <dgm:t>
        <a:bodyPr/>
        <a:lstStyle/>
        <a:p>
          <a:endParaRPr lang="pl-PL"/>
        </a:p>
      </dgm:t>
    </dgm:pt>
    <dgm:pt modelId="{CD4251AA-0580-4C64-82A3-BCE12E3DB97A}">
      <dgm:prSet phldrT="[Tekst]" custT="1"/>
      <dgm:spPr/>
      <dgm:t>
        <a:bodyPr/>
        <a:lstStyle/>
        <a:p>
          <a:pPr algn="l"/>
          <a:r>
            <a:rPr lang="pl-PL" sz="1600" dirty="0" smtClean="0"/>
            <a:t>Wydanie leków, sprzętu, </a:t>
          </a:r>
        </a:p>
        <a:p>
          <a:pPr algn="l"/>
          <a:r>
            <a:rPr lang="pl-PL" sz="1600" dirty="0" smtClean="0"/>
            <a:t>zlecenie opieki pielęgniarskiej w miejscu zamieszkania </a:t>
          </a:r>
          <a:endParaRPr lang="pl-PL" sz="1600" dirty="0"/>
        </a:p>
      </dgm:t>
    </dgm:pt>
    <dgm:pt modelId="{33C782E9-B49F-46D0-BF6C-0197F07BAD10}" type="parTrans" cxnId="{1A9F12A5-9F10-4E7A-BB74-799B46561051}">
      <dgm:prSet/>
      <dgm:spPr/>
      <dgm:t>
        <a:bodyPr/>
        <a:lstStyle/>
        <a:p>
          <a:endParaRPr lang="pl-PL"/>
        </a:p>
      </dgm:t>
    </dgm:pt>
    <dgm:pt modelId="{C3C51B8E-1694-4737-8819-267ECE9E8ED6}" type="sibTrans" cxnId="{1A9F12A5-9F10-4E7A-BB74-799B46561051}">
      <dgm:prSet/>
      <dgm:spPr/>
      <dgm:t>
        <a:bodyPr/>
        <a:lstStyle/>
        <a:p>
          <a:endParaRPr lang="pl-PL"/>
        </a:p>
      </dgm:t>
    </dgm:pt>
    <dgm:pt modelId="{B414AE19-C946-431A-9B9F-745CA8DEA554}" type="pres">
      <dgm:prSet presAssocID="{9DD336D6-366A-48FF-958B-5832C358CDF5}" presName="Name0" presStyleCnt="0">
        <dgm:presLayoutVars>
          <dgm:dir/>
          <dgm:resizeHandles val="exact"/>
        </dgm:presLayoutVars>
      </dgm:prSet>
      <dgm:spPr/>
    </dgm:pt>
    <dgm:pt modelId="{1BBF24DA-011E-494C-8A07-E786AD5134E2}" type="pres">
      <dgm:prSet presAssocID="{978E39DC-1CEF-4405-96FE-DB73E00E412F}" presName="node" presStyleLbl="node1" presStyleIdx="0" presStyleCnt="3" custScaleX="10026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87FC62D-966F-41D5-9386-C27367AD2762}" type="pres">
      <dgm:prSet presAssocID="{584B4E7B-7C3B-45B1-BAC3-88EF61D091DF}" presName="sibTrans" presStyleLbl="sibTrans2D1" presStyleIdx="0" presStyleCnt="2"/>
      <dgm:spPr/>
      <dgm:t>
        <a:bodyPr/>
        <a:lstStyle/>
        <a:p>
          <a:endParaRPr lang="pl-PL"/>
        </a:p>
      </dgm:t>
    </dgm:pt>
    <dgm:pt modelId="{40FAA9D5-1880-4D62-8DBC-FC0F248D4203}" type="pres">
      <dgm:prSet presAssocID="{584B4E7B-7C3B-45B1-BAC3-88EF61D091DF}" presName="connectorText" presStyleLbl="sibTrans2D1" presStyleIdx="0" presStyleCnt="2"/>
      <dgm:spPr/>
      <dgm:t>
        <a:bodyPr/>
        <a:lstStyle/>
        <a:p>
          <a:endParaRPr lang="pl-PL"/>
        </a:p>
      </dgm:t>
    </dgm:pt>
    <dgm:pt modelId="{F0B74581-9A12-4DB0-A451-567D0D4862C4}" type="pres">
      <dgm:prSet presAssocID="{8578B2BE-76DC-46DC-915A-95EE31B3ECA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4EA2045-A31A-4ED0-9B9E-F531F532829B}" type="pres">
      <dgm:prSet presAssocID="{EBB8A204-C9F0-4284-A19A-FE1F6CDA558F}" presName="sibTrans" presStyleLbl="sibTrans2D1" presStyleIdx="1" presStyleCnt="2"/>
      <dgm:spPr/>
      <dgm:t>
        <a:bodyPr/>
        <a:lstStyle/>
        <a:p>
          <a:endParaRPr lang="pl-PL"/>
        </a:p>
      </dgm:t>
    </dgm:pt>
    <dgm:pt modelId="{6B85137E-9658-4580-A796-427290C2DA21}" type="pres">
      <dgm:prSet presAssocID="{EBB8A204-C9F0-4284-A19A-FE1F6CDA558F}" presName="connectorText" presStyleLbl="sibTrans2D1" presStyleIdx="1" presStyleCnt="2"/>
      <dgm:spPr/>
      <dgm:t>
        <a:bodyPr/>
        <a:lstStyle/>
        <a:p>
          <a:endParaRPr lang="pl-PL"/>
        </a:p>
      </dgm:t>
    </dgm:pt>
    <dgm:pt modelId="{61D3C366-9E34-40B1-BF0C-73C1C3449D80}" type="pres">
      <dgm:prSet presAssocID="{CD4251AA-0580-4C64-82A3-BCE12E3DB97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3A0AA3EB-3E46-495F-B26E-8C68837B2EFD}" type="presOf" srcId="{9DD336D6-366A-48FF-958B-5832C358CDF5}" destId="{B414AE19-C946-431A-9B9F-745CA8DEA554}" srcOrd="0" destOrd="0" presId="urn:microsoft.com/office/officeart/2005/8/layout/process1"/>
    <dgm:cxn modelId="{274EE5A5-178E-484E-A58A-008A6502CCAA}" srcId="{9DD336D6-366A-48FF-958B-5832C358CDF5}" destId="{8578B2BE-76DC-46DC-915A-95EE31B3ECAB}" srcOrd="1" destOrd="0" parTransId="{C299B0CF-F0F0-486A-8ED2-FE22FF8AE6C3}" sibTransId="{EBB8A204-C9F0-4284-A19A-FE1F6CDA558F}"/>
    <dgm:cxn modelId="{3CC3F4F2-4718-4109-9D0D-8B8D9133C733}" type="presOf" srcId="{CD4251AA-0580-4C64-82A3-BCE12E3DB97A}" destId="{61D3C366-9E34-40B1-BF0C-73C1C3449D80}" srcOrd="0" destOrd="0" presId="urn:microsoft.com/office/officeart/2005/8/layout/process1"/>
    <dgm:cxn modelId="{8A00CECE-BCFE-4753-9BC2-5B4DDA075E24}" type="presOf" srcId="{584B4E7B-7C3B-45B1-BAC3-88EF61D091DF}" destId="{40FAA9D5-1880-4D62-8DBC-FC0F248D4203}" srcOrd="1" destOrd="0" presId="urn:microsoft.com/office/officeart/2005/8/layout/process1"/>
    <dgm:cxn modelId="{28C94846-1DBA-4134-8FF0-C2B860808646}" type="presOf" srcId="{EBB8A204-C9F0-4284-A19A-FE1F6CDA558F}" destId="{74EA2045-A31A-4ED0-9B9E-F531F532829B}" srcOrd="0" destOrd="0" presId="urn:microsoft.com/office/officeart/2005/8/layout/process1"/>
    <dgm:cxn modelId="{9968AE12-EEE7-4128-A6BE-A8AA10765D11}" srcId="{9DD336D6-366A-48FF-958B-5832C358CDF5}" destId="{978E39DC-1CEF-4405-96FE-DB73E00E412F}" srcOrd="0" destOrd="0" parTransId="{C977299D-CC35-4896-A146-CA07AEFB9232}" sibTransId="{584B4E7B-7C3B-45B1-BAC3-88EF61D091DF}"/>
    <dgm:cxn modelId="{E7B7133D-E466-4DFA-8CD9-357A1D237A09}" type="presOf" srcId="{8578B2BE-76DC-46DC-915A-95EE31B3ECAB}" destId="{F0B74581-9A12-4DB0-A451-567D0D4862C4}" srcOrd="0" destOrd="0" presId="urn:microsoft.com/office/officeart/2005/8/layout/process1"/>
    <dgm:cxn modelId="{6F4AAD98-965B-4C54-8893-7541C608F31A}" type="presOf" srcId="{584B4E7B-7C3B-45B1-BAC3-88EF61D091DF}" destId="{F87FC62D-966F-41D5-9386-C27367AD2762}" srcOrd="0" destOrd="0" presId="urn:microsoft.com/office/officeart/2005/8/layout/process1"/>
    <dgm:cxn modelId="{51C1C456-8E1A-4403-81E2-73B8EA246023}" type="presOf" srcId="{EBB8A204-C9F0-4284-A19A-FE1F6CDA558F}" destId="{6B85137E-9658-4580-A796-427290C2DA21}" srcOrd="1" destOrd="0" presId="urn:microsoft.com/office/officeart/2005/8/layout/process1"/>
    <dgm:cxn modelId="{99426B5D-9E39-4603-9D22-B75399A0ED57}" type="presOf" srcId="{978E39DC-1CEF-4405-96FE-DB73E00E412F}" destId="{1BBF24DA-011E-494C-8A07-E786AD5134E2}" srcOrd="0" destOrd="0" presId="urn:microsoft.com/office/officeart/2005/8/layout/process1"/>
    <dgm:cxn modelId="{1A9F12A5-9F10-4E7A-BB74-799B46561051}" srcId="{9DD336D6-366A-48FF-958B-5832C358CDF5}" destId="{CD4251AA-0580-4C64-82A3-BCE12E3DB97A}" srcOrd="2" destOrd="0" parTransId="{33C782E9-B49F-46D0-BF6C-0197F07BAD10}" sibTransId="{C3C51B8E-1694-4737-8819-267ECE9E8ED6}"/>
    <dgm:cxn modelId="{7EAAAD94-3834-4304-B174-544B364B7F98}" type="presParOf" srcId="{B414AE19-C946-431A-9B9F-745CA8DEA554}" destId="{1BBF24DA-011E-494C-8A07-E786AD5134E2}" srcOrd="0" destOrd="0" presId="urn:microsoft.com/office/officeart/2005/8/layout/process1"/>
    <dgm:cxn modelId="{1EE45D79-6492-4C8C-B5C1-AE1CF4655621}" type="presParOf" srcId="{B414AE19-C946-431A-9B9F-745CA8DEA554}" destId="{F87FC62D-966F-41D5-9386-C27367AD2762}" srcOrd="1" destOrd="0" presId="urn:microsoft.com/office/officeart/2005/8/layout/process1"/>
    <dgm:cxn modelId="{A3A8E5B2-EC01-4281-BE35-D5ADCD1602B3}" type="presParOf" srcId="{F87FC62D-966F-41D5-9386-C27367AD2762}" destId="{40FAA9D5-1880-4D62-8DBC-FC0F248D4203}" srcOrd="0" destOrd="0" presId="urn:microsoft.com/office/officeart/2005/8/layout/process1"/>
    <dgm:cxn modelId="{BD46623A-6CD0-4294-9D7E-369150EBCAA0}" type="presParOf" srcId="{B414AE19-C946-431A-9B9F-745CA8DEA554}" destId="{F0B74581-9A12-4DB0-A451-567D0D4862C4}" srcOrd="2" destOrd="0" presId="urn:microsoft.com/office/officeart/2005/8/layout/process1"/>
    <dgm:cxn modelId="{72EFB93D-5A41-4A19-A5FF-291713877AA1}" type="presParOf" srcId="{B414AE19-C946-431A-9B9F-745CA8DEA554}" destId="{74EA2045-A31A-4ED0-9B9E-F531F532829B}" srcOrd="3" destOrd="0" presId="urn:microsoft.com/office/officeart/2005/8/layout/process1"/>
    <dgm:cxn modelId="{049505A3-249C-4A4C-9D47-57A9CB2EA163}" type="presParOf" srcId="{74EA2045-A31A-4ED0-9B9E-F531F532829B}" destId="{6B85137E-9658-4580-A796-427290C2DA21}" srcOrd="0" destOrd="0" presId="urn:microsoft.com/office/officeart/2005/8/layout/process1"/>
    <dgm:cxn modelId="{D990C724-DA7C-4825-B823-FCC62907B85E}" type="presParOf" srcId="{B414AE19-C946-431A-9B9F-745CA8DEA554}" destId="{61D3C366-9E34-40B1-BF0C-73C1C3449D80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ECC474-1143-4C0F-9C12-5370D7F0DAF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27E2E75-1D0F-476C-8E2E-651CAEF8CF46}">
      <dgm:prSet phldrT="[Tekst]" custT="1"/>
      <dgm:spPr/>
      <dgm:t>
        <a:bodyPr/>
        <a:lstStyle/>
        <a:p>
          <a:pPr algn="l"/>
          <a:r>
            <a:rPr lang="pl-PL" sz="1400" dirty="0" smtClean="0"/>
            <a:t>Podawanie leków zgodnie z zaleceniami lekarza </a:t>
          </a:r>
          <a:endParaRPr lang="pl-PL" sz="1400" dirty="0"/>
        </a:p>
      </dgm:t>
    </dgm:pt>
    <dgm:pt modelId="{1C98A690-B17F-4D94-8D86-BAFF4B97564F}" type="parTrans" cxnId="{FB7E086D-3035-4574-ADE9-C49F5ED89DA9}">
      <dgm:prSet/>
      <dgm:spPr/>
      <dgm:t>
        <a:bodyPr/>
        <a:lstStyle/>
        <a:p>
          <a:endParaRPr lang="pl-PL"/>
        </a:p>
      </dgm:t>
    </dgm:pt>
    <dgm:pt modelId="{3DE015C7-58BF-4A68-974A-8EDF035BBFD6}" type="sibTrans" cxnId="{FB7E086D-3035-4574-ADE9-C49F5ED89DA9}">
      <dgm:prSet/>
      <dgm:spPr/>
      <dgm:t>
        <a:bodyPr/>
        <a:lstStyle/>
        <a:p>
          <a:endParaRPr lang="pl-PL"/>
        </a:p>
      </dgm:t>
    </dgm:pt>
    <dgm:pt modelId="{E9E71506-7F1F-4E2F-95C1-5B1E2DB75EA0}">
      <dgm:prSet phldrT="[Tekst]" custT="1"/>
      <dgm:spPr/>
      <dgm:t>
        <a:bodyPr/>
        <a:lstStyle/>
        <a:p>
          <a:pPr algn="l"/>
          <a:r>
            <a:rPr lang="pl-PL" sz="1600" dirty="0" smtClean="0"/>
            <a:t>W razie potrzeby modyfikacji leczenia lub działań niepożądanych ponowna hospitalizacja w ośrodku</a:t>
          </a:r>
          <a:endParaRPr lang="pl-PL" sz="1800" dirty="0"/>
        </a:p>
      </dgm:t>
    </dgm:pt>
    <dgm:pt modelId="{5139B8DA-FF9A-44CB-9B09-DF6096FAA747}" type="parTrans" cxnId="{5671B744-DFC9-4CBE-A45D-8925F65EDDD4}">
      <dgm:prSet/>
      <dgm:spPr/>
      <dgm:t>
        <a:bodyPr/>
        <a:lstStyle/>
        <a:p>
          <a:endParaRPr lang="pl-PL"/>
        </a:p>
      </dgm:t>
    </dgm:pt>
    <dgm:pt modelId="{14791BFE-8FB0-4E85-BFB8-4757EA731FE5}" type="sibTrans" cxnId="{5671B744-DFC9-4CBE-A45D-8925F65EDDD4}">
      <dgm:prSet/>
      <dgm:spPr/>
      <dgm:t>
        <a:bodyPr/>
        <a:lstStyle/>
        <a:p>
          <a:endParaRPr lang="pl-PL"/>
        </a:p>
      </dgm:t>
    </dgm:pt>
    <dgm:pt modelId="{6C132778-E642-4248-8095-14C7FBA15A28}">
      <dgm:prSet phldrT="[Tekst]" custT="1"/>
      <dgm:spPr/>
      <dgm:t>
        <a:bodyPr/>
        <a:lstStyle/>
        <a:p>
          <a:pPr algn="l"/>
          <a:r>
            <a:rPr lang="pl-PL" sz="1600" dirty="0" smtClean="0"/>
            <a:t>Po zakończeniu leczenia wizyta kontrolna</a:t>
          </a:r>
          <a:endParaRPr lang="pl-PL" sz="1600" dirty="0"/>
        </a:p>
      </dgm:t>
    </dgm:pt>
    <dgm:pt modelId="{D9B2E5A5-AA69-479D-B230-ABE66EB92BB3}" type="parTrans" cxnId="{1D92F32A-FA6E-4177-BCB3-0636F8A288B0}">
      <dgm:prSet/>
      <dgm:spPr/>
      <dgm:t>
        <a:bodyPr/>
        <a:lstStyle/>
        <a:p>
          <a:endParaRPr lang="pl-PL"/>
        </a:p>
      </dgm:t>
    </dgm:pt>
    <dgm:pt modelId="{549C1868-9A36-40C3-8A41-CD8F724D23E5}" type="sibTrans" cxnId="{1D92F32A-FA6E-4177-BCB3-0636F8A288B0}">
      <dgm:prSet/>
      <dgm:spPr/>
      <dgm:t>
        <a:bodyPr/>
        <a:lstStyle/>
        <a:p>
          <a:endParaRPr lang="pl-PL"/>
        </a:p>
      </dgm:t>
    </dgm:pt>
    <dgm:pt modelId="{271CD2E9-6451-4146-9F6F-F22AE804F360}" type="pres">
      <dgm:prSet presAssocID="{8DECC474-1143-4C0F-9C12-5370D7F0DAF1}" presName="Name0" presStyleCnt="0">
        <dgm:presLayoutVars>
          <dgm:dir/>
          <dgm:resizeHandles val="exact"/>
        </dgm:presLayoutVars>
      </dgm:prSet>
      <dgm:spPr/>
    </dgm:pt>
    <dgm:pt modelId="{AFBEE8EC-E8DC-4FC3-A778-5FF32C0DE87B}" type="pres">
      <dgm:prSet presAssocID="{627E2E75-1D0F-476C-8E2E-651CAEF8CF4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65ABAF0-50A3-48EB-BD6A-0C10135F973F}" type="pres">
      <dgm:prSet presAssocID="{3DE015C7-58BF-4A68-974A-8EDF035BBFD6}" presName="sibTrans" presStyleLbl="sibTrans2D1" presStyleIdx="0" presStyleCnt="2"/>
      <dgm:spPr/>
      <dgm:t>
        <a:bodyPr/>
        <a:lstStyle/>
        <a:p>
          <a:endParaRPr lang="pl-PL"/>
        </a:p>
      </dgm:t>
    </dgm:pt>
    <dgm:pt modelId="{0B5BB9E9-6C27-408B-BB0B-C8BFD46B6D21}" type="pres">
      <dgm:prSet presAssocID="{3DE015C7-58BF-4A68-974A-8EDF035BBFD6}" presName="connectorText" presStyleLbl="sibTrans2D1" presStyleIdx="0" presStyleCnt="2"/>
      <dgm:spPr/>
      <dgm:t>
        <a:bodyPr/>
        <a:lstStyle/>
        <a:p>
          <a:endParaRPr lang="pl-PL"/>
        </a:p>
      </dgm:t>
    </dgm:pt>
    <dgm:pt modelId="{E854EC15-316A-4EA2-824B-3101C11A71DD}" type="pres">
      <dgm:prSet presAssocID="{E9E71506-7F1F-4E2F-95C1-5B1E2DB75EA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4C6A8A3-F769-4AF7-ABC9-1EE2106A2B39}" type="pres">
      <dgm:prSet presAssocID="{14791BFE-8FB0-4E85-BFB8-4757EA731FE5}" presName="sibTrans" presStyleLbl="sibTrans2D1" presStyleIdx="1" presStyleCnt="2"/>
      <dgm:spPr/>
      <dgm:t>
        <a:bodyPr/>
        <a:lstStyle/>
        <a:p>
          <a:endParaRPr lang="pl-PL"/>
        </a:p>
      </dgm:t>
    </dgm:pt>
    <dgm:pt modelId="{35C16C89-0A00-4A7C-BF9F-D632C51E01C2}" type="pres">
      <dgm:prSet presAssocID="{14791BFE-8FB0-4E85-BFB8-4757EA731FE5}" presName="connectorText" presStyleLbl="sibTrans2D1" presStyleIdx="1" presStyleCnt="2"/>
      <dgm:spPr/>
      <dgm:t>
        <a:bodyPr/>
        <a:lstStyle/>
        <a:p>
          <a:endParaRPr lang="pl-PL"/>
        </a:p>
      </dgm:t>
    </dgm:pt>
    <dgm:pt modelId="{A024182C-25A9-4601-9AA5-5C687C119552}" type="pres">
      <dgm:prSet presAssocID="{6C132778-E642-4248-8095-14C7FBA15A2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075E0AAF-E899-450E-9426-D0F923DE33AD}" type="presOf" srcId="{3DE015C7-58BF-4A68-974A-8EDF035BBFD6}" destId="{0B5BB9E9-6C27-408B-BB0B-C8BFD46B6D21}" srcOrd="1" destOrd="0" presId="urn:microsoft.com/office/officeart/2005/8/layout/process1"/>
    <dgm:cxn modelId="{7C993AC7-B9EB-4C77-AB5A-8F3C7AC3B992}" type="presOf" srcId="{627E2E75-1D0F-476C-8E2E-651CAEF8CF46}" destId="{AFBEE8EC-E8DC-4FC3-A778-5FF32C0DE87B}" srcOrd="0" destOrd="0" presId="urn:microsoft.com/office/officeart/2005/8/layout/process1"/>
    <dgm:cxn modelId="{FB7E086D-3035-4574-ADE9-C49F5ED89DA9}" srcId="{8DECC474-1143-4C0F-9C12-5370D7F0DAF1}" destId="{627E2E75-1D0F-476C-8E2E-651CAEF8CF46}" srcOrd="0" destOrd="0" parTransId="{1C98A690-B17F-4D94-8D86-BAFF4B97564F}" sibTransId="{3DE015C7-58BF-4A68-974A-8EDF035BBFD6}"/>
    <dgm:cxn modelId="{6A5AC44C-D5BE-402E-B04F-FF9E3506C2FB}" type="presOf" srcId="{3DE015C7-58BF-4A68-974A-8EDF035BBFD6}" destId="{265ABAF0-50A3-48EB-BD6A-0C10135F973F}" srcOrd="0" destOrd="0" presId="urn:microsoft.com/office/officeart/2005/8/layout/process1"/>
    <dgm:cxn modelId="{B4066C13-DB47-4619-989C-873EF4DE9A87}" type="presOf" srcId="{14791BFE-8FB0-4E85-BFB8-4757EA731FE5}" destId="{35C16C89-0A00-4A7C-BF9F-D632C51E01C2}" srcOrd="1" destOrd="0" presId="urn:microsoft.com/office/officeart/2005/8/layout/process1"/>
    <dgm:cxn modelId="{5671B744-DFC9-4CBE-A45D-8925F65EDDD4}" srcId="{8DECC474-1143-4C0F-9C12-5370D7F0DAF1}" destId="{E9E71506-7F1F-4E2F-95C1-5B1E2DB75EA0}" srcOrd="1" destOrd="0" parTransId="{5139B8DA-FF9A-44CB-9B09-DF6096FAA747}" sibTransId="{14791BFE-8FB0-4E85-BFB8-4757EA731FE5}"/>
    <dgm:cxn modelId="{5E75EDB6-7344-4703-84B2-9B06BAB1B01E}" type="presOf" srcId="{14791BFE-8FB0-4E85-BFB8-4757EA731FE5}" destId="{74C6A8A3-F769-4AF7-ABC9-1EE2106A2B39}" srcOrd="0" destOrd="0" presId="urn:microsoft.com/office/officeart/2005/8/layout/process1"/>
    <dgm:cxn modelId="{953D01FE-228A-4C8C-8A46-FCF4EDA18C4A}" type="presOf" srcId="{E9E71506-7F1F-4E2F-95C1-5B1E2DB75EA0}" destId="{E854EC15-316A-4EA2-824B-3101C11A71DD}" srcOrd="0" destOrd="0" presId="urn:microsoft.com/office/officeart/2005/8/layout/process1"/>
    <dgm:cxn modelId="{1D92F32A-FA6E-4177-BCB3-0636F8A288B0}" srcId="{8DECC474-1143-4C0F-9C12-5370D7F0DAF1}" destId="{6C132778-E642-4248-8095-14C7FBA15A28}" srcOrd="2" destOrd="0" parTransId="{D9B2E5A5-AA69-479D-B230-ABE66EB92BB3}" sibTransId="{549C1868-9A36-40C3-8A41-CD8F724D23E5}"/>
    <dgm:cxn modelId="{812F2F4A-4AFB-42F9-B39A-929C1815F988}" type="presOf" srcId="{8DECC474-1143-4C0F-9C12-5370D7F0DAF1}" destId="{271CD2E9-6451-4146-9F6F-F22AE804F360}" srcOrd="0" destOrd="0" presId="urn:microsoft.com/office/officeart/2005/8/layout/process1"/>
    <dgm:cxn modelId="{1CC5ABCF-F18D-4BC4-BFCF-812C9D386198}" type="presOf" srcId="{6C132778-E642-4248-8095-14C7FBA15A28}" destId="{A024182C-25A9-4601-9AA5-5C687C119552}" srcOrd="0" destOrd="0" presId="urn:microsoft.com/office/officeart/2005/8/layout/process1"/>
    <dgm:cxn modelId="{5277EE58-5E80-45DE-9E3C-A16E57122896}" type="presParOf" srcId="{271CD2E9-6451-4146-9F6F-F22AE804F360}" destId="{AFBEE8EC-E8DC-4FC3-A778-5FF32C0DE87B}" srcOrd="0" destOrd="0" presId="urn:microsoft.com/office/officeart/2005/8/layout/process1"/>
    <dgm:cxn modelId="{9F034E42-7216-4FEF-834C-7E8996C2ACFE}" type="presParOf" srcId="{271CD2E9-6451-4146-9F6F-F22AE804F360}" destId="{265ABAF0-50A3-48EB-BD6A-0C10135F973F}" srcOrd="1" destOrd="0" presId="urn:microsoft.com/office/officeart/2005/8/layout/process1"/>
    <dgm:cxn modelId="{27AD6A5E-78E9-496D-A589-5BF54CE0DFAD}" type="presParOf" srcId="{265ABAF0-50A3-48EB-BD6A-0C10135F973F}" destId="{0B5BB9E9-6C27-408B-BB0B-C8BFD46B6D21}" srcOrd="0" destOrd="0" presId="urn:microsoft.com/office/officeart/2005/8/layout/process1"/>
    <dgm:cxn modelId="{3CECEB8C-AB77-49B5-A46A-0A72FD02EB89}" type="presParOf" srcId="{271CD2E9-6451-4146-9F6F-F22AE804F360}" destId="{E854EC15-316A-4EA2-824B-3101C11A71DD}" srcOrd="2" destOrd="0" presId="urn:microsoft.com/office/officeart/2005/8/layout/process1"/>
    <dgm:cxn modelId="{9D364174-287B-4428-A444-D9DFD462E9D6}" type="presParOf" srcId="{271CD2E9-6451-4146-9F6F-F22AE804F360}" destId="{74C6A8A3-F769-4AF7-ABC9-1EE2106A2B39}" srcOrd="3" destOrd="0" presId="urn:microsoft.com/office/officeart/2005/8/layout/process1"/>
    <dgm:cxn modelId="{F4A8D1DD-EE33-458D-9DB9-9E179E87A246}" type="presParOf" srcId="{74C6A8A3-F769-4AF7-ABC9-1EE2106A2B39}" destId="{35C16C89-0A00-4A7C-BF9F-D632C51E01C2}" srcOrd="0" destOrd="0" presId="urn:microsoft.com/office/officeart/2005/8/layout/process1"/>
    <dgm:cxn modelId="{4CC0038B-5D77-4422-AAD2-27389F631560}" type="presParOf" srcId="{271CD2E9-6451-4146-9F6F-F22AE804F360}" destId="{A024182C-25A9-4601-9AA5-5C687C11955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BF24DA-011E-494C-8A07-E786AD5134E2}">
      <dsp:nvSpPr>
        <dsp:cNvPr id="0" name=""/>
        <dsp:cNvSpPr/>
      </dsp:nvSpPr>
      <dsp:spPr>
        <a:xfrm>
          <a:off x="4153" y="647106"/>
          <a:ext cx="2050905" cy="18601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Przyjęcie pacjenta na oddział do szpitala  na 1-3 dni</a:t>
          </a:r>
          <a:endParaRPr lang="pl-PL" sz="1600" kern="1200" dirty="0"/>
        </a:p>
      </dsp:txBody>
      <dsp:txXfrm>
        <a:off x="58635" y="701588"/>
        <a:ext cx="1941941" cy="1751186"/>
      </dsp:txXfrm>
    </dsp:sp>
    <dsp:sp modelId="{F87FC62D-966F-41D5-9386-C27367AD2762}">
      <dsp:nvSpPr>
        <dsp:cNvPr id="0" name=""/>
        <dsp:cNvSpPr/>
      </dsp:nvSpPr>
      <dsp:spPr>
        <a:xfrm>
          <a:off x="2259612" y="1323536"/>
          <a:ext cx="433651" cy="507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2100" kern="1200"/>
        </a:p>
      </dsp:txBody>
      <dsp:txXfrm>
        <a:off x="2259612" y="1424994"/>
        <a:ext cx="303556" cy="304374"/>
      </dsp:txXfrm>
    </dsp:sp>
    <dsp:sp modelId="{F0B74581-9A12-4DB0-A451-567D0D4862C4}">
      <dsp:nvSpPr>
        <dsp:cNvPr id="0" name=""/>
        <dsp:cNvSpPr/>
      </dsp:nvSpPr>
      <dsp:spPr>
        <a:xfrm>
          <a:off x="2873270" y="647106"/>
          <a:ext cx="2045526" cy="18601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Kwalifikacja do leczenia,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Świadoma zgoda,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szkolenie rodziny,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 podanie pierwszych 1-3 dawek leku  </a:t>
          </a:r>
          <a:endParaRPr lang="pl-PL" sz="1600" kern="1200" dirty="0"/>
        </a:p>
      </dsp:txBody>
      <dsp:txXfrm>
        <a:off x="2927752" y="701588"/>
        <a:ext cx="1936562" cy="1751186"/>
      </dsp:txXfrm>
    </dsp:sp>
    <dsp:sp modelId="{74EA2045-A31A-4ED0-9B9E-F531F532829B}">
      <dsp:nvSpPr>
        <dsp:cNvPr id="0" name=""/>
        <dsp:cNvSpPr/>
      </dsp:nvSpPr>
      <dsp:spPr>
        <a:xfrm>
          <a:off x="5123349" y="1323536"/>
          <a:ext cx="433651" cy="507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2100" kern="1200"/>
        </a:p>
      </dsp:txBody>
      <dsp:txXfrm>
        <a:off x="5123349" y="1424994"/>
        <a:ext cx="303556" cy="304374"/>
      </dsp:txXfrm>
    </dsp:sp>
    <dsp:sp modelId="{61D3C366-9E34-40B1-BF0C-73C1C3449D80}">
      <dsp:nvSpPr>
        <dsp:cNvPr id="0" name=""/>
        <dsp:cNvSpPr/>
      </dsp:nvSpPr>
      <dsp:spPr>
        <a:xfrm>
          <a:off x="5737006" y="647106"/>
          <a:ext cx="2045526" cy="18601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Wydanie leków, sprzętu,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zlecenie opieki pielęgniarskiej w miejscu zamieszkania </a:t>
          </a:r>
          <a:endParaRPr lang="pl-PL" sz="1600" kern="1200" dirty="0"/>
        </a:p>
      </dsp:txBody>
      <dsp:txXfrm>
        <a:off x="5791488" y="701588"/>
        <a:ext cx="1936562" cy="17511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BEE8EC-E8DC-4FC3-A778-5FF32C0DE87B}">
      <dsp:nvSpPr>
        <dsp:cNvPr id="0" name=""/>
        <dsp:cNvSpPr/>
      </dsp:nvSpPr>
      <dsp:spPr>
        <a:xfrm>
          <a:off x="6843" y="675871"/>
          <a:ext cx="2045526" cy="18026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 smtClean="0"/>
            <a:t>Podawanie leków zgodnie z zaleceniami lekarza </a:t>
          </a:r>
          <a:endParaRPr lang="pl-PL" sz="1400" kern="1200" dirty="0"/>
        </a:p>
      </dsp:txBody>
      <dsp:txXfrm>
        <a:off x="59640" y="728668"/>
        <a:ext cx="1939932" cy="1697025"/>
      </dsp:txXfrm>
    </dsp:sp>
    <dsp:sp modelId="{265ABAF0-50A3-48EB-BD6A-0C10135F973F}">
      <dsp:nvSpPr>
        <dsp:cNvPr id="0" name=""/>
        <dsp:cNvSpPr/>
      </dsp:nvSpPr>
      <dsp:spPr>
        <a:xfrm>
          <a:off x="2256922" y="1323536"/>
          <a:ext cx="433651" cy="507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2100" kern="1200"/>
        </a:p>
      </dsp:txBody>
      <dsp:txXfrm>
        <a:off x="2256922" y="1424994"/>
        <a:ext cx="303556" cy="304374"/>
      </dsp:txXfrm>
    </dsp:sp>
    <dsp:sp modelId="{E854EC15-316A-4EA2-824B-3101C11A71DD}">
      <dsp:nvSpPr>
        <dsp:cNvPr id="0" name=""/>
        <dsp:cNvSpPr/>
      </dsp:nvSpPr>
      <dsp:spPr>
        <a:xfrm>
          <a:off x="2870580" y="675871"/>
          <a:ext cx="2045526" cy="18026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W razie potrzeby modyfikacji leczenia lub działań niepożądanych ponowna hospitalizacja w ośrodku</a:t>
          </a:r>
          <a:endParaRPr lang="pl-PL" sz="1800" kern="1200" dirty="0"/>
        </a:p>
      </dsp:txBody>
      <dsp:txXfrm>
        <a:off x="2923377" y="728668"/>
        <a:ext cx="1939932" cy="1697025"/>
      </dsp:txXfrm>
    </dsp:sp>
    <dsp:sp modelId="{74C6A8A3-F769-4AF7-ABC9-1EE2106A2B39}">
      <dsp:nvSpPr>
        <dsp:cNvPr id="0" name=""/>
        <dsp:cNvSpPr/>
      </dsp:nvSpPr>
      <dsp:spPr>
        <a:xfrm>
          <a:off x="5120659" y="1323536"/>
          <a:ext cx="433651" cy="507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2100" kern="1200"/>
        </a:p>
      </dsp:txBody>
      <dsp:txXfrm>
        <a:off x="5120659" y="1424994"/>
        <a:ext cx="303556" cy="304374"/>
      </dsp:txXfrm>
    </dsp:sp>
    <dsp:sp modelId="{A024182C-25A9-4601-9AA5-5C687C119552}">
      <dsp:nvSpPr>
        <dsp:cNvPr id="0" name=""/>
        <dsp:cNvSpPr/>
      </dsp:nvSpPr>
      <dsp:spPr>
        <a:xfrm>
          <a:off x="5734317" y="675871"/>
          <a:ext cx="2045526" cy="18026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Po zakończeniu leczenia wizyta kontrolna</a:t>
          </a:r>
          <a:endParaRPr lang="pl-PL" sz="1600" kern="1200" dirty="0"/>
        </a:p>
      </dsp:txBody>
      <dsp:txXfrm>
        <a:off x="5787114" y="728668"/>
        <a:ext cx="1939932" cy="16970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A7869F-5E5F-4F98-A740-CCE463C36D3F}" type="datetimeFigureOut">
              <a:rPr lang="pl-PL" smtClean="0"/>
              <a:t>2018-10-04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EFEE3-6E42-4BF2-8148-82E246A9768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0685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otr\Desktop\Brandquest\Oferty\PTWM W Majek\_system na CD 180308\szablony 180529\szablon PP 180612\PTWM_Power_point_180613\jpg\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4894008"/>
            <a:ext cx="2133600" cy="216024"/>
          </a:xfrm>
        </p:spPr>
        <p:txBody>
          <a:bodyPr/>
          <a:lstStyle>
            <a:lvl1pPr>
              <a:defRPr sz="1100"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4894008"/>
            <a:ext cx="2895600" cy="216024"/>
          </a:xfrm>
        </p:spPr>
        <p:txBody>
          <a:bodyPr/>
          <a:lstStyle>
            <a:lvl1pPr>
              <a:defRPr sz="1100"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553200" y="4894008"/>
            <a:ext cx="2133600" cy="216024"/>
          </a:xfrm>
        </p:spPr>
        <p:txBody>
          <a:bodyPr/>
          <a:lstStyle>
            <a:lvl1pPr>
              <a:defRPr sz="1100"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9" name="Tytuł 1"/>
          <p:cNvSpPr>
            <a:spLocks noGrp="1"/>
          </p:cNvSpPr>
          <p:nvPr>
            <p:ph type="ctrTitle"/>
          </p:nvPr>
        </p:nvSpPr>
        <p:spPr>
          <a:xfrm>
            <a:off x="1907704" y="3611109"/>
            <a:ext cx="5398368" cy="976865"/>
          </a:xfrm>
          <a:prstGeom prst="rect">
            <a:avLst/>
          </a:prstGeom>
        </p:spPr>
        <p:txBody>
          <a:bodyPr/>
          <a:lstStyle>
            <a:lvl1pPr algn="r">
              <a:defRPr sz="3600"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0582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8" y="9483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89667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17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920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920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3514700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latin typeface="Lato" panose="020F0502020204030203" pitchFamily="34" charset="-18"/>
              </a:defRPr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</a:defRPr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3755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7704" y="3611109"/>
            <a:ext cx="5398368" cy="976865"/>
          </a:xfrm>
          <a:prstGeom prst="rect">
            <a:avLst/>
          </a:prstGeom>
        </p:spPr>
        <p:txBody>
          <a:bodyPr/>
          <a:lstStyle>
            <a:lvl1pPr algn="r">
              <a:defRPr sz="3600"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4894008"/>
            <a:ext cx="2133600" cy="216024"/>
          </a:xfrm>
        </p:spPr>
        <p:txBody>
          <a:bodyPr/>
          <a:lstStyle>
            <a:lvl1pPr>
              <a:defRPr sz="1100"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4894008"/>
            <a:ext cx="2895600" cy="216024"/>
          </a:xfrm>
        </p:spPr>
        <p:txBody>
          <a:bodyPr/>
          <a:lstStyle>
            <a:lvl1pPr>
              <a:defRPr sz="1100"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553200" y="4894008"/>
            <a:ext cx="2133600" cy="216024"/>
          </a:xfrm>
        </p:spPr>
        <p:txBody>
          <a:bodyPr/>
          <a:lstStyle>
            <a:lvl1pPr>
              <a:defRPr sz="1100"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7522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8" y="9483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683568" y="602022"/>
            <a:ext cx="4258816" cy="52956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1800" baseline="0"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pl-PL" dirty="0" smtClean="0"/>
              <a:t>Kliknij, aby edytować tytuł i podtytuł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4089" y="1200151"/>
            <a:ext cx="7786687" cy="3153798"/>
          </a:xfrm>
          <a:prstGeom prst="rect">
            <a:avLst/>
          </a:prstGeom>
        </p:spPr>
        <p:txBody>
          <a:bodyPr/>
          <a:lstStyle>
            <a:lvl1pPr>
              <a:defRPr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>
              <a:defRPr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>
              <a:defRPr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>
              <a:defRPr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4pPr>
            <a:lvl5pPr>
              <a:defRPr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8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4894008"/>
            <a:ext cx="2133600" cy="216024"/>
          </a:xfrm>
        </p:spPr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9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4894008"/>
            <a:ext cx="2895600" cy="216024"/>
          </a:xfrm>
        </p:spPr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endParaRPr lang="pl-PL"/>
          </a:p>
        </p:txBody>
      </p:sp>
      <p:sp>
        <p:nvSpPr>
          <p:cNvPr id="10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553200" y="4894008"/>
            <a:ext cx="2133600" cy="216024"/>
          </a:xfrm>
        </p:spPr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2680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55576" y="2643758"/>
            <a:ext cx="7594600" cy="10215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1" cap="all">
                <a:solidFill>
                  <a:schemeClr val="tx1"/>
                </a:solidFill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6955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55576" y="2643758"/>
            <a:ext cx="7594600" cy="10215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1" cap="all">
                <a:solidFill>
                  <a:schemeClr val="tx1"/>
                </a:solidFill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9112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55576" y="2643758"/>
            <a:ext cx="7594600" cy="10215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1" cap="all">
                <a:solidFill>
                  <a:schemeClr val="bg1"/>
                </a:solidFill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481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8" y="9483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55576" y="2643758"/>
            <a:ext cx="7594600" cy="10215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400" b="1" cap="all"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55576" y="1086570"/>
            <a:ext cx="75946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-18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41763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8" y="9483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83568" y="1419622"/>
            <a:ext cx="3595687" cy="303098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Lato" panose="020F0502020204030203" pitchFamily="34" charset="-18"/>
                <a:cs typeface="Arial" panose="020B0604020202020204" pitchFamily="34" charset="0"/>
              </a:defRPr>
            </a:lvl1pPr>
            <a:lvl2pPr>
              <a:defRPr sz="2400">
                <a:latin typeface="Lato" panose="020F0502020204030203" pitchFamily="34" charset="-18"/>
                <a:cs typeface="Arial" panose="020B0604020202020204" pitchFamily="34" charset="0"/>
              </a:defRPr>
            </a:lvl2pPr>
            <a:lvl3pPr>
              <a:defRPr sz="2000">
                <a:latin typeface="Lato" panose="020F0502020204030203" pitchFamily="34" charset="-18"/>
                <a:cs typeface="Arial" panose="020B0604020202020204" pitchFamily="34" charset="0"/>
              </a:defRPr>
            </a:lvl3pPr>
            <a:lvl4pPr>
              <a:defRPr sz="1800">
                <a:latin typeface="Lato" panose="020F0502020204030203" pitchFamily="34" charset="-18"/>
                <a:cs typeface="Arial" panose="020B0604020202020204" pitchFamily="34" charset="0"/>
              </a:defRPr>
            </a:lvl4pPr>
            <a:lvl5pPr>
              <a:defRPr sz="1800">
                <a:latin typeface="Lato" panose="020F0502020204030203" pitchFamily="34" charset="-18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874568" y="1419622"/>
            <a:ext cx="3595687" cy="303098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Lato" panose="020F0502020204030203" pitchFamily="34" charset="-18"/>
                <a:cs typeface="Arial" panose="020B0604020202020204" pitchFamily="34" charset="0"/>
              </a:defRPr>
            </a:lvl1pPr>
            <a:lvl2pPr>
              <a:defRPr sz="2400">
                <a:latin typeface="Lato" panose="020F0502020204030203" pitchFamily="34" charset="-18"/>
                <a:cs typeface="Arial" panose="020B0604020202020204" pitchFamily="34" charset="0"/>
              </a:defRPr>
            </a:lvl2pPr>
            <a:lvl3pPr>
              <a:defRPr sz="2000">
                <a:latin typeface="Lato" panose="020F0502020204030203" pitchFamily="34" charset="-18"/>
                <a:cs typeface="Arial" panose="020B0604020202020204" pitchFamily="34" charset="0"/>
              </a:defRPr>
            </a:lvl3pPr>
            <a:lvl4pPr>
              <a:defRPr sz="1800">
                <a:latin typeface="Lato" panose="020F0502020204030203" pitchFamily="34" charset="-18"/>
                <a:cs typeface="Arial" panose="020B0604020202020204" pitchFamily="34" charset="0"/>
              </a:defRPr>
            </a:lvl4pPr>
            <a:lvl5pPr>
              <a:defRPr sz="1800">
                <a:latin typeface="Lato" panose="020F0502020204030203" pitchFamily="34" charset="-18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Tytuł 1"/>
          <p:cNvSpPr>
            <a:spLocks noGrp="1"/>
          </p:cNvSpPr>
          <p:nvPr>
            <p:ph type="title" hasCustomPrompt="1"/>
          </p:nvPr>
        </p:nvSpPr>
        <p:spPr>
          <a:xfrm>
            <a:off x="683568" y="602022"/>
            <a:ext cx="4258816" cy="52956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1800" baseline="0"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pl-PL" dirty="0" smtClean="0"/>
              <a:t>Kliknij, aby edytować tytuł i podtytuł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10549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8" y="9483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Lato" panose="020F0502020204030203" pitchFamily="34" charset="-18"/>
                <a:cs typeface="Arial" panose="020B0604020202020204" pitchFamily="34" charset="0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ytuł 1"/>
          <p:cNvSpPr>
            <a:spLocks noGrp="1"/>
          </p:cNvSpPr>
          <p:nvPr>
            <p:ph type="title" hasCustomPrompt="1"/>
          </p:nvPr>
        </p:nvSpPr>
        <p:spPr>
          <a:xfrm>
            <a:off x="683568" y="602022"/>
            <a:ext cx="4258816" cy="52956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1800" baseline="0"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pl-PL" dirty="0" smtClean="0"/>
              <a:t>Kliknij, aby edytować tytuł i podtytuł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84276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iotr\Desktop\Brandquest\Oferty\PTWM W Majek\_system na CD 180308\szablony 180529\szablon PP 180612\PTWM_Power_point_180613\jpg\1.jp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-18"/>
              </a:defRPr>
            </a:lvl1pPr>
          </a:lstStyle>
          <a:p>
            <a:fld id="{E432081B-40FA-428D-BC4B-7AE458CA7083}" type="datetimeFigureOut">
              <a:rPr lang="pl-PL" smtClean="0"/>
              <a:pPr/>
              <a:t>2018-10-04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-18"/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-18"/>
              </a:defRPr>
            </a:lvl1pPr>
          </a:lstStyle>
          <a:p>
            <a:fld id="{F75F6DE7-8F90-43C7-AD23-99AA17AF40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56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5" r:id="rId4"/>
    <p:sldLayoutId id="2147483662" r:id="rId5"/>
    <p:sldLayoutId id="2147483661" r:id="rId6"/>
    <p:sldLayoutId id="2147483651" r:id="rId7"/>
    <p:sldLayoutId id="2147483652" r:id="rId8"/>
    <p:sldLayoutId id="2147483654" r:id="rId9"/>
    <p:sldLayoutId id="2147483655" r:id="rId10"/>
    <p:sldLayoutId id="2147483663" r:id="rId11"/>
    <p:sldLayoutId id="2147483664" r:id="rId12"/>
    <p:sldLayoutId id="2147483666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619672" y="3611109"/>
            <a:ext cx="5832648" cy="1048873"/>
          </a:xfrm>
        </p:spPr>
        <p:txBody>
          <a:bodyPr/>
          <a:lstStyle/>
          <a:p>
            <a:r>
              <a:rPr lang="pl-PL" sz="2000" dirty="0"/>
              <a:t>Formalne zasady prowadzenia procedury domowej antybiotykoterapii dożylnej</a:t>
            </a:r>
          </a:p>
        </p:txBody>
      </p:sp>
    </p:spTree>
    <p:extLst>
      <p:ext uri="{BB962C8B-B14F-4D97-AF65-F5344CB8AC3E}">
        <p14:creationId xmlns:p14="http://schemas.microsoft.com/office/powerpoint/2010/main" val="96463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504134"/>
              </p:ext>
            </p:extLst>
          </p:nvPr>
        </p:nvGraphicFramePr>
        <p:xfrm>
          <a:off x="611560" y="123478"/>
          <a:ext cx="7786687" cy="3154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Symbol zastępczy zawartości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7265530"/>
              </p:ext>
            </p:extLst>
          </p:nvPr>
        </p:nvGraphicFramePr>
        <p:xfrm>
          <a:off x="684213" y="2153691"/>
          <a:ext cx="7786687" cy="3154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83099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602022"/>
            <a:ext cx="7992888" cy="529568"/>
          </a:xfrm>
        </p:spPr>
        <p:txBody>
          <a:bodyPr/>
          <a:lstStyle/>
          <a:p>
            <a:r>
              <a:rPr lang="pl-PL" sz="2400" b="1" dirty="0" smtClean="0"/>
              <a:t>Praca pielęgniarki w miejscu zamieszkania pacjenta – podstawy formalne</a:t>
            </a:r>
            <a:endParaRPr lang="pl-PL" sz="2400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3568" y="1707654"/>
            <a:ext cx="7786687" cy="2664296"/>
          </a:xfrm>
        </p:spPr>
        <p:txBody>
          <a:bodyPr/>
          <a:lstStyle/>
          <a:p>
            <a:r>
              <a:rPr lang="pl-PL" sz="2400" dirty="0" smtClean="0"/>
              <a:t>Umowa cywilno-prawna między </a:t>
            </a:r>
            <a:r>
              <a:rPr lang="pl-PL" sz="2400" b="1" dirty="0" smtClean="0"/>
              <a:t>ośrodkiem prowadzącym leczenie i pielęgniarką</a:t>
            </a:r>
          </a:p>
          <a:p>
            <a:r>
              <a:rPr lang="pl-PL" sz="2400" b="1" dirty="0"/>
              <a:t>zlecenie lekarskie</a:t>
            </a:r>
            <a:r>
              <a:rPr lang="pl-PL" sz="2400" dirty="0"/>
              <a:t> na podawanie antybiotyków </a:t>
            </a:r>
            <a:endParaRPr lang="pl-PL" sz="2400" dirty="0" smtClean="0"/>
          </a:p>
          <a:p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938964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1800" dirty="0"/>
              <a:t>W warunkach domowych leczenie odbywa się pod nadzorem pielęgniarki, której zadaniem jest:</a:t>
            </a:r>
          </a:p>
          <a:p>
            <a:r>
              <a:rPr lang="pl-PL" sz="1800" dirty="0"/>
              <a:t>- wizyta w miejscu zamieszkania pacjenta</a:t>
            </a:r>
          </a:p>
          <a:p>
            <a:r>
              <a:rPr lang="pl-PL" sz="1800" dirty="0"/>
              <a:t>- przygotowywanie roztworów do wstrzyknięć/infuzji</a:t>
            </a:r>
          </a:p>
          <a:p>
            <a:r>
              <a:rPr lang="pl-PL" sz="1800" dirty="0"/>
              <a:t>- podanie leku we wstrzyknięciu lub we wlewie</a:t>
            </a:r>
          </a:p>
          <a:p>
            <a:r>
              <a:rPr lang="pl-PL" sz="1800" dirty="0"/>
              <a:t>- obserwacja wkucia obwodowego lub centralnego</a:t>
            </a:r>
          </a:p>
          <a:p>
            <a:r>
              <a:rPr lang="pl-PL" sz="1800" dirty="0"/>
              <a:t>- wymiana nieprawidłowo działającego wkłucia obwodowego</a:t>
            </a:r>
          </a:p>
          <a:p>
            <a:r>
              <a:rPr lang="pl-PL" sz="1800" dirty="0"/>
              <a:t>- obserwacja w kierunku działań niepożądanych </a:t>
            </a:r>
            <a:r>
              <a:rPr lang="pl-PL" sz="1800" dirty="0" smtClean="0"/>
              <a:t>leków</a:t>
            </a:r>
          </a:p>
          <a:p>
            <a:r>
              <a:rPr lang="pl-PL" sz="1800" dirty="0" smtClean="0"/>
              <a:t>- prowadzenie „</a:t>
            </a:r>
            <a:r>
              <a:rPr lang="pl-PL" sz="1800" b="1" dirty="0" smtClean="0"/>
              <a:t>Karty wizyt w domu pacjenta</a:t>
            </a:r>
            <a:r>
              <a:rPr lang="pl-PL" sz="1800" dirty="0" smtClean="0"/>
              <a:t>”</a:t>
            </a:r>
            <a:endParaRPr lang="pl-PL" sz="1800" dirty="0"/>
          </a:p>
          <a:p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3332505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602022"/>
            <a:ext cx="6677659" cy="902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957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27584" y="1223826"/>
            <a:ext cx="7200800" cy="529568"/>
          </a:xfrm>
        </p:spPr>
        <p:txBody>
          <a:bodyPr/>
          <a:lstStyle/>
          <a:p>
            <a:pPr algn="ctr"/>
            <a:r>
              <a:rPr lang="pl-PL" b="1" dirty="0"/>
              <a:t>MAŁOPOLSKI INKUBATOR INNOWACJI SPOŁECZNYCH</a:t>
            </a:r>
            <a:r>
              <a:rPr lang="pl-PL" dirty="0"/>
              <a:t/>
            </a:r>
            <a:br>
              <a:rPr lang="pl-PL" dirty="0"/>
            </a:br>
            <a:r>
              <a:rPr lang="pl-PL" dirty="0" smtClean="0"/>
              <a:t>projekt grantowy dotyczący inkubacji </a:t>
            </a:r>
            <a:r>
              <a:rPr lang="pl-PL" dirty="0"/>
              <a:t>innowacji społecznych</a:t>
            </a:r>
            <a:br>
              <a:rPr lang="pl-PL" dirty="0"/>
            </a:br>
            <a:r>
              <a:rPr lang="pl-PL" dirty="0"/>
              <a:t>w zakresie usług opiekuńczych na rzecz osób </a:t>
            </a:r>
            <a:r>
              <a:rPr lang="pl-PL" dirty="0" smtClean="0"/>
              <a:t>zależnych pn.</a:t>
            </a:r>
            <a:br>
              <a:rPr lang="pl-PL" dirty="0" smtClean="0"/>
            </a:br>
            <a:r>
              <a:rPr lang="pl-PL" dirty="0"/>
              <a:t/>
            </a:r>
            <a:br>
              <a:rPr lang="pl-PL" dirty="0"/>
            </a:br>
            <a:r>
              <a:rPr lang="pl-PL" b="1" dirty="0" smtClean="0"/>
              <a:t>Realizacja domowej antybiotykoterapii dożylnej u chorych na mukowiscydozę z Małopolski</a:t>
            </a:r>
            <a:endParaRPr lang="pl-PL" b="1" dirty="0"/>
          </a:p>
        </p:txBody>
      </p:sp>
      <p:pic>
        <p:nvPicPr>
          <p:cNvPr id="3076" name="Obraz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036" y="3968751"/>
            <a:ext cx="1257300" cy="5905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3074" name="Obraz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560" y="4091782"/>
            <a:ext cx="8191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Obraz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4084936"/>
            <a:ext cx="1524000" cy="447675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3075" name="Obraz 3" descr="Logo-Małopolska-szraf-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780" y="4037310"/>
            <a:ext cx="1495425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82713" y="26939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289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5510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4000" dirty="0" smtClean="0"/>
              <a:t>Czy leki LZ można podawać w domu</a:t>
            </a:r>
          </a:p>
          <a:p>
            <a:pPr marL="0" indent="0" algn="ctr">
              <a:buNone/>
            </a:pPr>
            <a:r>
              <a:rPr lang="pl-PL" sz="7200" dirty="0" smtClean="0"/>
              <a:t>???</a:t>
            </a:r>
            <a:endParaRPr lang="pl-PL" sz="7200" dirty="0"/>
          </a:p>
        </p:txBody>
      </p:sp>
    </p:spTree>
    <p:extLst>
      <p:ext uri="{BB962C8B-B14F-4D97-AF65-F5344CB8AC3E}">
        <p14:creationId xmlns:p14="http://schemas.microsoft.com/office/powerpoint/2010/main" val="594375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1222" y="-20538"/>
            <a:ext cx="9446444" cy="1368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15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26" y="565312"/>
            <a:ext cx="8566947" cy="4012875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539551" y="4579263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 smtClean="0"/>
              <a:t>Źródło: Rozporządzenie </a:t>
            </a:r>
            <a:r>
              <a:rPr lang="pl-PL" sz="1600" dirty="0"/>
              <a:t>Ministra Zdrowia z dnia 14 listopada 2008 r. w sprawie kryteriów zaliczenia produktów leczniczego do poszczególnych kategorii dostępności</a:t>
            </a:r>
          </a:p>
        </p:txBody>
      </p:sp>
    </p:spTree>
    <p:extLst>
      <p:ext uri="{BB962C8B-B14F-4D97-AF65-F5344CB8AC3E}">
        <p14:creationId xmlns:p14="http://schemas.microsoft.com/office/powerpoint/2010/main" val="2627115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683568" y="602022"/>
            <a:ext cx="8208912" cy="529568"/>
          </a:xfrm>
        </p:spPr>
        <p:txBody>
          <a:bodyPr/>
          <a:lstStyle/>
          <a:p>
            <a:pPr algn="ctr"/>
            <a:r>
              <a:rPr lang="pl-PL" sz="2400" b="1" dirty="0">
                <a:solidFill>
                  <a:srgbClr val="006600"/>
                </a:solidFill>
              </a:rPr>
              <a:t>Rozporządzenie Ministra Zdrowia  rozporządzenia Ministra Zdrowia w sprawie świadczeń </a:t>
            </a:r>
            <a:r>
              <a:rPr lang="pl-PL" sz="2400" b="1" dirty="0" smtClean="0">
                <a:solidFill>
                  <a:srgbClr val="006600"/>
                </a:solidFill>
              </a:rPr>
              <a:t>gwarantowanych z </a:t>
            </a:r>
            <a:r>
              <a:rPr lang="pl-PL" sz="2400" b="1" dirty="0">
                <a:solidFill>
                  <a:srgbClr val="006600"/>
                </a:solidFill>
              </a:rPr>
              <a:t>zakresu ambulatoryjnej opieki specjalistycznej </a:t>
            </a:r>
            <a:r>
              <a:rPr lang="pl-PL" sz="2400" b="1" dirty="0" smtClean="0">
                <a:solidFill>
                  <a:srgbClr val="006600"/>
                </a:solidFill>
              </a:rPr>
              <a:t/>
            </a:r>
            <a:br>
              <a:rPr lang="pl-PL" sz="2400" b="1" dirty="0" smtClean="0">
                <a:solidFill>
                  <a:srgbClr val="006600"/>
                </a:solidFill>
              </a:rPr>
            </a:br>
            <a:r>
              <a:rPr lang="pl-PL" sz="2400" b="1" dirty="0" smtClean="0">
                <a:solidFill>
                  <a:srgbClr val="006600"/>
                </a:solidFill>
              </a:rPr>
              <a:t>(w koszyku AOS od </a:t>
            </a:r>
            <a:r>
              <a:rPr lang="pl-PL" sz="2400" b="1" dirty="0">
                <a:solidFill>
                  <a:srgbClr val="006600"/>
                </a:solidFill>
              </a:rPr>
              <a:t>2012 r)</a:t>
            </a:r>
            <a:r>
              <a:rPr lang="en-GB" sz="2400" b="1" dirty="0" smtClean="0">
                <a:solidFill>
                  <a:srgbClr val="006600"/>
                </a:solidFill>
              </a:rPr>
              <a:t/>
            </a:r>
            <a:br>
              <a:rPr lang="en-GB" sz="2400" b="1" dirty="0" smtClean="0">
                <a:solidFill>
                  <a:srgbClr val="006600"/>
                </a:solidFill>
              </a:rPr>
            </a:br>
            <a:endParaRPr lang="pl-PL" sz="2400" b="1" dirty="0">
              <a:solidFill>
                <a:srgbClr val="006600"/>
              </a:solidFill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684637" y="2715766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/>
              <a:t>99.218</a:t>
            </a:r>
          </a:p>
          <a:p>
            <a:r>
              <a:rPr lang="pl-PL" b="1" dirty="0" smtClean="0">
                <a:latin typeface="Arial,Bold"/>
              </a:rPr>
              <a:t>Domowa antybiotykoterapia dożylna w leczeniu zaostrzeń</a:t>
            </a:r>
          </a:p>
          <a:p>
            <a:r>
              <a:rPr lang="pl-PL" b="1" dirty="0" smtClean="0">
                <a:latin typeface="Arial,Bold"/>
              </a:rPr>
              <a:t>choroby oskrzelowo-płucnej u </a:t>
            </a:r>
            <a:r>
              <a:rPr lang="pl-PL" b="1" dirty="0">
                <a:latin typeface="Arial,Bold"/>
              </a:rPr>
              <a:t>pacjentów z mukowiscydozą</a:t>
            </a:r>
          </a:p>
          <a:p>
            <a:r>
              <a:rPr lang="pl-PL" dirty="0">
                <a:latin typeface="Arial" panose="020B0604020202020204" pitchFamily="34" charset="0"/>
              </a:rPr>
              <a:t>Podanie antybiotyku dożylnie </a:t>
            </a:r>
            <a:r>
              <a:rPr lang="pl-PL" dirty="0" smtClean="0">
                <a:latin typeface="Arial" panose="020B0604020202020204" pitchFamily="34" charset="0"/>
              </a:rPr>
              <a:t>lub we </a:t>
            </a:r>
            <a:r>
              <a:rPr lang="pl-PL" dirty="0">
                <a:latin typeface="Arial" panose="020B0604020202020204" pitchFamily="34" charset="0"/>
              </a:rPr>
              <a:t>wlewie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917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79513" y="699542"/>
            <a:ext cx="3528392" cy="3153798"/>
          </a:xfrm>
        </p:spPr>
        <p:txBody>
          <a:bodyPr/>
          <a:lstStyle/>
          <a:p>
            <a:r>
              <a:rPr lang="pl-PL" sz="1800" b="1" dirty="0"/>
              <a:t>Wymagania formalne </a:t>
            </a:r>
            <a:endParaRPr lang="pl-PL" sz="1800" dirty="0"/>
          </a:p>
          <a:p>
            <a:endParaRPr lang="pl-PL" sz="1800" dirty="0"/>
          </a:p>
          <a:p>
            <a:r>
              <a:rPr lang="pl-PL" sz="1800" dirty="0"/>
              <a:t>1. Oddział szpitalny o profilu: </a:t>
            </a:r>
          </a:p>
          <a:p>
            <a:r>
              <a:rPr lang="pl-PL" sz="1800" dirty="0"/>
              <a:t>1) choroby płuc lub </a:t>
            </a:r>
          </a:p>
          <a:p>
            <a:r>
              <a:rPr lang="pl-PL" sz="1800" dirty="0"/>
              <a:t>2) choroby wewnętrzne, lub </a:t>
            </a:r>
          </a:p>
          <a:p>
            <a:r>
              <a:rPr lang="pl-PL" sz="1800" dirty="0"/>
              <a:t>3) gastroenterologia, lub </a:t>
            </a:r>
          </a:p>
          <a:p>
            <a:r>
              <a:rPr lang="pl-PL" sz="1800" dirty="0"/>
              <a:t>4) pediatria. </a:t>
            </a:r>
          </a:p>
          <a:p>
            <a:r>
              <a:rPr lang="pl-PL" sz="1800" dirty="0"/>
              <a:t>2. Apteka szpitalna. 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zawartości 2"/>
          <p:cNvSpPr txBox="1">
            <a:spLocks/>
          </p:cNvSpPr>
          <p:nvPr/>
        </p:nvSpPr>
        <p:spPr>
          <a:xfrm>
            <a:off x="3707905" y="711827"/>
            <a:ext cx="3528392" cy="315379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b="1" dirty="0"/>
              <a:t>Personel (zapewnia ośrodek prowadzący leczenie):</a:t>
            </a:r>
            <a:endParaRPr lang="pl-PL" sz="1200" dirty="0"/>
          </a:p>
          <a:p>
            <a:r>
              <a:rPr lang="pl-PL" sz="1200" dirty="0"/>
              <a:t>Lekarze: równoważnik co najmniej 2 etatów specjaliści w dziedzinie: </a:t>
            </a:r>
          </a:p>
          <a:p>
            <a:r>
              <a:rPr lang="pl-PL" sz="1200" dirty="0"/>
              <a:t>1) chorób wewnętrznych lub </a:t>
            </a:r>
          </a:p>
          <a:p>
            <a:r>
              <a:rPr lang="pl-PL" sz="1200" dirty="0"/>
              <a:t>2) chorób płuc, lub </a:t>
            </a:r>
          </a:p>
          <a:p>
            <a:r>
              <a:rPr lang="pl-PL" sz="1200" dirty="0"/>
              <a:t>3) gastroenterologii, lub </a:t>
            </a:r>
          </a:p>
          <a:p>
            <a:r>
              <a:rPr lang="pl-PL" sz="1200" dirty="0"/>
              <a:t>4) pediatrii </a:t>
            </a:r>
          </a:p>
          <a:p>
            <a:r>
              <a:rPr lang="pl-PL" sz="1200" dirty="0"/>
              <a:t>− posiadający doświadczenie w leczeniu chorych na mukowiscydozę. </a:t>
            </a:r>
          </a:p>
          <a:p>
            <a:r>
              <a:rPr lang="pl-PL" sz="1200" dirty="0"/>
              <a:t> </a:t>
            </a:r>
          </a:p>
          <a:p>
            <a:r>
              <a:rPr lang="pl-PL" sz="1200" dirty="0"/>
              <a:t>2. Pielęgniarki ubezpieczenia zdrowotnego posiadające doświadczenie w zakresie prowadzenia antybiotykoterapii dożylnej lub we wlewie zapewniające w miejscu zamieszkania pacjenta realizację podania antybiotyku dożylnie lub we wlewie oraz kontynuację leczenia w dni świąteczne i wolne od pracy. </a:t>
            </a:r>
          </a:p>
          <a:p>
            <a:r>
              <a:rPr lang="pl-PL" sz="1200" dirty="0"/>
              <a:t>3. Farmaceuta.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1473633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2"/>
          <p:cNvSpPr txBox="1">
            <a:spLocks/>
          </p:cNvSpPr>
          <p:nvPr/>
        </p:nvSpPr>
        <p:spPr>
          <a:xfrm>
            <a:off x="683568" y="555526"/>
            <a:ext cx="7920880" cy="315379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Lato" panose="020F0502020204030203" pitchFamily="34" charset="-18"/>
                <a:ea typeface="Open Sans" panose="020B0606030504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800" b="1" dirty="0"/>
              <a:t>Personel (zapewnia ośrodek prowadzący leczenie):</a:t>
            </a:r>
            <a:endParaRPr lang="pl-PL" sz="1800" dirty="0"/>
          </a:p>
          <a:p>
            <a:r>
              <a:rPr lang="pl-PL" sz="1800" dirty="0"/>
              <a:t>Lekarze: równoważnik co najmniej 2 etatów specjaliści w dziedzinie: </a:t>
            </a:r>
          </a:p>
          <a:p>
            <a:r>
              <a:rPr lang="pl-PL" sz="1800" dirty="0"/>
              <a:t>1) chorób wewnętrznych lub </a:t>
            </a:r>
          </a:p>
          <a:p>
            <a:r>
              <a:rPr lang="pl-PL" sz="1800" dirty="0"/>
              <a:t>2) chorób płuc, lub </a:t>
            </a:r>
          </a:p>
          <a:p>
            <a:r>
              <a:rPr lang="pl-PL" sz="1800" dirty="0"/>
              <a:t>3) gastroenterologii, lub </a:t>
            </a:r>
          </a:p>
          <a:p>
            <a:r>
              <a:rPr lang="pl-PL" sz="1800" dirty="0"/>
              <a:t>4) pediatrii </a:t>
            </a:r>
          </a:p>
          <a:p>
            <a:r>
              <a:rPr lang="pl-PL" sz="1800" dirty="0"/>
              <a:t>− posiadający doświadczenie w leczeniu chorych na mukowiscydozę. </a:t>
            </a:r>
          </a:p>
          <a:p>
            <a:r>
              <a:rPr lang="pl-PL" sz="1800" dirty="0"/>
              <a:t> </a:t>
            </a:r>
          </a:p>
          <a:p>
            <a:r>
              <a:rPr lang="pl-PL" sz="1800" dirty="0"/>
              <a:t>2. Pielęgniarki ubezpieczenia zdrowotnego posiadające doświadczenie w zakresie prowadzenia antybiotykoterapii dożylnej lub we wlewie zapewniające w miejscu zamieszkania pacjenta realizację podania antybiotyku dożylnie lub we wlewie oraz kontynuację leczenia w dni świąteczne i wolne od pracy. </a:t>
            </a:r>
          </a:p>
          <a:p>
            <a:r>
              <a:rPr lang="pl-PL" sz="1800" dirty="0"/>
              <a:t>3. Farmaceuta.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591048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23528" y="627534"/>
            <a:ext cx="7786687" cy="3153798"/>
          </a:xfrm>
        </p:spPr>
        <p:txBody>
          <a:bodyPr/>
          <a:lstStyle/>
          <a:p>
            <a:r>
              <a:rPr lang="pl-PL" sz="1600" b="1" dirty="0"/>
              <a:t>Wyposażenie w sprzęt i aparaturę medyczną (zapewnia ośrodek prowadzący leczenie)</a:t>
            </a:r>
            <a:endParaRPr lang="pl-PL" sz="1600" dirty="0"/>
          </a:p>
          <a:p>
            <a:r>
              <a:rPr lang="pl-PL" sz="1600" dirty="0"/>
              <a:t>1) zestawy do wlewów dożylnych; </a:t>
            </a:r>
          </a:p>
          <a:p>
            <a:r>
              <a:rPr lang="pl-PL" sz="1600" dirty="0"/>
              <a:t>2) środki dezynfekcyjne; </a:t>
            </a:r>
          </a:p>
          <a:p>
            <a:r>
              <a:rPr lang="pl-PL" sz="1600" dirty="0"/>
              <a:t>3) strzykawki; </a:t>
            </a:r>
          </a:p>
          <a:p>
            <a:r>
              <a:rPr lang="pl-PL" sz="1600" dirty="0"/>
              <a:t>4) igły; </a:t>
            </a:r>
          </a:p>
          <a:p>
            <a:r>
              <a:rPr lang="pl-PL" sz="1600" dirty="0"/>
              <a:t>5) ampułkostrzykawka z epinefryną; </a:t>
            </a:r>
          </a:p>
          <a:p>
            <a:r>
              <a:rPr lang="pl-PL" sz="1600" dirty="0"/>
              <a:t>6) </a:t>
            </a:r>
            <a:r>
              <a:rPr lang="pl-PL" sz="1600" dirty="0" err="1"/>
              <a:t>pulsoksymetr</a:t>
            </a:r>
            <a:r>
              <a:rPr lang="pl-PL" sz="1600" dirty="0"/>
              <a:t>. </a:t>
            </a:r>
          </a:p>
          <a:p>
            <a:r>
              <a:rPr lang="pl-PL" sz="1600" dirty="0"/>
              <a:t> </a:t>
            </a:r>
          </a:p>
          <a:p>
            <a:r>
              <a:rPr lang="pl-PL" sz="1600" b="1" dirty="0"/>
              <a:t>Zapewnienie realizacji badań</a:t>
            </a:r>
            <a:r>
              <a:rPr lang="pl-PL" sz="1600" dirty="0"/>
              <a:t> </a:t>
            </a:r>
            <a:r>
              <a:rPr lang="pl-PL" sz="1600" b="1" dirty="0"/>
              <a:t>(zapewnia ośrodek prowadzący leczenie)</a:t>
            </a:r>
            <a:endParaRPr lang="pl-PL" sz="1600" dirty="0"/>
          </a:p>
          <a:p>
            <a:r>
              <a:rPr lang="pl-PL" sz="1600" dirty="0"/>
              <a:t>1) laboratoryjnych, </a:t>
            </a:r>
          </a:p>
          <a:p>
            <a:r>
              <a:rPr lang="pl-PL" sz="1600" dirty="0"/>
              <a:t>2) mikrobiologicznych, </a:t>
            </a:r>
          </a:p>
          <a:p>
            <a:r>
              <a:rPr lang="pl-PL" sz="1600" dirty="0"/>
              <a:t>3) czynnościowych płuc, </a:t>
            </a:r>
          </a:p>
          <a:p>
            <a:r>
              <a:rPr lang="pl-PL" sz="1600" dirty="0"/>
              <a:t>4) RTG klatki piersiowej – w razie potrzeby. </a:t>
            </a:r>
          </a:p>
          <a:p>
            <a:pPr marL="0" indent="0">
              <a:buNone/>
            </a:pP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3805790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7504" y="498072"/>
            <a:ext cx="8784976" cy="3153798"/>
          </a:xfrm>
        </p:spPr>
        <p:txBody>
          <a:bodyPr/>
          <a:lstStyle/>
          <a:p>
            <a:pPr marL="0" indent="0">
              <a:buNone/>
            </a:pPr>
            <a:r>
              <a:rPr lang="pl-PL" sz="1400" dirty="0"/>
              <a:t>1. Świadczenie polega na dożylnym podawaniu, w warunkach domowych, wybranych antybiotyków stosowanych w przebiegu leczenia zaostrzeń choroby oskrzelowo-płucnej u pacjentów chorujących na mukowiscydozę w wieku powyżej 1 roku życia wraz z kompleksową opieką nad pacjentem polegającą na: </a:t>
            </a:r>
          </a:p>
          <a:p>
            <a:pPr marL="0" indent="0">
              <a:buNone/>
            </a:pPr>
            <a:r>
              <a:rPr lang="pl-PL" sz="1400" dirty="0"/>
              <a:t>1) przygotowaniu pacjenta oraz opiekunów do leczenia dożylnego antybiotykami w warunkach domowych; </a:t>
            </a:r>
          </a:p>
          <a:p>
            <a:pPr marL="0" indent="0">
              <a:buNone/>
            </a:pPr>
            <a:r>
              <a:rPr lang="pl-PL" sz="1400" dirty="0" smtClean="0"/>
              <a:t>2</a:t>
            </a:r>
            <a:r>
              <a:rPr lang="pl-PL" sz="1400" dirty="0"/>
              <a:t>) zapewnieniu ciągłego kontaktu telefonicznego pacjenta lub opiekunów z ośrodkiem prowadzącym leczenie; </a:t>
            </a:r>
          </a:p>
          <a:p>
            <a:pPr marL="0" indent="0">
              <a:buNone/>
            </a:pPr>
            <a:r>
              <a:rPr lang="pl-PL" sz="1400" dirty="0"/>
              <a:t>3) realizacji programu badań kontrolnych zgodnie z terminarzem wizyt; </a:t>
            </a:r>
          </a:p>
          <a:p>
            <a:pPr marL="0" indent="0">
              <a:buNone/>
            </a:pPr>
            <a:r>
              <a:rPr lang="pl-PL" sz="1400" dirty="0"/>
              <a:t>4) dostarczeniu preparatów, sprzętu, niezbędnych środków opatrunkowych; </a:t>
            </a:r>
          </a:p>
          <a:p>
            <a:pPr marL="0" indent="0">
              <a:buNone/>
            </a:pPr>
            <a:r>
              <a:rPr lang="pl-PL" sz="1400" dirty="0"/>
              <a:t>5) zapewnieniu opieki pielęgniarskiej lub dostępu do hospicjum domowego w miejscu zamieszkania pacjenta lub konsultacji lekarskiej w razie wystąpienia powikłań niewymagających leczenia szpitalnego; </a:t>
            </a:r>
          </a:p>
          <a:p>
            <a:pPr marL="0" indent="0">
              <a:buNone/>
            </a:pPr>
            <a:r>
              <a:rPr lang="pl-PL" sz="1400" dirty="0"/>
              <a:t>6) zapewnieniu leczenia szpitalnego lub konsultacji specjalistycznej w ośrodku przeprowadzającym leczenie w przypadku podejrzenia lub wystąpienia powikłań wymagających leczenia szpitalnego lub konieczności modyfikacji leczenia; </a:t>
            </a:r>
          </a:p>
          <a:p>
            <a:pPr marL="0" indent="0">
              <a:buNone/>
            </a:pPr>
            <a:r>
              <a:rPr lang="pl-PL" sz="1400" dirty="0"/>
              <a:t>7) wizycie kontrolnej w ośrodku po zakończeniu zalecanego okresu antybiotykoterapii dożylnej obejmującej co najmniej: </a:t>
            </a:r>
          </a:p>
          <a:p>
            <a:pPr marL="0" indent="0">
              <a:buNone/>
            </a:pPr>
            <a:r>
              <a:rPr lang="pl-PL" sz="1400" dirty="0"/>
              <a:t>a) badanie podmiotowe i przedmiotowe, </a:t>
            </a:r>
          </a:p>
          <a:p>
            <a:pPr marL="0" indent="0">
              <a:buNone/>
            </a:pPr>
            <a:r>
              <a:rPr lang="pl-PL" sz="1400" dirty="0"/>
              <a:t>b) określenie wskaźników życiowych (tętno, częstość oddechów, ciśnienie tętnicze), </a:t>
            </a:r>
          </a:p>
          <a:p>
            <a:pPr marL="0" indent="0">
              <a:buNone/>
            </a:pPr>
            <a:r>
              <a:rPr lang="pl-PL" sz="1400" dirty="0"/>
              <a:t>c) oznaczenie wysycenia tlenem krwi tętniczej mierzonym </a:t>
            </a:r>
            <a:r>
              <a:rPr lang="pl-PL" sz="1400" dirty="0" err="1"/>
              <a:t>pulsoksymetrycznie</a:t>
            </a:r>
            <a:r>
              <a:rPr lang="pl-PL" sz="1400" dirty="0"/>
              <a:t>, </a:t>
            </a:r>
          </a:p>
          <a:p>
            <a:pPr marL="0" indent="0">
              <a:buNone/>
            </a:pPr>
            <a:r>
              <a:rPr lang="pl-PL" sz="1400" dirty="0"/>
              <a:t>d) badanie spirometryczne (dla dzieci powyżej 6 roku życia), </a:t>
            </a:r>
          </a:p>
          <a:p>
            <a:pPr marL="0" indent="0">
              <a:buNone/>
            </a:pPr>
            <a:r>
              <a:rPr lang="pl-PL" sz="1400" dirty="0"/>
              <a:t>e) ocenę wskaźników stanu zapalnego (badania analityczne krwi). </a:t>
            </a:r>
          </a:p>
          <a:p>
            <a:pPr marL="0" indent="0">
              <a:buNone/>
            </a:pP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449899533"/>
      </p:ext>
    </p:extLst>
  </p:cSld>
  <p:clrMapOvr>
    <a:masterClrMapping/>
  </p:clrMapOvr>
</p:sld>
</file>

<file path=ppt/theme/theme1.xml><?xml version="1.0" encoding="utf-8"?>
<a:theme xmlns:a="http://schemas.openxmlformats.org/drawingml/2006/main" name="prez PP wer 151228 wer 01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 PP wer 01 PTWM 180615</Template>
  <TotalTime>966</TotalTime>
  <Words>597</Words>
  <Application>Microsoft Office PowerPoint</Application>
  <PresentationFormat>Pokaz na ekranie (16:9)</PresentationFormat>
  <Paragraphs>85</Paragraphs>
  <Slides>15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21" baseType="lpstr">
      <vt:lpstr>Arial</vt:lpstr>
      <vt:lpstr>Arial,Bold</vt:lpstr>
      <vt:lpstr>Calibri</vt:lpstr>
      <vt:lpstr>Lato</vt:lpstr>
      <vt:lpstr>Open Sans</vt:lpstr>
      <vt:lpstr>prez PP wer 151228 wer 01</vt:lpstr>
      <vt:lpstr>Formalne zasady prowadzenia procedury domowej antybiotykoterapii dożylnej</vt:lpstr>
      <vt:lpstr>Prezentacja programu PowerPoint</vt:lpstr>
      <vt:lpstr>Prezentacja programu PowerPoint</vt:lpstr>
      <vt:lpstr>Prezentacja programu PowerPoint</vt:lpstr>
      <vt:lpstr>Rozporządzenie Ministra Zdrowia  rozporządzenia Ministra Zdrowia w sprawie świadczeń gwarantowanych z zakresu ambulatoryjnej opieki specjalistycznej  (w koszyku AOS od 2012 r)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Praca pielęgniarki w miejscu zamieszkania pacjenta – podstawy formalne</vt:lpstr>
      <vt:lpstr>Prezentacja programu PowerPoint</vt:lpstr>
      <vt:lpstr>Prezentacja programu PowerPoint</vt:lpstr>
      <vt:lpstr>MAŁOPOLSKI INKUBATOR INNOWACJI SPOŁECZNYCH projekt grantowy dotyczący inkubacji innowacji społecznych w zakresie usług opiekuńczych na rzecz osób zależnych pn.  Realizacja domowej antybiotykoterapii dożylnej u chorych na mukowiscydozę z Małopolski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Waldemar Majek</dc:creator>
  <cp:lastModifiedBy>user</cp:lastModifiedBy>
  <cp:revision>34</cp:revision>
  <dcterms:created xsi:type="dcterms:W3CDTF">2018-06-16T12:43:50Z</dcterms:created>
  <dcterms:modified xsi:type="dcterms:W3CDTF">2018-10-04T23:05:27Z</dcterms:modified>
</cp:coreProperties>
</file>