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324" r:id="rId3"/>
    <p:sldId id="325" r:id="rId4"/>
    <p:sldId id="328" r:id="rId5"/>
    <p:sldId id="326" r:id="rId6"/>
    <p:sldId id="327" r:id="rId7"/>
    <p:sldId id="333" r:id="rId8"/>
    <p:sldId id="334" r:id="rId9"/>
    <p:sldId id="335" r:id="rId10"/>
    <p:sldId id="337" r:id="rId11"/>
    <p:sldId id="338" r:id="rId12"/>
    <p:sldId id="336" r:id="rId13"/>
    <p:sldId id="316" r:id="rId14"/>
    <p:sldId id="345" r:id="rId15"/>
    <p:sldId id="343" r:id="rId16"/>
    <p:sldId id="344" r:id="rId17"/>
    <p:sldId id="329" r:id="rId18"/>
    <p:sldId id="330" r:id="rId19"/>
    <p:sldId id="331" r:id="rId20"/>
    <p:sldId id="332" r:id="rId21"/>
    <p:sldId id="346" r:id="rId22"/>
    <p:sldId id="347" r:id="rId23"/>
    <p:sldId id="349" r:id="rId24"/>
    <p:sldId id="350" r:id="rId25"/>
    <p:sldId id="351" r:id="rId26"/>
    <p:sldId id="352" r:id="rId27"/>
    <p:sldId id="362" r:id="rId28"/>
    <p:sldId id="353" r:id="rId29"/>
    <p:sldId id="354" r:id="rId30"/>
    <p:sldId id="363" r:id="rId31"/>
    <p:sldId id="355" r:id="rId32"/>
    <p:sldId id="358" r:id="rId33"/>
    <p:sldId id="359" r:id="rId34"/>
    <p:sldId id="360" r:id="rId35"/>
    <p:sldId id="364" r:id="rId36"/>
    <p:sldId id="348" r:id="rId37"/>
    <p:sldId id="361" r:id="rId38"/>
    <p:sldId id="357" r:id="rId39"/>
    <p:sldId id="356" r:id="rId4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842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4398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0870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682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111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485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98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446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4847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251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454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765F9-7F88-475A-88A6-A49C9821D688}" type="datetimeFigureOut">
              <a:rPr lang="pl-PL" smtClean="0"/>
              <a:t>2018-09-28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A315E-2008-484F-9405-751BDB5C5B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391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806847"/>
            <a:ext cx="7772400" cy="1470025"/>
          </a:xfrm>
        </p:spPr>
        <p:txBody>
          <a:bodyPr>
            <a:noAutofit/>
          </a:bodyPr>
          <a:lstStyle/>
          <a:p>
            <a:r>
              <a:rPr lang="pl-PL" cap="all" dirty="0" smtClean="0"/>
              <a:t>Domowa antybiotykoterapia dożylna</a:t>
            </a:r>
            <a:r>
              <a:rPr lang="pl-PL" sz="4800" cap="all" dirty="0" smtClean="0"/>
              <a:t/>
            </a:r>
            <a:br>
              <a:rPr lang="pl-PL" sz="4800" cap="all" dirty="0" smtClean="0"/>
            </a:br>
            <a:r>
              <a:rPr lang="pl-PL" sz="4000" dirty="0" smtClean="0"/>
              <a:t>wady i zalety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pl-PL" sz="4000" dirty="0" smtClean="0">
                <a:solidFill>
                  <a:schemeClr val="tx1"/>
                </a:solidFill>
              </a:rPr>
              <a:t>dr n. med. Andrzej Pogorzelski </a:t>
            </a:r>
          </a:p>
          <a:p>
            <a:endParaRPr lang="pl-PL" sz="4000" dirty="0" smtClean="0">
              <a:solidFill>
                <a:schemeClr val="tx1"/>
              </a:solidFill>
            </a:endParaRPr>
          </a:p>
          <a:p>
            <a:r>
              <a:rPr lang="pl-PL" sz="4000" dirty="0" smtClean="0">
                <a:solidFill>
                  <a:schemeClr val="tx1"/>
                </a:solidFill>
              </a:rPr>
              <a:t>Klinika Pneumonologii i Mukowiscydozy </a:t>
            </a:r>
          </a:p>
          <a:p>
            <a:r>
              <a:rPr lang="pl-PL" sz="4000" dirty="0" smtClean="0">
                <a:solidFill>
                  <a:schemeClr val="tx1"/>
                </a:solidFill>
              </a:rPr>
              <a:t>Oddział Terenowy Instytutu Gruźlicy i Chorób Płuc </a:t>
            </a:r>
          </a:p>
          <a:p>
            <a:r>
              <a:rPr lang="pl-PL" sz="4000" dirty="0" smtClean="0">
                <a:solidFill>
                  <a:schemeClr val="tx1"/>
                </a:solidFill>
              </a:rPr>
              <a:t>w Rabce-Zdroju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028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/>
              <a:t>Real life </a:t>
            </a:r>
            <a:r>
              <a:rPr lang="pl-PL" sz="2400" dirty="0" err="1"/>
              <a:t>evaluation</a:t>
            </a:r>
            <a:r>
              <a:rPr lang="pl-PL" sz="2400" dirty="0"/>
              <a:t> of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antibiotic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in a </a:t>
            </a:r>
            <a:r>
              <a:rPr lang="pl-PL" sz="2400" dirty="0" err="1"/>
              <a:t>pediatric</a:t>
            </a:r>
            <a:r>
              <a:rPr lang="pl-PL" sz="2400" dirty="0"/>
              <a:t>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 centr: </a:t>
            </a:r>
            <a:r>
              <a:rPr lang="pl-PL" sz="2400" dirty="0" err="1"/>
              <a:t>outcome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therapy</a:t>
            </a:r>
            <a:r>
              <a:rPr lang="pl-PL" sz="2400" dirty="0"/>
              <a:t> </a:t>
            </a:r>
            <a:r>
              <a:rPr lang="pl-PL" sz="2400" dirty="0" err="1"/>
              <a:t>is</a:t>
            </a:r>
            <a:r>
              <a:rPr lang="pl-PL" sz="2400" dirty="0"/>
              <a:t> not </a:t>
            </a:r>
            <a:r>
              <a:rPr lang="pl-PL" sz="2400" dirty="0" err="1"/>
              <a:t>inferior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/>
          </a:bodyPr>
          <a:lstStyle/>
          <a:p>
            <a:r>
              <a:rPr lang="pl-PL" sz="3600" dirty="0"/>
              <a:t>W trakcie trwania badania pielęgniarka nie zapewniła wsparcia w zakresie opieki domowej</a:t>
            </a:r>
            <a:r>
              <a:rPr lang="pl-PL" sz="3600" dirty="0" smtClean="0"/>
              <a:t>. </a:t>
            </a:r>
          </a:p>
          <a:p>
            <a:r>
              <a:rPr lang="pl-PL" sz="3600" dirty="0"/>
              <a:t>Fizjoterapia była kontynuowana </a:t>
            </a:r>
            <a:r>
              <a:rPr lang="pl-PL" sz="3600" dirty="0" smtClean="0"/>
              <a:t>na rutynowych zasadach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25453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/>
              <a:t>Real life </a:t>
            </a:r>
            <a:r>
              <a:rPr lang="pl-PL" sz="2400" dirty="0" err="1"/>
              <a:t>evaluation</a:t>
            </a:r>
            <a:r>
              <a:rPr lang="pl-PL" sz="2400" dirty="0"/>
              <a:t> of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antibiotic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in a </a:t>
            </a:r>
            <a:r>
              <a:rPr lang="pl-PL" sz="2400" dirty="0" err="1"/>
              <a:t>pediatric</a:t>
            </a:r>
            <a:r>
              <a:rPr lang="pl-PL" sz="2400" dirty="0"/>
              <a:t>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 centr: </a:t>
            </a:r>
            <a:r>
              <a:rPr lang="pl-PL" sz="2400" dirty="0" err="1"/>
              <a:t>outcome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therapy</a:t>
            </a:r>
            <a:r>
              <a:rPr lang="pl-PL" sz="2400" dirty="0"/>
              <a:t> </a:t>
            </a:r>
            <a:r>
              <a:rPr lang="pl-PL" sz="2400" dirty="0" err="1"/>
              <a:t>is</a:t>
            </a:r>
            <a:r>
              <a:rPr lang="pl-PL" sz="2400" dirty="0"/>
              <a:t> not </a:t>
            </a:r>
            <a:r>
              <a:rPr lang="pl-PL" sz="2400" dirty="0" err="1"/>
              <a:t>inferior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507288" cy="4525963"/>
          </a:xfrm>
        </p:spPr>
        <p:txBody>
          <a:bodyPr>
            <a:normAutofit/>
          </a:bodyPr>
          <a:lstStyle/>
          <a:p>
            <a:r>
              <a:rPr lang="pl-PL" sz="3600" dirty="0" smtClean="0"/>
              <a:t>1999 – 2004</a:t>
            </a:r>
          </a:p>
          <a:p>
            <a:r>
              <a:rPr lang="pl-PL" sz="3600" dirty="0" smtClean="0"/>
              <a:t>96 chorych 5 – 18 lat</a:t>
            </a:r>
          </a:p>
          <a:p>
            <a:r>
              <a:rPr lang="pl-PL" sz="3600" dirty="0" smtClean="0"/>
              <a:t>47 chorych  - 131 </a:t>
            </a:r>
            <a:r>
              <a:rPr lang="pl-PL" sz="3600" dirty="0" err="1" smtClean="0"/>
              <a:t>i.v</a:t>
            </a:r>
            <a:r>
              <a:rPr lang="pl-PL" sz="3600" dirty="0" smtClean="0"/>
              <a:t>. </a:t>
            </a:r>
          </a:p>
          <a:p>
            <a:r>
              <a:rPr lang="pl-PL" sz="3600" dirty="0" smtClean="0"/>
              <a:t>1 </a:t>
            </a:r>
            <a:r>
              <a:rPr lang="pl-PL" sz="3600" dirty="0" err="1" smtClean="0"/>
              <a:t>i.v</a:t>
            </a:r>
            <a:r>
              <a:rPr lang="pl-PL" sz="3600" dirty="0" smtClean="0"/>
              <a:t>. – 	13			4 </a:t>
            </a:r>
            <a:r>
              <a:rPr lang="pl-PL" sz="3600" dirty="0" err="1" smtClean="0"/>
              <a:t>i.v</a:t>
            </a:r>
            <a:r>
              <a:rPr lang="pl-PL" sz="3600" dirty="0" smtClean="0"/>
              <a:t>.		7</a:t>
            </a:r>
            <a:br>
              <a:rPr lang="pl-PL" sz="3600" dirty="0" smtClean="0"/>
            </a:br>
            <a:r>
              <a:rPr lang="pl-PL" sz="3600" dirty="0" smtClean="0"/>
              <a:t>2 		10			5		5</a:t>
            </a:r>
            <a:br>
              <a:rPr lang="pl-PL" sz="3600" dirty="0" smtClean="0"/>
            </a:br>
            <a:r>
              <a:rPr lang="pl-PL" sz="3600" dirty="0" smtClean="0"/>
              <a:t>3		9			6		3</a:t>
            </a:r>
          </a:p>
          <a:p>
            <a:r>
              <a:rPr lang="pl-PL" sz="3600" dirty="0" err="1"/>
              <a:t>m</a:t>
            </a:r>
            <a:r>
              <a:rPr lang="pl-PL" sz="3600" dirty="0" err="1" smtClean="0"/>
              <a:t>ale</a:t>
            </a:r>
            <a:r>
              <a:rPr lang="pl-PL" sz="3600" dirty="0" smtClean="0"/>
              <a:t>/</a:t>
            </a:r>
            <a:r>
              <a:rPr lang="pl-PL" sz="3600" dirty="0" err="1" smtClean="0"/>
              <a:t>female</a:t>
            </a:r>
            <a:r>
              <a:rPr lang="pl-PL" sz="3600" dirty="0" smtClean="0"/>
              <a:t>  D: 9/45		S: 44/33 </a:t>
            </a:r>
            <a:r>
              <a:rPr lang="pl-PL" sz="2400" dirty="0" smtClean="0"/>
              <a:t>(p&lt;0,001)</a:t>
            </a:r>
          </a:p>
        </p:txBody>
      </p:sp>
    </p:spTree>
    <p:extLst>
      <p:ext uri="{BB962C8B-B14F-4D97-AF65-F5344CB8AC3E}">
        <p14:creationId xmlns:p14="http://schemas.microsoft.com/office/powerpoint/2010/main" val="13515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/>
              <a:t>Real life </a:t>
            </a:r>
            <a:r>
              <a:rPr lang="pl-PL" sz="2400" dirty="0" err="1"/>
              <a:t>evaluation</a:t>
            </a:r>
            <a:r>
              <a:rPr lang="pl-PL" sz="2400" dirty="0"/>
              <a:t> of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antibiotic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in a </a:t>
            </a:r>
            <a:r>
              <a:rPr lang="pl-PL" sz="2400" dirty="0" err="1"/>
              <a:t>pediatric</a:t>
            </a:r>
            <a:r>
              <a:rPr lang="pl-PL" sz="2400" dirty="0"/>
              <a:t>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 centr: </a:t>
            </a:r>
            <a:r>
              <a:rPr lang="pl-PL" sz="2400" dirty="0" err="1"/>
              <a:t>outcome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therapy</a:t>
            </a:r>
            <a:r>
              <a:rPr lang="pl-PL" sz="2400" dirty="0"/>
              <a:t> </a:t>
            </a:r>
            <a:r>
              <a:rPr lang="pl-PL" sz="2400" dirty="0" err="1"/>
              <a:t>is</a:t>
            </a:r>
            <a:r>
              <a:rPr lang="pl-PL" sz="2400" dirty="0"/>
              <a:t> not </a:t>
            </a:r>
            <a:r>
              <a:rPr lang="pl-PL" sz="2400" dirty="0" err="1"/>
              <a:t>inferior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pl-PL" sz="3600" dirty="0"/>
              <a:t>Wynik leczenia IV-AB w przypadku zakażenia płuc u dzieci z mukowiscydozą </a:t>
            </a:r>
            <a:r>
              <a:rPr lang="pl-PL" sz="3600" dirty="0" smtClean="0"/>
              <a:t>w </a:t>
            </a:r>
            <a:r>
              <a:rPr lang="pl-PL" sz="3600" dirty="0"/>
              <a:t>domu </a:t>
            </a:r>
            <a:r>
              <a:rPr lang="pl-PL" sz="3600" dirty="0" smtClean="0"/>
              <a:t>nie był gorszy w </a:t>
            </a:r>
            <a:r>
              <a:rPr lang="pl-PL" sz="3600" dirty="0"/>
              <a:t>porównaniu do </a:t>
            </a:r>
            <a:r>
              <a:rPr lang="pl-PL" sz="3600" dirty="0" smtClean="0"/>
              <a:t>leczenia szpitalnego. </a:t>
            </a:r>
          </a:p>
          <a:p>
            <a:r>
              <a:rPr lang="pl-PL" sz="3600" dirty="0"/>
              <a:t>W naszym ośrodku </a:t>
            </a:r>
            <a:r>
              <a:rPr lang="pl-PL" sz="3600" dirty="0" smtClean="0"/>
              <a:t>domowa </a:t>
            </a:r>
            <a:r>
              <a:rPr lang="pl-PL" sz="3600" dirty="0"/>
              <a:t>IV-AB jest cenną opcją leczenia u dzieci z mukowiscydozą</a:t>
            </a:r>
            <a:r>
              <a:rPr lang="pl-PL" sz="3600" dirty="0" smtClean="0"/>
              <a:t>. </a:t>
            </a:r>
          </a:p>
          <a:p>
            <a:r>
              <a:rPr lang="pl-PL" sz="3600" dirty="0"/>
              <a:t>Dobór i przygotowanie pacjentów do terapii w domu </a:t>
            </a:r>
            <a:r>
              <a:rPr lang="pl-PL" sz="3600" dirty="0" smtClean="0"/>
              <a:t>jest ważnym </a:t>
            </a:r>
            <a:r>
              <a:rPr lang="pl-PL" sz="3600" dirty="0"/>
              <a:t>czynnikiem sukcesu</a:t>
            </a:r>
            <a:r>
              <a:rPr lang="pl-PL" sz="3600" dirty="0" smtClean="0"/>
              <a:t>.</a:t>
            </a:r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err="1" smtClean="0"/>
              <a:t>Author’s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conclusion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31381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0597"/>
            <a:ext cx="7518226" cy="658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30597"/>
            <a:ext cx="9274297" cy="154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6012160" y="23488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200</a:t>
            </a:r>
            <a:r>
              <a:rPr lang="pl-PL" dirty="0" smtClean="0"/>
              <a:t>0; 23 </a:t>
            </a:r>
            <a:r>
              <a:rPr lang="pl-PL" dirty="0" err="1" smtClean="0"/>
              <a:t>Oct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7824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0597"/>
            <a:ext cx="7518226" cy="658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30597"/>
            <a:ext cx="9274297" cy="154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6012160" y="23488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2008</a:t>
            </a:r>
            <a:r>
              <a:rPr lang="pl-PL" dirty="0"/>
              <a:t>;</a:t>
            </a:r>
            <a:r>
              <a:rPr lang="nb-NO" dirty="0" smtClean="0"/>
              <a:t> Jul 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9049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0597"/>
            <a:ext cx="7518226" cy="658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" y="230597"/>
            <a:ext cx="91249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6012160" y="23488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</a:t>
            </a:r>
            <a:r>
              <a:rPr lang="pl-PL" dirty="0" smtClean="0"/>
              <a:t>12; Mar 14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8515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0597"/>
            <a:ext cx="7518226" cy="658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" y="230597"/>
            <a:ext cx="91249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6012160" y="23488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</a:t>
            </a:r>
            <a:r>
              <a:rPr lang="pl-PL" dirty="0" smtClean="0"/>
              <a:t>15; Dec 15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81929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 U T H O R S’ C O N C L U S I O N 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/>
          </a:bodyPr>
          <a:lstStyle/>
          <a:p>
            <a:r>
              <a:rPr lang="pl-PL" sz="3600" dirty="0"/>
              <a:t>Obecne dowody są zbyt ograniczone, 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aby </a:t>
            </a:r>
            <a:r>
              <a:rPr lang="pl-PL" sz="3600" dirty="0"/>
              <a:t>wyciągnąć wnioski do praktyki</a:t>
            </a:r>
            <a:r>
              <a:rPr lang="pl-PL" sz="3600" dirty="0" smtClean="0"/>
              <a:t>. </a:t>
            </a:r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/>
              <a:t>Implikacje dla praktyki 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79910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 U T H O R S’ C O N C L U S I O N 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651304" cy="4525963"/>
          </a:xfrm>
        </p:spPr>
        <p:txBody>
          <a:bodyPr>
            <a:normAutofit/>
          </a:bodyPr>
          <a:lstStyle/>
          <a:p>
            <a:r>
              <a:rPr lang="pl-PL" sz="3600" dirty="0" smtClean="0"/>
              <a:t>Dostępne </a:t>
            </a:r>
            <a:r>
              <a:rPr lang="pl-PL" sz="3600" dirty="0"/>
              <a:t>dane </a:t>
            </a:r>
            <a:r>
              <a:rPr lang="pl-PL" sz="3600" dirty="0" smtClean="0"/>
              <a:t>są ograniczone i pochodzą </a:t>
            </a:r>
            <a:r>
              <a:rPr lang="pl-PL" sz="3600" dirty="0"/>
              <a:t>od uczestników, którzy rozpoczęli leczenie w szpitalu i sugerują, że w krótkim czasie terapia w domu wiąże się z mniejszymi zakłóceniami społecznymi i brakiem poważnych zdarzeń niepożądanych.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Implikacje dla praktyki </a:t>
            </a:r>
          </a:p>
        </p:txBody>
      </p:sp>
    </p:spTree>
    <p:extLst>
      <p:ext uri="{BB962C8B-B14F-4D97-AF65-F5344CB8AC3E}">
        <p14:creationId xmlns:p14="http://schemas.microsoft.com/office/powerpoint/2010/main" val="7328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 U T H O R S’ C O N C L U S I O N 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/>
          </a:bodyPr>
          <a:lstStyle/>
          <a:p>
            <a:r>
              <a:rPr lang="pl-PL" sz="3600" dirty="0"/>
              <a:t>Decyzja o rozpoczęciu terapii domowej powinna </a:t>
            </a:r>
            <a:r>
              <a:rPr lang="pl-PL" sz="3600" dirty="0" smtClean="0"/>
              <a:t>być podejmowana indywidualnie </a:t>
            </a:r>
            <a:r>
              <a:rPr lang="pl-PL" sz="3600" dirty="0"/>
              <a:t>i </a:t>
            </a:r>
            <a:r>
              <a:rPr lang="pl-PL" sz="3600" dirty="0" smtClean="0"/>
              <a:t>powinna być koordynowana </a:t>
            </a:r>
            <a:r>
              <a:rPr lang="pl-PL" sz="3600" dirty="0"/>
              <a:t>z </a:t>
            </a:r>
            <a:r>
              <a:rPr lang="pl-PL" sz="3600" dirty="0" smtClean="0"/>
              <a:t>zakładami opieki ambulatoryjnej.</a:t>
            </a:r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/>
              <a:t>Implikacje dla praktyki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38208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sz="4000" dirty="0" smtClean="0">
                <a:solidFill>
                  <a:schemeClr val="tx1"/>
                </a:solidFill>
              </a:rPr>
              <a:t>A. </a:t>
            </a:r>
            <a:r>
              <a:rPr lang="pl-PL" sz="4000" dirty="0" err="1" smtClean="0">
                <a:solidFill>
                  <a:schemeClr val="tx1"/>
                </a:solidFill>
              </a:rPr>
              <a:t>Termoz</a:t>
            </a:r>
            <a:r>
              <a:rPr lang="pl-PL" sz="4000" dirty="0" smtClean="0">
                <a:solidFill>
                  <a:schemeClr val="tx1"/>
                </a:solidFill>
              </a:rPr>
              <a:t> i </a:t>
            </a:r>
            <a:r>
              <a:rPr lang="pl-PL" sz="4000" dirty="0" err="1" smtClean="0">
                <a:solidFill>
                  <a:schemeClr val="tx1"/>
                </a:solidFill>
              </a:rPr>
              <a:t>wsp</a:t>
            </a:r>
            <a:r>
              <a:rPr lang="pl-PL" sz="40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pl-PL" sz="4000" dirty="0" err="1" smtClean="0">
                <a:solidFill>
                  <a:schemeClr val="tx1"/>
                </a:solidFill>
              </a:rPr>
              <a:t>Pediatric</a:t>
            </a:r>
            <a:r>
              <a:rPr lang="pl-PL" sz="4000" dirty="0" smtClean="0">
                <a:solidFill>
                  <a:schemeClr val="tx1"/>
                </a:solidFill>
              </a:rPr>
              <a:t> </a:t>
            </a:r>
            <a:r>
              <a:rPr lang="pl-PL" sz="4000" dirty="0" err="1" smtClean="0">
                <a:solidFill>
                  <a:schemeClr val="tx1"/>
                </a:solidFill>
              </a:rPr>
              <a:t>Pulmonology</a:t>
            </a:r>
            <a:r>
              <a:rPr lang="pl-PL" sz="4000" dirty="0" smtClean="0">
                <a:solidFill>
                  <a:schemeClr val="tx1"/>
                </a:solidFill>
              </a:rPr>
              <a:t> 2008;43:908-915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8" y="476672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err="1" smtClean="0"/>
              <a:t>Effectiveness</a:t>
            </a:r>
            <a:r>
              <a:rPr lang="pl-PL" sz="3600" dirty="0" smtClean="0"/>
              <a:t> of </a:t>
            </a:r>
            <a:r>
              <a:rPr lang="pl-PL" sz="3600" dirty="0" err="1" smtClean="0"/>
              <a:t>home</a:t>
            </a:r>
            <a:r>
              <a:rPr lang="pl-PL" sz="3600" dirty="0" smtClean="0"/>
              <a:t> </a:t>
            </a:r>
            <a:r>
              <a:rPr lang="pl-PL" sz="3600" dirty="0" err="1" smtClean="0"/>
              <a:t>treatment</a:t>
            </a:r>
            <a:r>
              <a:rPr lang="pl-PL" sz="3600" dirty="0" smtClean="0"/>
              <a:t> for </a:t>
            </a:r>
            <a:r>
              <a:rPr lang="pl-PL" sz="3600" dirty="0" err="1" smtClean="0"/>
              <a:t>patients</a:t>
            </a:r>
            <a:r>
              <a:rPr lang="pl-PL" sz="3600" dirty="0" smtClean="0"/>
              <a:t> with </a:t>
            </a:r>
            <a:r>
              <a:rPr lang="pl-PL" sz="3600" dirty="0" err="1" smtClean="0"/>
              <a:t>cystic</a:t>
            </a:r>
            <a:r>
              <a:rPr lang="pl-PL" sz="3600" dirty="0" smtClean="0"/>
              <a:t> </a:t>
            </a:r>
            <a:r>
              <a:rPr lang="pl-PL" sz="3600" dirty="0" err="1" smtClean="0"/>
              <a:t>fibrosis</a:t>
            </a:r>
            <a:r>
              <a:rPr lang="pl-PL" sz="3600" dirty="0" smtClean="0"/>
              <a:t>: the </a:t>
            </a:r>
            <a:r>
              <a:rPr lang="pl-PL" sz="3600" dirty="0" err="1" smtClean="0"/>
              <a:t>intravenous</a:t>
            </a:r>
            <a:r>
              <a:rPr lang="pl-PL" sz="3600" dirty="0" smtClean="0"/>
              <a:t> </a:t>
            </a:r>
            <a:r>
              <a:rPr lang="pl-PL" sz="3600" dirty="0" err="1" smtClean="0"/>
              <a:t>administration</a:t>
            </a:r>
            <a:r>
              <a:rPr lang="pl-PL" sz="3600" dirty="0" smtClean="0"/>
              <a:t> of </a:t>
            </a:r>
            <a:r>
              <a:rPr lang="pl-PL" sz="3600" dirty="0" err="1" smtClean="0"/>
              <a:t>antibiotics</a:t>
            </a:r>
            <a:r>
              <a:rPr lang="pl-PL" sz="3600" dirty="0" smtClean="0"/>
              <a:t> to </a:t>
            </a:r>
            <a:r>
              <a:rPr lang="pl-PL" sz="3600" dirty="0" err="1" smtClean="0"/>
              <a:t>treat</a:t>
            </a:r>
            <a:r>
              <a:rPr lang="pl-PL" sz="3600" dirty="0" smtClean="0"/>
              <a:t> respiratory </a:t>
            </a:r>
            <a:r>
              <a:rPr lang="pl-PL" sz="3600" dirty="0" err="1" smtClean="0"/>
              <a:t>infections</a:t>
            </a:r>
            <a:endParaRPr lang="pl-PL" sz="36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372200" y="573325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Lyon, Grenoble; Francja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597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przydatność 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143397"/>
            <a:ext cx="5868144" cy="4525963"/>
          </a:xfrm>
        </p:spPr>
        <p:txBody>
          <a:bodyPr>
            <a:normAutofit fontScale="92500" lnSpcReduction="10000"/>
          </a:bodyPr>
          <a:lstStyle/>
          <a:p>
            <a:r>
              <a:rPr lang="pl-PL" sz="3600" dirty="0"/>
              <a:t>Wolter JM, </a:t>
            </a:r>
            <a:r>
              <a:rPr lang="pl-PL" sz="3600" dirty="0" err="1"/>
              <a:t>Bowler</a:t>
            </a:r>
            <a:r>
              <a:rPr lang="pl-PL" sz="3600" dirty="0"/>
              <a:t> SD, </a:t>
            </a:r>
            <a:r>
              <a:rPr lang="pl-PL" sz="3600" dirty="0" err="1"/>
              <a:t>Nolan</a:t>
            </a:r>
            <a:r>
              <a:rPr lang="pl-PL" sz="3600" dirty="0"/>
              <a:t> PJ, </a:t>
            </a:r>
            <a:r>
              <a:rPr lang="pl-PL" sz="3600" dirty="0" err="1"/>
              <a:t>McCormack</a:t>
            </a:r>
            <a:r>
              <a:rPr lang="pl-PL" sz="3600" dirty="0"/>
              <a:t> JG. 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Home </a:t>
            </a:r>
            <a:r>
              <a:rPr lang="pl-PL" sz="3600" dirty="0" err="1" smtClean="0"/>
              <a:t>intravenous</a:t>
            </a:r>
            <a:r>
              <a:rPr lang="pl-PL" sz="3600" dirty="0" smtClean="0"/>
              <a:t> </a:t>
            </a:r>
            <a:r>
              <a:rPr lang="en-US" sz="3600" dirty="0" smtClean="0"/>
              <a:t>therapy 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en-US" sz="3600" dirty="0" smtClean="0"/>
              <a:t>in </a:t>
            </a:r>
            <a:r>
              <a:rPr lang="en-US" sz="3600" dirty="0"/>
              <a:t>cystic fibrosis: a prospective randomized trial </a:t>
            </a:r>
            <a:r>
              <a:rPr lang="en-US" sz="3600" dirty="0" smtClean="0"/>
              <a:t>examining</a:t>
            </a:r>
            <a:r>
              <a:rPr lang="pl-PL" sz="3600" dirty="0" smtClean="0"/>
              <a:t> </a:t>
            </a:r>
            <a:r>
              <a:rPr lang="en-US" sz="3600" dirty="0" smtClean="0"/>
              <a:t>clinical</a:t>
            </a:r>
            <a:r>
              <a:rPr lang="en-US" sz="3600" dirty="0"/>
              <a:t>, quality of life and cost aspects. 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en-US" sz="3600" i="1" dirty="0" smtClean="0"/>
              <a:t>European Respiratory</a:t>
            </a:r>
            <a:r>
              <a:rPr lang="pl-PL" sz="3600" i="1" dirty="0" smtClean="0"/>
              <a:t> </a:t>
            </a:r>
            <a:r>
              <a:rPr lang="pl-PL" sz="3600" i="1" dirty="0" err="1" smtClean="0"/>
              <a:t>Journal</a:t>
            </a:r>
            <a:r>
              <a:rPr lang="pl-PL" sz="3600" i="1" dirty="0" smtClean="0"/>
              <a:t> </a:t>
            </a:r>
            <a:r>
              <a:rPr lang="pl-PL" sz="3600" dirty="0"/>
              <a:t>1997;</a:t>
            </a:r>
            <a:r>
              <a:rPr lang="pl-PL" sz="3600" b="1" dirty="0"/>
              <a:t>10</a:t>
            </a:r>
            <a:r>
              <a:rPr lang="pl-PL" sz="3600" dirty="0"/>
              <a:t>(4):896–900.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6193226" y="321297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</a:t>
            </a:r>
            <a:r>
              <a:rPr lang="pl-PL" dirty="0" smtClean="0"/>
              <a:t>12;issue 4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136478" y="220486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2008 Jul </a:t>
            </a:r>
            <a:r>
              <a:rPr lang="nb-NO" dirty="0" smtClean="0"/>
              <a:t>16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228184" y="5446965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17 chorych; </a:t>
            </a:r>
            <a:br>
              <a:rPr lang="pl-PL" dirty="0" smtClean="0"/>
            </a:br>
            <a:r>
              <a:rPr lang="pl-PL" dirty="0" smtClean="0"/>
              <a:t>	13 </a:t>
            </a:r>
            <a:r>
              <a:rPr lang="pl-PL" dirty="0" err="1" smtClean="0"/>
              <a:t>i.v</a:t>
            </a:r>
            <a:r>
              <a:rPr lang="pl-PL" dirty="0" smtClean="0"/>
              <a:t>. dom, </a:t>
            </a:r>
            <a:br>
              <a:rPr lang="pl-PL" dirty="0" smtClean="0"/>
            </a:br>
            <a:r>
              <a:rPr lang="pl-PL" dirty="0" smtClean="0"/>
              <a:t>	18 </a:t>
            </a:r>
            <a:r>
              <a:rPr lang="pl-PL" dirty="0" err="1" smtClean="0"/>
              <a:t>i.v</a:t>
            </a:r>
            <a:r>
              <a:rPr lang="pl-PL" dirty="0" smtClean="0"/>
              <a:t>. szpital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228184" y="422108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Cochrane Database Syst Rev. </a:t>
            </a:r>
            <a:r>
              <a:rPr lang="nb-NO" dirty="0" smtClean="0"/>
              <a:t>20</a:t>
            </a:r>
            <a:r>
              <a:rPr lang="pl-PL" dirty="0" smtClean="0"/>
              <a:t>15;issue 12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741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l-PL" sz="4000" dirty="0" err="1" smtClean="0">
                <a:solidFill>
                  <a:schemeClr val="tx1"/>
                </a:solidFill>
              </a:rPr>
              <a:t>Chrysochoou</a:t>
            </a:r>
            <a:r>
              <a:rPr lang="pl-PL" sz="4000" dirty="0">
                <a:solidFill>
                  <a:schemeClr val="tx1"/>
                </a:solidFill>
              </a:rPr>
              <a:t> </a:t>
            </a:r>
            <a:r>
              <a:rPr lang="pl-PL" sz="4000" dirty="0" smtClean="0">
                <a:solidFill>
                  <a:schemeClr val="tx1"/>
                </a:solidFill>
              </a:rPr>
              <a:t>EA i </a:t>
            </a:r>
            <a:r>
              <a:rPr lang="pl-PL" sz="4000" dirty="0" err="1" smtClean="0">
                <a:solidFill>
                  <a:schemeClr val="tx1"/>
                </a:solidFill>
              </a:rPr>
              <a:t>wsp</a:t>
            </a:r>
            <a:r>
              <a:rPr lang="pl-PL" sz="40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pl-PL" sz="4000" dirty="0" err="1" smtClean="0">
                <a:solidFill>
                  <a:schemeClr val="tx1"/>
                </a:solidFill>
              </a:rPr>
              <a:t>Hippokratia</a:t>
            </a:r>
            <a:r>
              <a:rPr lang="pl-PL" sz="4000" dirty="0" smtClean="0">
                <a:solidFill>
                  <a:schemeClr val="tx1"/>
                </a:solidFill>
              </a:rPr>
              <a:t> 2016;4:279-283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8" y="476672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Home intravenous antibiotic therapy in children with cystic fibrosis: clinical outcome, quality of life and economic benefit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6372200" y="573325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Saloniki; Grecja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11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958011"/>
          </a:xfrm>
        </p:spPr>
        <p:txBody>
          <a:bodyPr>
            <a:normAutofit/>
          </a:bodyPr>
          <a:lstStyle/>
          <a:p>
            <a:r>
              <a:rPr lang="pl-PL" dirty="0" smtClean="0"/>
              <a:t>35 chorych (</a:t>
            </a:r>
            <a:r>
              <a:rPr lang="pl-PL" i="1" dirty="0" smtClean="0"/>
              <a:t>P. </a:t>
            </a:r>
            <a:r>
              <a:rPr lang="pl-PL" i="1" dirty="0" err="1" smtClean="0"/>
              <a:t>aeruginosa</a:t>
            </a:r>
            <a:r>
              <a:rPr lang="pl-PL" dirty="0" smtClean="0"/>
              <a:t>)	średni wiek 12,6 ± 7 lat</a:t>
            </a:r>
          </a:p>
          <a:p>
            <a:r>
              <a:rPr lang="pl-PL" dirty="0"/>
              <a:t>ś</a:t>
            </a:r>
            <a:r>
              <a:rPr lang="pl-PL" dirty="0" smtClean="0"/>
              <a:t>r. FEV</a:t>
            </a:r>
            <a:r>
              <a:rPr lang="pl-PL" baseline="-25000" dirty="0" smtClean="0"/>
              <a:t>1</a:t>
            </a:r>
            <a:r>
              <a:rPr lang="pl-PL" dirty="0" smtClean="0"/>
              <a:t>: 83,5 ± 26%</a:t>
            </a:r>
          </a:p>
          <a:p>
            <a:r>
              <a:rPr lang="pl-PL" dirty="0" smtClean="0"/>
              <a:t>20 chorych leczonych w domu</a:t>
            </a:r>
            <a:br>
              <a:rPr lang="pl-PL" dirty="0" smtClean="0"/>
            </a:br>
            <a:r>
              <a:rPr lang="pl-PL" dirty="0" smtClean="0"/>
              <a:t>		pod nadzorem pielęgniarki </a:t>
            </a:r>
            <a:br>
              <a:rPr lang="pl-PL" dirty="0" smtClean="0"/>
            </a:br>
            <a:r>
              <a:rPr lang="pl-PL" dirty="0" smtClean="0"/>
              <a:t>		(</a:t>
            </a:r>
            <a:r>
              <a:rPr lang="pl-PL" dirty="0" err="1" smtClean="0"/>
              <a:t>home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nurse</a:t>
            </a:r>
            <a:r>
              <a:rPr lang="pl-PL" dirty="0" smtClean="0"/>
              <a:t> – 1x/</a:t>
            </a:r>
            <a:r>
              <a:rPr lang="pl-PL" dirty="0" err="1" smtClean="0"/>
              <a:t>tydz</a:t>
            </a:r>
            <a:r>
              <a:rPr lang="pl-PL" dirty="0" smtClean="0"/>
              <a:t>.)</a:t>
            </a:r>
          </a:p>
          <a:p>
            <a:r>
              <a:rPr lang="pl-PL" dirty="0" smtClean="0"/>
              <a:t>15 chorych leczonych w szpitalu</a:t>
            </a:r>
            <a:endParaRPr lang="en-US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8" y="18864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Home intravenous antibiotic therapy in children with cystic fibrosis: clinical outcome, quality of life and economic benefit</a:t>
            </a:r>
          </a:p>
        </p:txBody>
      </p:sp>
    </p:spTree>
    <p:extLst>
      <p:ext uri="{BB962C8B-B14F-4D97-AF65-F5344CB8AC3E}">
        <p14:creationId xmlns:p14="http://schemas.microsoft.com/office/powerpoint/2010/main" val="3464152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80728"/>
            <a:ext cx="9144000" cy="249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9812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958011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poprawa FEV</a:t>
            </a:r>
            <a:r>
              <a:rPr lang="pl-PL" baseline="-25000" dirty="0" smtClean="0"/>
              <a:t>1</a:t>
            </a:r>
            <a:r>
              <a:rPr lang="pl-PL" dirty="0" smtClean="0"/>
              <a:t>: 7,7 ± 6,1; p&lt;0,001, </a:t>
            </a:r>
            <a:br>
              <a:rPr lang="pl-PL" dirty="0" smtClean="0"/>
            </a:br>
            <a:r>
              <a:rPr lang="pl-PL" dirty="0" smtClean="0"/>
              <a:t>poprawa masy ciała: 1,2 ± 0,8; p&lt;0,001</a:t>
            </a:r>
          </a:p>
          <a:p>
            <a:r>
              <a:rPr lang="pl-PL" dirty="0"/>
              <a:t>b</a:t>
            </a:r>
            <a:r>
              <a:rPr lang="pl-PL" dirty="0" smtClean="0"/>
              <a:t>rak różnic w skuteczności leczenia między domem a szpitalem </a:t>
            </a:r>
            <a:br>
              <a:rPr lang="pl-PL" dirty="0" smtClean="0"/>
            </a:br>
            <a:r>
              <a:rPr lang="pl-PL" dirty="0" smtClean="0"/>
              <a:t>FEV</a:t>
            </a:r>
            <a:r>
              <a:rPr lang="pl-PL" baseline="-25000" dirty="0" smtClean="0"/>
              <a:t>1</a:t>
            </a:r>
            <a:r>
              <a:rPr lang="pl-PL" dirty="0" smtClean="0"/>
              <a:t>: p=0,606 			waga: p=0,608</a:t>
            </a:r>
          </a:p>
          <a:p>
            <a:r>
              <a:rPr lang="pl-PL" dirty="0" smtClean="0"/>
              <a:t>lepsza jakość życia (kwestionariusz) chorych leczonych w domu (p&lt;0,001). </a:t>
            </a:r>
          </a:p>
          <a:p>
            <a:r>
              <a:rPr lang="en-US" b="1" dirty="0"/>
              <a:t>Home IV antibiotic therapy monitored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en-US" b="1" dirty="0" smtClean="0"/>
              <a:t>by </a:t>
            </a:r>
            <a:r>
              <a:rPr lang="en-US" b="1" dirty="0"/>
              <a:t>a home care nurse, is a safe, efficient,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en-US" b="1" dirty="0" smtClean="0"/>
              <a:t>and </a:t>
            </a:r>
            <a:r>
              <a:rPr lang="en-US" b="1" dirty="0"/>
              <a:t>cost-saving therapeutic option in CF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23528" y="18864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Home intravenous antibiotic therapy in children with cystic fibrosis: clinical outcome, quality of life and economic benefit</a:t>
            </a:r>
          </a:p>
        </p:txBody>
      </p:sp>
    </p:spTree>
    <p:extLst>
      <p:ext uri="{BB962C8B-B14F-4D97-AF65-F5344CB8AC3E}">
        <p14:creationId xmlns:p14="http://schemas.microsoft.com/office/powerpoint/2010/main" val="2673354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endParaRPr lang="pl-PL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631025"/>
              </p:ext>
            </p:extLst>
          </p:nvPr>
        </p:nvGraphicFramePr>
        <p:xfrm>
          <a:off x="144016" y="1124744"/>
          <a:ext cx="8892480" cy="5708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5339"/>
                <a:gridCol w="1680655"/>
                <a:gridCol w="1995778"/>
                <a:gridCol w="1302212"/>
                <a:gridCol w="1778496"/>
              </a:tblGrid>
              <a:tr h="432048">
                <a:tc>
                  <a:txBody>
                    <a:bodyPr/>
                    <a:lstStyle/>
                    <a:p>
                      <a:r>
                        <a:rPr lang="pl-PL" dirty="0" smtClean="0"/>
                        <a:t>1. autor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rok publikacji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kraj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D/S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pro/con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Winter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1984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USA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Donati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1987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Gilbert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1988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W. Brytania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Strandvik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1988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Szwecja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Strandvik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Szwecja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41/51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Pond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W. Brytania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50/50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van der </a:t>
                      </a:r>
                      <a:r>
                        <a:rPr lang="pl-PL" dirty="0" err="1" smtClean="0"/>
                        <a:t>Laag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Holandia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Graf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Niemcy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Bosworth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USA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32/19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CON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Wolter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1997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Australia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13/18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52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endParaRPr lang="pl-PL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187022"/>
              </p:ext>
            </p:extLst>
          </p:nvPr>
        </p:nvGraphicFramePr>
        <p:xfrm>
          <a:off x="144016" y="1124744"/>
          <a:ext cx="8892480" cy="5708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5339"/>
                <a:gridCol w="1680655"/>
                <a:gridCol w="1995778"/>
                <a:gridCol w="1302212"/>
                <a:gridCol w="1778496"/>
              </a:tblGrid>
              <a:tr h="432048">
                <a:tc>
                  <a:txBody>
                    <a:bodyPr/>
                    <a:lstStyle/>
                    <a:p>
                      <a:r>
                        <a:rPr lang="pl-PL" dirty="0" smtClean="0"/>
                        <a:t>1. autor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rok publikacji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kraj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D/S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pro/con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Ramstrom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Riethmueller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Niemcy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Thornton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W. Brytania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192/231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CON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Giron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Hiszpania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Giron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Hiszpania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Esmond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smtClean="0"/>
                        <a:t>Burt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W. Brytania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Nazer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USA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79/64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CON</a:t>
                      </a:r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Horvais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Francja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</a:tr>
              <a:tr h="527630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Proesmans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2008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Belgia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54/77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PRO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33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0040" y="2503437"/>
            <a:ext cx="3923928" cy="4525963"/>
          </a:xfrm>
        </p:spPr>
        <p:txBody>
          <a:bodyPr>
            <a:normAutofit/>
          </a:bodyPr>
          <a:lstStyle/>
          <a:p>
            <a:r>
              <a:rPr lang="pl-PL" sz="3600" dirty="0" err="1" smtClean="0"/>
              <a:t>Pediatric</a:t>
            </a:r>
            <a:r>
              <a:rPr lang="pl-PL" sz="3600" dirty="0" smtClean="0"/>
              <a:t> </a:t>
            </a:r>
            <a:r>
              <a:rPr lang="pl-PL" sz="3600" dirty="0" err="1" smtClean="0"/>
              <a:t>Pulmonology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82% </a:t>
            </a:r>
            <a:r>
              <a:rPr lang="pl-PL" sz="3600" dirty="0" err="1" smtClean="0"/>
              <a:t>i.v</a:t>
            </a:r>
            <a:r>
              <a:rPr lang="pl-PL" sz="3600" dirty="0" smtClean="0"/>
              <a:t> – dom </a:t>
            </a:r>
          </a:p>
          <a:p>
            <a:endParaRPr lang="pl-PL" sz="3600" dirty="0"/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5112568" y="2503437"/>
            <a:ext cx="39239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600" dirty="0" smtClean="0"/>
              <a:t>Respiratory </a:t>
            </a:r>
            <a:r>
              <a:rPr lang="pl-PL" sz="3600" dirty="0" err="1" smtClean="0"/>
              <a:t>Medicine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41% </a:t>
            </a:r>
            <a:r>
              <a:rPr lang="pl-PL" sz="3600" dirty="0" err="1" smtClean="0"/>
              <a:t>i.v</a:t>
            </a:r>
            <a:r>
              <a:rPr lang="pl-PL" sz="3600" dirty="0" smtClean="0"/>
              <a:t> – dom </a:t>
            </a:r>
          </a:p>
          <a:p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827584" y="1628800"/>
            <a:ext cx="201622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PRZECIW?</a:t>
            </a:r>
            <a:endParaRPr lang="pl-PL" sz="32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5580112" y="1628800"/>
            <a:ext cx="136815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/>
              <a:t>ZA?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143111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br>
              <a:rPr lang="pl-PL" dirty="0" smtClean="0"/>
            </a:br>
            <a:r>
              <a:rPr lang="pl-PL" u="sng" dirty="0" smtClean="0"/>
              <a:t>przyczyny preferencji chorych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024" y="2143397"/>
            <a:ext cx="8820472" cy="4525963"/>
          </a:xfrm>
        </p:spPr>
        <p:txBody>
          <a:bodyPr>
            <a:normAutofit fontScale="77500" lnSpcReduction="20000"/>
          </a:bodyPr>
          <a:lstStyle/>
          <a:p>
            <a:r>
              <a:rPr lang="pl-PL" sz="3600" dirty="0" smtClean="0"/>
              <a:t>↓ absencji szkolnej/zawodowej</a:t>
            </a:r>
          </a:p>
          <a:p>
            <a:r>
              <a:rPr lang="pl-PL" sz="3600" dirty="0" smtClean="0"/>
              <a:t> </a:t>
            </a:r>
            <a:r>
              <a:rPr lang="pl-PL" sz="3600" dirty="0"/>
              <a:t>↓ </a:t>
            </a:r>
            <a:r>
              <a:rPr lang="pl-PL" sz="3600" dirty="0" smtClean="0"/>
              <a:t>utraty zarobków</a:t>
            </a:r>
          </a:p>
          <a:p>
            <a:r>
              <a:rPr lang="pl-PL" sz="3600" dirty="0" smtClean="0"/>
              <a:t> niższe koszty podróży</a:t>
            </a:r>
          </a:p>
          <a:p>
            <a:r>
              <a:rPr lang="pl-PL" sz="3600" dirty="0" smtClean="0"/>
              <a:t> smaczniejsze posiłki</a:t>
            </a:r>
          </a:p>
          <a:p>
            <a:r>
              <a:rPr lang="pl-PL" sz="3600" dirty="0"/>
              <a:t> </a:t>
            </a:r>
            <a:r>
              <a:rPr lang="pl-PL" sz="3600" dirty="0" smtClean="0"/>
              <a:t>ułatwiona aktywność fizyczna</a:t>
            </a:r>
          </a:p>
          <a:p>
            <a:r>
              <a:rPr lang="pl-PL" sz="3600" dirty="0" smtClean="0"/>
              <a:t>↓ zaburzeń snu</a:t>
            </a:r>
          </a:p>
          <a:p>
            <a:r>
              <a:rPr lang="pl-PL" sz="3600" dirty="0"/>
              <a:t>d</a:t>
            </a:r>
            <a:r>
              <a:rPr lang="pl-PL" sz="3600" dirty="0" smtClean="0"/>
              <a:t>ogodniejsza częstotliwość przyjmowania leków</a:t>
            </a:r>
          </a:p>
          <a:p>
            <a:r>
              <a:rPr lang="pl-PL" sz="3600" dirty="0" smtClean="0"/>
              <a:t>↓ ryzyka zakażeń krzyżowych</a:t>
            </a:r>
          </a:p>
          <a:p>
            <a:r>
              <a:rPr lang="pl-PL" sz="3600" dirty="0" smtClean="0"/>
              <a:t>częsty brak łóżek szpitalnych – oczekiwanie na leczenie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209136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szpitalna antybiotykoterapia dożylna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u="sng" dirty="0" smtClean="0"/>
              <a:t>zalety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024" y="2143397"/>
            <a:ext cx="8820472" cy="4525963"/>
          </a:xfrm>
        </p:spPr>
        <p:txBody>
          <a:bodyPr>
            <a:normAutofit/>
          </a:bodyPr>
          <a:lstStyle/>
          <a:p>
            <a:r>
              <a:rPr lang="pl-PL" sz="3600" dirty="0" smtClean="0"/>
              <a:t>ścisły nadzór nad procesem leczenia</a:t>
            </a:r>
          </a:p>
          <a:p>
            <a:r>
              <a:rPr lang="pl-PL" sz="3600" dirty="0" smtClean="0"/>
              <a:t>zespół: fizjoterapeuta, dietetyk, pielęgniarka</a:t>
            </a:r>
          </a:p>
          <a:p>
            <a:r>
              <a:rPr lang="pl-PL" sz="3600" dirty="0" smtClean="0"/>
              <a:t>leżenie w łóżku / odpoczynek</a:t>
            </a:r>
          </a:p>
          <a:p>
            <a:r>
              <a:rPr lang="pl-PL" sz="3600" dirty="0" smtClean="0"/>
              <a:t>szybkie rozpoznanie powikłań</a:t>
            </a:r>
          </a:p>
          <a:p>
            <a:r>
              <a:rPr lang="pl-PL" sz="3600" dirty="0" smtClean="0"/>
              <a:t>100% realizacja zaleceń</a:t>
            </a:r>
          </a:p>
          <a:p>
            <a:r>
              <a:rPr lang="pl-PL" sz="3600" dirty="0"/>
              <a:t>w</a:t>
            </a:r>
            <a:r>
              <a:rPr lang="pl-PL" sz="3600" dirty="0" smtClean="0"/>
              <a:t>iększa częstość podawania antybiotyków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7795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 err="1"/>
              <a:t>Effectiveness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for </a:t>
            </a:r>
            <a:r>
              <a:rPr lang="pl-PL" sz="2400" dirty="0" err="1"/>
              <a:t>patients</a:t>
            </a:r>
            <a:r>
              <a:rPr lang="pl-PL" sz="2400" dirty="0"/>
              <a:t> with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: the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administration</a:t>
            </a:r>
            <a:r>
              <a:rPr lang="pl-PL" sz="2400" dirty="0"/>
              <a:t> of </a:t>
            </a:r>
            <a:r>
              <a:rPr lang="pl-PL" sz="2400" dirty="0" err="1"/>
              <a:t>antibiotics</a:t>
            </a:r>
            <a:r>
              <a:rPr lang="pl-PL" sz="2400" dirty="0"/>
              <a:t> to </a:t>
            </a:r>
            <a:r>
              <a:rPr lang="pl-PL" sz="2400" dirty="0" err="1"/>
              <a:t>treat</a:t>
            </a:r>
            <a:r>
              <a:rPr lang="pl-PL" sz="2400" dirty="0"/>
              <a:t> respiratory </a:t>
            </a:r>
            <a:r>
              <a:rPr lang="pl-PL" sz="2400" dirty="0" err="1"/>
              <a:t>infections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/>
          </a:bodyPr>
          <a:lstStyle/>
          <a:p>
            <a:r>
              <a:rPr lang="pl-PL" sz="3600" dirty="0" smtClean="0"/>
              <a:t>1996 – 2005</a:t>
            </a:r>
          </a:p>
          <a:p>
            <a:r>
              <a:rPr lang="pl-PL" sz="3600" dirty="0" smtClean="0"/>
              <a:t>rozpoczęcie i zakończenie leczenia </a:t>
            </a:r>
            <a:r>
              <a:rPr lang="pl-PL" sz="3600" dirty="0" err="1" smtClean="0"/>
              <a:t>i.v</a:t>
            </a:r>
            <a:r>
              <a:rPr lang="pl-PL" sz="3600" dirty="0" smtClean="0"/>
              <a:t>. </a:t>
            </a:r>
            <a:br>
              <a:rPr lang="pl-PL" sz="3600" dirty="0" smtClean="0"/>
            </a:br>
            <a:r>
              <a:rPr lang="pl-PL" sz="3600" dirty="0" smtClean="0"/>
              <a:t>w szpitalu lub oddziale dziennym </a:t>
            </a:r>
          </a:p>
          <a:p>
            <a:r>
              <a:rPr lang="pl-PL" sz="3600" dirty="0" smtClean="0"/>
              <a:t>weryfikacja leczenia po tygodniu</a:t>
            </a:r>
          </a:p>
          <a:p>
            <a:r>
              <a:rPr lang="pl-PL" sz="3600" dirty="0" err="1" smtClean="0"/>
              <a:t>aminoglikozyd</a:t>
            </a:r>
            <a:r>
              <a:rPr lang="pl-PL" sz="3600" dirty="0" smtClean="0"/>
              <a:t> + </a:t>
            </a:r>
            <a:r>
              <a:rPr lang="pl-PL" sz="3600" dirty="0" err="1" smtClean="0"/>
              <a:t>betalaktam</a:t>
            </a:r>
            <a:r>
              <a:rPr lang="pl-PL" sz="3600" dirty="0" smtClean="0"/>
              <a:t> (2x dom, 3x szpital); średni czas 14 dni (95% &gt; 10 dni)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24456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szpitalna antybiotykoterapia dożylna</a:t>
            </a:r>
            <a:br>
              <a:rPr lang="pl-PL" dirty="0" smtClean="0"/>
            </a:br>
            <a:r>
              <a:rPr lang="pl-PL" u="sng" dirty="0" smtClean="0"/>
              <a:t>wady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6024" y="2143397"/>
            <a:ext cx="8820472" cy="4525963"/>
          </a:xfrm>
        </p:spPr>
        <p:txBody>
          <a:bodyPr>
            <a:normAutofit/>
          </a:bodyPr>
          <a:lstStyle/>
          <a:p>
            <a:r>
              <a:rPr lang="pl-PL" sz="3600" dirty="0"/>
              <a:t>c</a:t>
            </a:r>
            <a:r>
              <a:rPr lang="pl-PL" sz="3600" dirty="0" smtClean="0"/>
              <a:t>zęsty brak łóżek szpitalnych – opóźnienie rozpoczęcia leczenia</a:t>
            </a:r>
          </a:p>
          <a:p>
            <a:r>
              <a:rPr lang="pl-PL" sz="3600" dirty="0" smtClean="0"/>
              <a:t>rozstanie z rodziną / absencja rodziców </a:t>
            </a:r>
            <a:br>
              <a:rPr lang="pl-PL" sz="3600" dirty="0" smtClean="0"/>
            </a:br>
            <a:r>
              <a:rPr lang="pl-PL" sz="3600" dirty="0" smtClean="0"/>
              <a:t>w pracy</a:t>
            </a:r>
          </a:p>
          <a:p>
            <a:r>
              <a:rPr lang="pl-PL" sz="3600" dirty="0" smtClean="0"/>
              <a:t>zaburzenia procesu edukacji </a:t>
            </a:r>
          </a:p>
          <a:p>
            <a:r>
              <a:rPr lang="pl-PL" sz="3600" dirty="0" smtClean="0"/>
              <a:t>narażenie na kontakt z innymi chorymi </a:t>
            </a:r>
            <a:br>
              <a:rPr lang="pl-PL" sz="3600" dirty="0" smtClean="0"/>
            </a:br>
            <a:r>
              <a:rPr lang="pl-PL" sz="3600" dirty="0" smtClean="0"/>
              <a:t>i wzrost ryzyka zakażeń </a:t>
            </a:r>
          </a:p>
          <a:p>
            <a:endParaRPr lang="pl-PL" sz="3600" dirty="0" smtClean="0"/>
          </a:p>
          <a:p>
            <a:endParaRPr lang="pl-PL" sz="3600" dirty="0" smtClean="0"/>
          </a:p>
        </p:txBody>
      </p:sp>
    </p:spTree>
    <p:extLst>
      <p:ext uri="{BB962C8B-B14F-4D97-AF65-F5344CB8AC3E}">
        <p14:creationId xmlns:p14="http://schemas.microsoft.com/office/powerpoint/2010/main" val="125107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br>
              <a:rPr lang="pl-PL" dirty="0" smtClean="0"/>
            </a:br>
            <a:r>
              <a:rPr lang="pl-PL" u="sng" dirty="0" smtClean="0"/>
              <a:t>zakres informacji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8032" y="2143397"/>
            <a:ext cx="8748464" cy="4525963"/>
          </a:xfrm>
        </p:spPr>
        <p:txBody>
          <a:bodyPr>
            <a:normAutofit fontScale="92500"/>
          </a:bodyPr>
          <a:lstStyle/>
          <a:p>
            <a:r>
              <a:rPr lang="pl-PL" sz="3600" dirty="0"/>
              <a:t>Pacjentów należy poinformować o wynikach leczenia w domu, aby umożliwić im podjęcie świadomej decyzji o tym, gdzie chcieliby być leczeni</a:t>
            </a:r>
            <a:r>
              <a:rPr lang="pl-PL" sz="3600" dirty="0" smtClean="0"/>
              <a:t>.</a:t>
            </a:r>
            <a:br>
              <a:rPr lang="pl-PL" sz="3600" dirty="0" smtClean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2600" b="1" dirty="0" smtClean="0"/>
              <a:t>Ann </a:t>
            </a:r>
            <a:r>
              <a:rPr lang="pl-PL" sz="2600" b="1" dirty="0" err="1" smtClean="0"/>
              <a:t>Thorac</a:t>
            </a:r>
            <a:r>
              <a:rPr lang="pl-PL" sz="2600" b="1" dirty="0" smtClean="0"/>
              <a:t> Med. 2009;4:111-4.</a:t>
            </a:r>
            <a:br>
              <a:rPr lang="pl-PL" sz="2600" b="1" dirty="0" smtClean="0"/>
            </a:br>
            <a:r>
              <a:rPr lang="en-US" sz="2600" b="1" dirty="0"/>
              <a:t>Home intravenous antibiotic treatment for acute pulmonary exacerbations in cystic fibrosis — Is it good for the patient?</a:t>
            </a:r>
          </a:p>
          <a:p>
            <a:r>
              <a:rPr lang="pl-PL" sz="3600" dirty="0" smtClean="0"/>
              <a:t> </a:t>
            </a:r>
          </a:p>
          <a:p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253225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28992" cy="68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06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37481"/>
            <a:ext cx="9071349" cy="638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80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Domowa antybiotykoterapia dożylna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Kanadyjskie badanie prospektywne – </a:t>
            </a:r>
            <a:br>
              <a:rPr lang="pl-PL" dirty="0" smtClean="0"/>
            </a:br>
            <a:r>
              <a:rPr lang="pl-PL" dirty="0" smtClean="0"/>
              <a:t>99% chorych preferuje leczenie domowe </a:t>
            </a:r>
            <a:br>
              <a:rPr lang="pl-PL" dirty="0" smtClean="0"/>
            </a:br>
            <a:r>
              <a:rPr lang="pl-PL" sz="1800" dirty="0" err="1"/>
              <a:t>Marra</a:t>
            </a:r>
            <a:r>
              <a:rPr lang="pl-PL" sz="1800" dirty="0"/>
              <a:t> </a:t>
            </a:r>
            <a:r>
              <a:rPr lang="pl-PL" sz="1800" dirty="0" smtClean="0"/>
              <a:t>CA i </a:t>
            </a:r>
            <a:r>
              <a:rPr lang="pl-PL" sz="1800" dirty="0" err="1" smtClean="0"/>
              <a:t>wsp</a:t>
            </a:r>
            <a:r>
              <a:rPr lang="pl-PL" sz="1800" dirty="0" smtClean="0"/>
              <a:t>., </a:t>
            </a:r>
            <a:r>
              <a:rPr lang="en-US" sz="1800" dirty="0" smtClean="0"/>
              <a:t>Willingness </a:t>
            </a:r>
            <a:r>
              <a:rPr lang="en-US" sz="1800" dirty="0"/>
              <a:t>to pay to assess patient preferences for therapy in </a:t>
            </a:r>
            <a:r>
              <a:rPr lang="en-US" sz="1800" dirty="0" smtClean="0"/>
              <a:t>a</a:t>
            </a:r>
            <a:r>
              <a:rPr lang="pl-PL" sz="1800" dirty="0" smtClean="0"/>
              <a:t> </a:t>
            </a:r>
            <a:r>
              <a:rPr lang="en-US" sz="1800" dirty="0" smtClean="0"/>
              <a:t>Canadian </a:t>
            </a:r>
            <a:r>
              <a:rPr lang="en-US" sz="1800" dirty="0"/>
              <a:t>setting. BMC Health </a:t>
            </a:r>
            <a:r>
              <a:rPr lang="en-US" sz="1800" dirty="0" err="1"/>
              <a:t>Serv</a:t>
            </a:r>
            <a:r>
              <a:rPr lang="en-US" sz="1800" dirty="0"/>
              <a:t> Res 2005;5:43.</a:t>
            </a:r>
            <a:endParaRPr lang="pl-PL" sz="1800" dirty="0" smtClean="0"/>
          </a:p>
          <a:p>
            <a:r>
              <a:rPr lang="pl-PL" dirty="0" smtClean="0"/>
              <a:t>Szkocja – 87% chorych wybiera leczenie domowe </a:t>
            </a:r>
            <a:br>
              <a:rPr lang="pl-PL" dirty="0" smtClean="0"/>
            </a:br>
            <a:r>
              <a:rPr lang="en-US" sz="1900" dirty="0"/>
              <a:t>Seaton </a:t>
            </a:r>
            <a:r>
              <a:rPr lang="en-US" sz="1900" dirty="0" smtClean="0"/>
              <a:t>RA</a:t>
            </a:r>
            <a:r>
              <a:rPr lang="pl-PL" sz="1900" dirty="0" smtClean="0"/>
              <a:t> i </a:t>
            </a:r>
            <a:r>
              <a:rPr lang="pl-PL" sz="1900" dirty="0" err="1" smtClean="0"/>
              <a:t>wsp</a:t>
            </a:r>
            <a:r>
              <a:rPr lang="pl-PL" sz="1900" dirty="0" smtClean="0"/>
              <a:t>.</a:t>
            </a:r>
            <a:r>
              <a:rPr lang="en-US" sz="1900" dirty="0" smtClean="0"/>
              <a:t>, Feasibility</a:t>
            </a:r>
            <a:r>
              <a:rPr lang="pl-PL" sz="1900" dirty="0" smtClean="0"/>
              <a:t> </a:t>
            </a:r>
            <a:r>
              <a:rPr lang="en-US" sz="1900" dirty="0" smtClean="0"/>
              <a:t>of </a:t>
            </a:r>
            <a:r>
              <a:rPr lang="en-US" sz="1900" dirty="0"/>
              <a:t>an outpatient and home parenteral antibiotic therapy (OHPAT</a:t>
            </a:r>
            <a:r>
              <a:rPr lang="en-US" sz="1900" dirty="0" smtClean="0"/>
              <a:t>)</a:t>
            </a:r>
            <a:r>
              <a:rPr lang="pl-PL" sz="1900" dirty="0" smtClean="0"/>
              <a:t> </a:t>
            </a:r>
            <a:r>
              <a:rPr lang="en-US" sz="1900" dirty="0" err="1" smtClean="0"/>
              <a:t>programme</a:t>
            </a:r>
            <a:r>
              <a:rPr lang="en-US" sz="1900" dirty="0" smtClean="0"/>
              <a:t> </a:t>
            </a:r>
            <a:r>
              <a:rPr lang="en-US" sz="1900" dirty="0"/>
              <a:t>in </a:t>
            </a:r>
            <a:r>
              <a:rPr lang="en-US" sz="1900" dirty="0" err="1"/>
              <a:t>Tayside</a:t>
            </a:r>
            <a:r>
              <a:rPr lang="en-US" sz="1900" dirty="0"/>
              <a:t>. Scotland J Infect 1999;39:129–133</a:t>
            </a:r>
            <a:r>
              <a:rPr lang="en-US" sz="1900" dirty="0" smtClean="0"/>
              <a:t>.</a:t>
            </a:r>
            <a:endParaRPr lang="pl-PL" sz="1900" dirty="0" smtClean="0"/>
          </a:p>
        </p:txBody>
      </p:sp>
    </p:spTree>
    <p:extLst>
      <p:ext uri="{BB962C8B-B14F-4D97-AF65-F5344CB8AC3E}">
        <p14:creationId xmlns:p14="http://schemas.microsoft.com/office/powerpoint/2010/main" val="712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d</a:t>
            </a:r>
            <a:r>
              <a:rPr lang="pl-PL" dirty="0" smtClean="0"/>
              <a:t>omowa antybiotykoterapia dożylna</a:t>
            </a:r>
            <a:br>
              <a:rPr lang="pl-PL" dirty="0" smtClean="0"/>
            </a:br>
            <a:r>
              <a:rPr lang="pl-PL" u="sng" dirty="0" smtClean="0"/>
              <a:t>inne infekcje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8032" y="2143397"/>
            <a:ext cx="8748464" cy="4525963"/>
          </a:xfrm>
        </p:spPr>
        <p:txBody>
          <a:bodyPr>
            <a:normAutofit fontScale="92500" lnSpcReduction="10000"/>
          </a:bodyPr>
          <a:lstStyle/>
          <a:p>
            <a:r>
              <a:rPr lang="pl-PL" sz="3600" dirty="0" smtClean="0"/>
              <a:t>W porównaniu do leczenia szpitalnego, </a:t>
            </a:r>
            <a:br>
              <a:rPr lang="pl-PL" sz="3600" dirty="0" smtClean="0"/>
            </a:br>
            <a:r>
              <a:rPr lang="pl-PL" sz="3600" dirty="0" smtClean="0"/>
              <a:t>domowa antybiotykoterapia dożylna jest dobrze tolerowana, tańsza, i nie wykazuje istotnych różnic w zakresie skuteczności </a:t>
            </a:r>
            <a:r>
              <a:rPr lang="pl-PL" sz="3600" dirty="0"/>
              <a:t/>
            </a:r>
            <a:br>
              <a:rPr lang="pl-PL" sz="3600" dirty="0"/>
            </a:b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en-US" sz="2600" dirty="0" err="1" smtClean="0"/>
              <a:t>Wolter</a:t>
            </a:r>
            <a:r>
              <a:rPr lang="en-US" sz="2600" dirty="0" smtClean="0"/>
              <a:t> </a:t>
            </a:r>
            <a:r>
              <a:rPr lang="en-US" sz="2600" dirty="0"/>
              <a:t>JM, Cagney RA, McCormack JG. </a:t>
            </a:r>
            <a:r>
              <a:rPr lang="pl-PL" sz="2600" dirty="0" smtClean="0"/>
              <a:t/>
            </a:r>
            <a:br>
              <a:rPr lang="pl-PL" sz="2600" dirty="0" smtClean="0"/>
            </a:br>
            <a:r>
              <a:rPr lang="en-US" sz="2600" i="1" dirty="0" smtClean="0"/>
              <a:t>A </a:t>
            </a:r>
            <a:r>
              <a:rPr lang="en-US" sz="2600" i="1" dirty="0"/>
              <a:t>randomized trial </a:t>
            </a:r>
            <a:r>
              <a:rPr lang="en-US" sz="2600" i="1" dirty="0" smtClean="0"/>
              <a:t>of</a:t>
            </a:r>
            <a:r>
              <a:rPr lang="pl-PL" sz="2600" i="1" dirty="0" smtClean="0"/>
              <a:t> </a:t>
            </a:r>
            <a:r>
              <a:rPr lang="en-US" sz="2600" i="1" dirty="0" smtClean="0"/>
              <a:t>home </a:t>
            </a:r>
            <a:r>
              <a:rPr lang="en-US" sz="2600" i="1" dirty="0" err="1"/>
              <a:t>vs</a:t>
            </a:r>
            <a:r>
              <a:rPr lang="en-US" sz="2600" i="1" dirty="0"/>
              <a:t> hospital intravenous antibiotic therapy in adults </a:t>
            </a:r>
            <a:r>
              <a:rPr lang="en-US" sz="2600" i="1" dirty="0" smtClean="0"/>
              <a:t>with</a:t>
            </a:r>
            <a:r>
              <a:rPr lang="pl-PL" sz="2600" i="1" dirty="0" smtClean="0"/>
              <a:t> </a:t>
            </a:r>
            <a:r>
              <a:rPr lang="en-US" sz="2600" i="1" dirty="0" smtClean="0"/>
              <a:t>infectious </a:t>
            </a:r>
            <a:r>
              <a:rPr lang="en-US" sz="2600" i="1" dirty="0"/>
              <a:t>diseases. </a:t>
            </a:r>
            <a:r>
              <a:rPr lang="pl-PL" sz="2600" dirty="0" smtClean="0"/>
              <a:t/>
            </a:r>
            <a:br>
              <a:rPr lang="pl-PL" sz="2600" dirty="0" smtClean="0"/>
            </a:br>
            <a:r>
              <a:rPr lang="en-US" sz="2600" dirty="0" smtClean="0"/>
              <a:t>J </a:t>
            </a:r>
            <a:r>
              <a:rPr lang="en-US" sz="2600" dirty="0"/>
              <a:t>Infect 2004;48:263–268</a:t>
            </a:r>
            <a:r>
              <a:rPr lang="en-US" sz="2600" dirty="0" smtClean="0"/>
              <a:t>.</a:t>
            </a:r>
            <a:r>
              <a:rPr lang="pl-PL" sz="3600" dirty="0" smtClean="0"/>
              <a:t/>
            </a:r>
            <a:br>
              <a:rPr lang="pl-PL" sz="3600" dirty="0" smtClean="0"/>
            </a:b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0376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pl-PL" dirty="0" err="1"/>
              <a:t>Patel</a:t>
            </a:r>
            <a:r>
              <a:rPr lang="pl-PL" dirty="0"/>
              <a:t> </a:t>
            </a:r>
            <a:r>
              <a:rPr lang="pl-PL" dirty="0" smtClean="0"/>
              <a:t>S i </a:t>
            </a:r>
            <a:r>
              <a:rPr lang="pl-PL" dirty="0" err="1" smtClean="0"/>
              <a:t>wsp</a:t>
            </a:r>
            <a:r>
              <a:rPr lang="pl-PL" dirty="0" smtClean="0"/>
              <a:t>. , </a:t>
            </a:r>
            <a:r>
              <a:rPr lang="pl-PL" dirty="0"/>
              <a:t>Abrahamson E, </a:t>
            </a:r>
            <a:r>
              <a:rPr lang="pl-PL" dirty="0" err="1"/>
              <a:t>Goldring</a:t>
            </a:r>
            <a:r>
              <a:rPr lang="pl-PL" dirty="0"/>
              <a:t> </a:t>
            </a:r>
            <a:r>
              <a:rPr lang="pl-PL" dirty="0" smtClean="0"/>
              <a:t>S, et al.   Good </a:t>
            </a:r>
            <a:r>
              <a:rPr lang="pl-PL" dirty="0" err="1"/>
              <a:t>practice</a:t>
            </a:r>
            <a:r>
              <a:rPr lang="pl-PL" dirty="0"/>
              <a:t> </a:t>
            </a:r>
            <a:r>
              <a:rPr lang="pl-PL" dirty="0" err="1"/>
              <a:t>recommendations</a:t>
            </a:r>
            <a:r>
              <a:rPr lang="pl-PL" dirty="0"/>
              <a:t> </a:t>
            </a:r>
            <a:r>
              <a:rPr lang="pl-PL" dirty="0" smtClean="0"/>
              <a:t>for </a:t>
            </a:r>
            <a:r>
              <a:rPr lang="pl-PL" dirty="0" err="1" smtClean="0"/>
              <a:t>paediatric</a:t>
            </a:r>
            <a:r>
              <a:rPr lang="pl-PL" dirty="0" smtClean="0"/>
              <a:t> </a:t>
            </a:r>
            <a:r>
              <a:rPr lang="pl-PL" dirty="0" err="1"/>
              <a:t>outpatient</a:t>
            </a:r>
            <a:r>
              <a:rPr lang="pl-PL" dirty="0"/>
              <a:t> </a:t>
            </a:r>
            <a:r>
              <a:rPr lang="pl-PL" dirty="0" err="1"/>
              <a:t>parenteral</a:t>
            </a:r>
            <a:r>
              <a:rPr lang="pl-PL" dirty="0"/>
              <a:t> </a:t>
            </a:r>
            <a:r>
              <a:rPr lang="pl-PL" dirty="0" err="1"/>
              <a:t>antibiotic</a:t>
            </a:r>
            <a:r>
              <a:rPr lang="pl-PL" dirty="0"/>
              <a:t> </a:t>
            </a:r>
            <a:r>
              <a:rPr lang="pl-PL" dirty="0" err="1"/>
              <a:t>therapy</a:t>
            </a:r>
            <a:r>
              <a:rPr lang="pl-PL" dirty="0"/>
              <a:t> (p-OPAT) in the UK: a </a:t>
            </a:r>
            <a:r>
              <a:rPr lang="pl-PL" dirty="0" err="1" smtClean="0"/>
              <a:t>consensus</a:t>
            </a:r>
            <a:r>
              <a:rPr lang="pl-PL" dirty="0" smtClean="0"/>
              <a:t> </a:t>
            </a:r>
            <a:r>
              <a:rPr lang="pl-PL" dirty="0" err="1" smtClean="0"/>
              <a:t>statement</a:t>
            </a:r>
            <a:r>
              <a:rPr lang="pl-PL" dirty="0" smtClean="0"/>
              <a:t>. J </a:t>
            </a:r>
            <a:r>
              <a:rPr lang="pl-PL" dirty="0" err="1"/>
              <a:t>Antimicrob</a:t>
            </a:r>
            <a:r>
              <a:rPr lang="pl-PL" dirty="0"/>
              <a:t> </a:t>
            </a:r>
            <a:r>
              <a:rPr lang="pl-PL" dirty="0" err="1" smtClean="0"/>
              <a:t>Chemother</a:t>
            </a:r>
            <a:r>
              <a:rPr lang="pl-PL" dirty="0" smtClean="0"/>
              <a:t> 2015;70:360–73.</a:t>
            </a:r>
            <a:br>
              <a:rPr lang="pl-PL" dirty="0" smtClean="0"/>
            </a:br>
            <a:endParaRPr lang="pl-PL" dirty="0"/>
          </a:p>
          <a:p>
            <a:r>
              <a:rPr lang="pl-PL" dirty="0" smtClean="0"/>
              <a:t>M</a:t>
            </a:r>
            <a:r>
              <a:rPr lang="en-US" dirty="0" err="1" smtClean="0"/>
              <a:t>oore</a:t>
            </a:r>
            <a:r>
              <a:rPr lang="en-US" dirty="0" smtClean="0"/>
              <a:t> </a:t>
            </a:r>
            <a:r>
              <a:rPr lang="en-US" dirty="0"/>
              <a:t>D, </a:t>
            </a:r>
            <a:r>
              <a:rPr lang="en-US" dirty="0" err="1"/>
              <a:t>Bortolussi</a:t>
            </a:r>
            <a:r>
              <a:rPr lang="en-US" dirty="0"/>
              <a:t> R. Home intravenous therapy: Accessibility for </a:t>
            </a:r>
            <a:r>
              <a:rPr lang="en-US" dirty="0" smtClean="0"/>
              <a:t>Canadian</a:t>
            </a:r>
            <a:r>
              <a:rPr lang="pl-PL" dirty="0" smtClean="0"/>
              <a:t> </a:t>
            </a:r>
            <a:r>
              <a:rPr lang="en-US" dirty="0" smtClean="0"/>
              <a:t>children </a:t>
            </a:r>
            <a:r>
              <a:rPr lang="en-US" dirty="0"/>
              <a:t>and youth</a:t>
            </a:r>
            <a:r>
              <a:rPr lang="en-US" dirty="0" smtClean="0"/>
              <a:t>.</a:t>
            </a:r>
            <a:r>
              <a:rPr lang="pl-PL" dirty="0" smtClean="0"/>
              <a:t> </a:t>
            </a:r>
            <a:r>
              <a:rPr lang="en-US" dirty="0" err="1" smtClean="0"/>
              <a:t>Paediatr</a:t>
            </a:r>
            <a:r>
              <a:rPr lang="en-US" dirty="0" smtClean="0"/>
              <a:t> </a:t>
            </a:r>
            <a:r>
              <a:rPr lang="en-US" dirty="0"/>
              <a:t>Child </a:t>
            </a:r>
            <a:r>
              <a:rPr lang="en-US" dirty="0" smtClean="0"/>
              <a:t>Health</a:t>
            </a:r>
            <a:r>
              <a:rPr lang="pl-PL" dirty="0" smtClean="0"/>
              <a:t> </a:t>
            </a:r>
            <a:r>
              <a:rPr lang="en-US" dirty="0" smtClean="0"/>
              <a:t>2011;16:105–14.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8299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meropenem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„Niektórzy pacjenci, rodzice i opiekunowie są przeszkoleni, aby móc podawać lek </a:t>
            </a:r>
            <a:r>
              <a:rPr lang="pl-PL" dirty="0" err="1"/>
              <a:t>Meropenem</a:t>
            </a:r>
            <a:r>
              <a:rPr lang="pl-PL" dirty="0"/>
              <a:t> </a:t>
            </a:r>
            <a:r>
              <a:rPr lang="pl-PL" dirty="0" err="1"/>
              <a:t>Sandoz</a:t>
            </a:r>
            <a:r>
              <a:rPr lang="pl-PL" dirty="0"/>
              <a:t> w domu. Instrukcja podawania jest zamieszczona w tej ulotce (w punkcie „Instrukcja samodzielnego podawania leku </a:t>
            </a:r>
            <a:r>
              <a:rPr lang="pl-PL" dirty="0" err="1"/>
              <a:t>Meropenem</a:t>
            </a:r>
            <a:r>
              <a:rPr lang="pl-PL" dirty="0"/>
              <a:t> </a:t>
            </a:r>
            <a:r>
              <a:rPr lang="pl-PL" dirty="0" err="1"/>
              <a:t>Sandoz</a:t>
            </a:r>
            <a:r>
              <a:rPr lang="pl-PL" dirty="0"/>
              <a:t> w domu</a:t>
            </a:r>
            <a:r>
              <a:rPr lang="pl-PL" dirty="0" smtClean="0"/>
              <a:t>”). </a:t>
            </a:r>
            <a:r>
              <a:rPr lang="pl-PL" dirty="0"/>
              <a:t>Należy zawsze stosować lek </a:t>
            </a:r>
            <a:r>
              <a:rPr lang="pl-PL" dirty="0" err="1"/>
              <a:t>Meropenem</a:t>
            </a:r>
            <a:r>
              <a:rPr lang="pl-PL" dirty="0"/>
              <a:t> </a:t>
            </a:r>
            <a:r>
              <a:rPr lang="pl-PL" dirty="0" err="1"/>
              <a:t>Sandoz</a:t>
            </a:r>
            <a:r>
              <a:rPr lang="pl-PL" dirty="0"/>
              <a:t> ściśle według zaleceń lekarza. W razie wątpliwości należy zwrócić się do lekarza.”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214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1787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442" y="116632"/>
            <a:ext cx="9206504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208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 err="1"/>
              <a:t>Effectiveness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for </a:t>
            </a:r>
            <a:r>
              <a:rPr lang="pl-PL" sz="2400" dirty="0" err="1"/>
              <a:t>patients</a:t>
            </a:r>
            <a:r>
              <a:rPr lang="pl-PL" sz="2400" dirty="0"/>
              <a:t> with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: the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administration</a:t>
            </a:r>
            <a:r>
              <a:rPr lang="pl-PL" sz="2400" dirty="0"/>
              <a:t> of </a:t>
            </a:r>
            <a:r>
              <a:rPr lang="pl-PL" sz="2400" dirty="0" err="1"/>
              <a:t>antibiotics</a:t>
            </a:r>
            <a:r>
              <a:rPr lang="pl-PL" sz="2400" dirty="0"/>
              <a:t> to </a:t>
            </a:r>
            <a:r>
              <a:rPr lang="pl-PL" sz="2400" dirty="0" err="1"/>
              <a:t>treat</a:t>
            </a:r>
            <a:r>
              <a:rPr lang="pl-PL" sz="2400" dirty="0"/>
              <a:t> respiratory </a:t>
            </a:r>
            <a:r>
              <a:rPr lang="pl-PL" sz="2400" dirty="0" err="1"/>
              <a:t>infections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l-PL" sz="3600" dirty="0" smtClean="0"/>
              <a:t>648 chorych – 4 ośrodki CF </a:t>
            </a:r>
            <a:r>
              <a:rPr lang="pl-PL" sz="3600" dirty="0" err="1" smtClean="0"/>
              <a:t>Rhone-Alpes</a:t>
            </a:r>
            <a:endParaRPr lang="pl-PL" sz="3600" dirty="0" smtClean="0"/>
          </a:p>
          <a:p>
            <a:r>
              <a:rPr lang="pl-PL" sz="3600" dirty="0" smtClean="0"/>
              <a:t>376 (58%) przynajmniej 1 </a:t>
            </a:r>
            <a:r>
              <a:rPr lang="pl-PL" sz="3600" dirty="0" err="1" smtClean="0"/>
              <a:t>i.v</a:t>
            </a:r>
            <a:r>
              <a:rPr lang="pl-PL" sz="3600" dirty="0" smtClean="0"/>
              <a:t>. (1996-2005)</a:t>
            </a:r>
          </a:p>
          <a:p>
            <a:r>
              <a:rPr lang="pl-PL" sz="3600" dirty="0" smtClean="0"/>
              <a:t>52 (14%) 	grupa szpitalna (</a:t>
            </a:r>
            <a:r>
              <a:rPr lang="pl-PL" sz="2400" dirty="0" smtClean="0"/>
              <a:t>≥60% szpital</a:t>
            </a:r>
            <a:r>
              <a:rPr lang="pl-PL" sz="3600" dirty="0" smtClean="0"/>
              <a:t>)</a:t>
            </a:r>
            <a:br>
              <a:rPr lang="pl-PL" sz="3600" dirty="0" smtClean="0"/>
            </a:br>
            <a:r>
              <a:rPr lang="pl-PL" sz="3600" dirty="0" smtClean="0"/>
              <a:t>270 (72%) 	grupa domowa </a:t>
            </a:r>
            <a:r>
              <a:rPr lang="pl-PL" sz="3600" dirty="0"/>
              <a:t>(</a:t>
            </a:r>
            <a:r>
              <a:rPr lang="pl-PL" sz="2400" dirty="0"/>
              <a:t>≥60% </a:t>
            </a:r>
            <a:r>
              <a:rPr lang="pl-PL" sz="2400" dirty="0" smtClean="0"/>
              <a:t>dom</a:t>
            </a:r>
            <a:r>
              <a:rPr lang="pl-PL" sz="3600" dirty="0" smtClean="0"/>
              <a:t>)</a:t>
            </a:r>
            <a:r>
              <a:rPr lang="pl-PL" sz="4800" dirty="0" smtClean="0"/>
              <a:t/>
            </a:r>
            <a:br>
              <a:rPr lang="pl-PL" sz="4800" dirty="0" smtClean="0"/>
            </a:br>
            <a:r>
              <a:rPr lang="pl-PL" sz="3600" dirty="0" smtClean="0"/>
              <a:t>54 (14%) 	grupa DS</a:t>
            </a:r>
          </a:p>
          <a:p>
            <a:r>
              <a:rPr lang="pl-PL" sz="3600" dirty="0" smtClean="0"/>
              <a:t>czas obserwacji: D 8,0 lat, S 6,9 lat (</a:t>
            </a:r>
            <a:r>
              <a:rPr lang="pl-PL" sz="2800" dirty="0" smtClean="0"/>
              <a:t>p=0,03</a:t>
            </a:r>
            <a:r>
              <a:rPr lang="pl-PL" sz="3600" dirty="0" smtClean="0"/>
              <a:t>)</a:t>
            </a:r>
          </a:p>
          <a:p>
            <a:r>
              <a:rPr lang="pl-PL" sz="3600" dirty="0" err="1" smtClean="0"/>
              <a:t>i.v</a:t>
            </a:r>
            <a:r>
              <a:rPr lang="pl-PL" sz="3600" dirty="0" smtClean="0"/>
              <a:t>./rok: D 2,19; S 1,77 (</a:t>
            </a:r>
            <a:r>
              <a:rPr lang="pl-PL" sz="2800" dirty="0" smtClean="0"/>
              <a:t>P=0,03</a:t>
            </a:r>
            <a:r>
              <a:rPr lang="pl-PL" sz="3600" dirty="0" smtClean="0"/>
              <a:t>)</a:t>
            </a:r>
            <a:r>
              <a:rPr lang="pl-PL" sz="3600" dirty="0"/>
              <a:t/>
            </a:r>
            <a:br>
              <a:rPr lang="pl-PL" sz="3600" dirty="0"/>
            </a:b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230893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 err="1"/>
              <a:t>Effectiveness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for </a:t>
            </a:r>
            <a:r>
              <a:rPr lang="pl-PL" sz="2400" dirty="0" err="1"/>
              <a:t>patients</a:t>
            </a:r>
            <a:r>
              <a:rPr lang="pl-PL" sz="2400" dirty="0"/>
              <a:t> with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: the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administration</a:t>
            </a:r>
            <a:r>
              <a:rPr lang="pl-PL" sz="2400" dirty="0"/>
              <a:t> of </a:t>
            </a:r>
            <a:r>
              <a:rPr lang="pl-PL" sz="2400" dirty="0" err="1"/>
              <a:t>antibiotics</a:t>
            </a:r>
            <a:r>
              <a:rPr lang="pl-PL" sz="2400" dirty="0"/>
              <a:t> to </a:t>
            </a:r>
            <a:r>
              <a:rPr lang="pl-PL" sz="2400" dirty="0" err="1"/>
              <a:t>treat</a:t>
            </a:r>
            <a:r>
              <a:rPr lang="pl-PL" sz="2400" dirty="0"/>
              <a:t> respiratory </a:t>
            </a:r>
            <a:r>
              <a:rPr lang="pl-PL" sz="2400" dirty="0" err="1"/>
              <a:t>infections</a:t>
            </a:r>
            <a:endParaRPr lang="pl-PL" sz="2400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969341"/>
              </p:ext>
            </p:extLst>
          </p:nvPr>
        </p:nvGraphicFramePr>
        <p:xfrm>
          <a:off x="457200" y="2164824"/>
          <a:ext cx="82296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55000">
                <a:tc>
                  <a:txBody>
                    <a:bodyPr/>
                    <a:lstStyle/>
                    <a:p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1162 </a:t>
                      </a:r>
                      <a:r>
                        <a:rPr lang="pl-PL" sz="3600" dirty="0" err="1" smtClean="0"/>
                        <a:t>i.v</a:t>
                      </a:r>
                      <a:r>
                        <a:rPr lang="pl-PL" sz="3600" dirty="0" smtClean="0"/>
                        <a:t>.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↑ FEV1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↑ FVC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Dom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958 (82%)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7,3%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6,8%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Szpital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150 (13%)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10,2% 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9,5%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 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p=0,01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p=0,04</a:t>
                      </a:r>
                      <a:endParaRPr lang="pl-PL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9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 err="1"/>
              <a:t>Effectiveness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for </a:t>
            </a:r>
            <a:r>
              <a:rPr lang="pl-PL" sz="2400" dirty="0" err="1"/>
              <a:t>patients</a:t>
            </a:r>
            <a:r>
              <a:rPr lang="pl-PL" sz="2400" dirty="0"/>
              <a:t> with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: the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administration</a:t>
            </a:r>
            <a:r>
              <a:rPr lang="pl-PL" sz="2400" dirty="0"/>
              <a:t> of </a:t>
            </a:r>
            <a:r>
              <a:rPr lang="pl-PL" sz="2400" dirty="0" err="1"/>
              <a:t>antibiotics</a:t>
            </a:r>
            <a:r>
              <a:rPr lang="pl-PL" sz="2400" dirty="0"/>
              <a:t> to </a:t>
            </a:r>
            <a:r>
              <a:rPr lang="pl-PL" sz="2400" dirty="0" err="1"/>
              <a:t>treat</a:t>
            </a:r>
            <a:r>
              <a:rPr lang="pl-PL" sz="2400" dirty="0"/>
              <a:t> respiratory </a:t>
            </a:r>
            <a:r>
              <a:rPr lang="pl-PL" sz="2400" dirty="0" err="1"/>
              <a:t>infections</a:t>
            </a:r>
            <a:endParaRPr lang="pl-PL" sz="2400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0909936"/>
              </p:ext>
            </p:extLst>
          </p:nvPr>
        </p:nvGraphicFramePr>
        <p:xfrm>
          <a:off x="457200" y="2164824"/>
          <a:ext cx="8229600" cy="375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Roczna</a:t>
                      </a:r>
                      <a:r>
                        <a:rPr lang="pl-PL" sz="3600" baseline="0" dirty="0" smtClean="0"/>
                        <a:t> zmiana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szpital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dom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p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FEV1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-0,4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-1,8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0,03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600" dirty="0" smtClean="0"/>
                        <a:t>FVC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+0,3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-0,6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0,14</a:t>
                      </a:r>
                      <a:endParaRPr lang="pl-PL" sz="3600" dirty="0"/>
                    </a:p>
                  </a:txBody>
                  <a:tcPr/>
                </a:tc>
              </a:tr>
              <a:tr h="855000">
                <a:tc>
                  <a:txBody>
                    <a:bodyPr/>
                    <a:lstStyle/>
                    <a:p>
                      <a:r>
                        <a:rPr lang="pl-PL" sz="3300" dirty="0" smtClean="0"/>
                        <a:t>masa ciała</a:t>
                      </a:r>
                      <a:endParaRPr lang="pl-PL" sz="3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+0,1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0,0</a:t>
                      </a:r>
                      <a:endParaRPr lang="pl-PL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600" dirty="0" smtClean="0"/>
                        <a:t>&lt;0,01</a:t>
                      </a:r>
                      <a:endParaRPr lang="pl-PL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11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 err="1"/>
              <a:t>Effectiveness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for </a:t>
            </a:r>
            <a:r>
              <a:rPr lang="pl-PL" sz="2400" dirty="0" err="1"/>
              <a:t>patients</a:t>
            </a:r>
            <a:r>
              <a:rPr lang="pl-PL" sz="2400" dirty="0"/>
              <a:t> with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: the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administration</a:t>
            </a:r>
            <a:r>
              <a:rPr lang="pl-PL" sz="2400" dirty="0"/>
              <a:t> of </a:t>
            </a:r>
            <a:r>
              <a:rPr lang="pl-PL" sz="2400" dirty="0" err="1"/>
              <a:t>antibiotics</a:t>
            </a:r>
            <a:r>
              <a:rPr lang="pl-PL" sz="2400" dirty="0"/>
              <a:t> to </a:t>
            </a:r>
            <a:r>
              <a:rPr lang="pl-PL" sz="2400" dirty="0" err="1"/>
              <a:t>treat</a:t>
            </a:r>
            <a:r>
              <a:rPr lang="pl-PL" sz="2400" dirty="0"/>
              <a:t> respiratory </a:t>
            </a:r>
            <a:r>
              <a:rPr lang="pl-PL" sz="2400" dirty="0" err="1"/>
              <a:t>infections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/>
          </a:bodyPr>
          <a:lstStyle/>
          <a:p>
            <a:r>
              <a:rPr lang="pl-PL" sz="3600" dirty="0" smtClean="0"/>
              <a:t>Efekt kliniczny</a:t>
            </a:r>
            <a:r>
              <a:rPr lang="pl-PL" sz="3600" dirty="0"/>
              <a:t>, zdefiniowany parametrami spirometrycznymi i masą ciała, był lepszy po </a:t>
            </a:r>
            <a:r>
              <a:rPr lang="pl-PL" sz="3600" dirty="0" smtClean="0"/>
              <a:t>leczeniu </a:t>
            </a:r>
            <a:r>
              <a:rPr lang="pl-PL" sz="3600" dirty="0"/>
              <a:t>w szpitalu, niż po leczeniu w domu</a:t>
            </a:r>
            <a:r>
              <a:rPr lang="pl-PL" sz="3600" dirty="0" smtClean="0"/>
              <a:t>. </a:t>
            </a:r>
          </a:p>
          <a:p>
            <a:r>
              <a:rPr lang="pl-PL" sz="3600" dirty="0"/>
              <a:t>Ta korzyść utrzymywała się przez cały okres </a:t>
            </a:r>
            <a:r>
              <a:rPr lang="pl-PL" sz="3600" dirty="0" smtClean="0"/>
              <a:t>badania. </a:t>
            </a:r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err="1" smtClean="0"/>
              <a:t>Author’s</a:t>
            </a:r>
            <a:r>
              <a:rPr lang="pl-PL" sz="2800" b="1" dirty="0" smtClean="0"/>
              <a:t> </a:t>
            </a:r>
            <a:r>
              <a:rPr lang="pl-PL" sz="2800" b="1" dirty="0" err="1" smtClean="0"/>
              <a:t>conclusion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4178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5596" y="3356992"/>
            <a:ext cx="6400800" cy="1752600"/>
          </a:xfrm>
        </p:spPr>
        <p:txBody>
          <a:bodyPr>
            <a:noAutofit/>
          </a:bodyPr>
          <a:lstStyle/>
          <a:p>
            <a:r>
              <a:rPr lang="pl-PL" sz="3600" dirty="0">
                <a:solidFill>
                  <a:schemeClr val="tx1"/>
                </a:solidFill>
              </a:rPr>
              <a:t>M</a:t>
            </a:r>
            <a:r>
              <a:rPr lang="pl-PL" sz="3600" dirty="0" smtClean="0">
                <a:solidFill>
                  <a:schemeClr val="tx1"/>
                </a:solidFill>
              </a:rPr>
              <a:t>. </a:t>
            </a:r>
            <a:r>
              <a:rPr lang="pl-PL" sz="3600" dirty="0" err="1" smtClean="0">
                <a:solidFill>
                  <a:schemeClr val="tx1"/>
                </a:solidFill>
              </a:rPr>
              <a:t>Proesmans</a:t>
            </a:r>
            <a:r>
              <a:rPr lang="pl-PL" sz="3600" dirty="0" smtClean="0">
                <a:solidFill>
                  <a:schemeClr val="tx1"/>
                </a:solidFill>
              </a:rPr>
              <a:t> i </a:t>
            </a:r>
            <a:r>
              <a:rPr lang="pl-PL" sz="3600" dirty="0" err="1" smtClean="0">
                <a:solidFill>
                  <a:schemeClr val="tx1"/>
                </a:solidFill>
              </a:rPr>
              <a:t>wsp</a:t>
            </a:r>
            <a:r>
              <a:rPr lang="pl-PL" sz="36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pl-PL" sz="3600" dirty="0" smtClean="0">
                <a:solidFill>
                  <a:schemeClr val="tx1"/>
                </a:solidFill>
              </a:rPr>
              <a:t>Respiratory </a:t>
            </a:r>
            <a:r>
              <a:rPr lang="pl-PL" sz="3600" dirty="0" err="1" smtClean="0">
                <a:solidFill>
                  <a:schemeClr val="tx1"/>
                </a:solidFill>
              </a:rPr>
              <a:t>Medicine</a:t>
            </a:r>
            <a:r>
              <a:rPr lang="pl-PL" sz="3600" dirty="0" smtClean="0">
                <a:solidFill>
                  <a:schemeClr val="tx1"/>
                </a:solidFill>
              </a:rPr>
              <a:t> 2009;103:244-250</a:t>
            </a:r>
            <a:endParaRPr lang="pl-PL" sz="36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8" y="476672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 smtClean="0"/>
              <a:t>Real life </a:t>
            </a:r>
            <a:r>
              <a:rPr lang="pl-PL" sz="4000" dirty="0" err="1" smtClean="0"/>
              <a:t>evaluation</a:t>
            </a:r>
            <a:r>
              <a:rPr lang="pl-PL" sz="4000" dirty="0" smtClean="0"/>
              <a:t> of </a:t>
            </a:r>
            <a:r>
              <a:rPr lang="pl-PL" sz="4000" dirty="0" err="1" smtClean="0"/>
              <a:t>intravenous</a:t>
            </a:r>
            <a:r>
              <a:rPr lang="pl-PL" sz="4000" dirty="0" smtClean="0"/>
              <a:t> </a:t>
            </a:r>
            <a:r>
              <a:rPr lang="pl-PL" sz="4000" dirty="0" err="1" smtClean="0"/>
              <a:t>antibiotic</a:t>
            </a:r>
            <a:r>
              <a:rPr lang="pl-PL" sz="4000" dirty="0" smtClean="0"/>
              <a:t> </a:t>
            </a:r>
            <a:r>
              <a:rPr lang="pl-PL" sz="4000" dirty="0" err="1" smtClean="0"/>
              <a:t>treatment</a:t>
            </a:r>
            <a:r>
              <a:rPr lang="pl-PL" sz="4000" dirty="0" smtClean="0"/>
              <a:t> in a </a:t>
            </a:r>
            <a:r>
              <a:rPr lang="pl-PL" sz="4000" dirty="0" err="1" smtClean="0"/>
              <a:t>pediatric</a:t>
            </a:r>
            <a:r>
              <a:rPr lang="pl-PL" sz="4000" dirty="0" smtClean="0"/>
              <a:t> </a:t>
            </a:r>
            <a:r>
              <a:rPr lang="pl-PL" sz="4000" dirty="0" err="1" smtClean="0"/>
              <a:t>cystic</a:t>
            </a:r>
            <a:r>
              <a:rPr lang="pl-PL" sz="4000" dirty="0" smtClean="0"/>
              <a:t> </a:t>
            </a:r>
            <a:r>
              <a:rPr lang="pl-PL" sz="4000" dirty="0" err="1" smtClean="0"/>
              <a:t>fibrosis</a:t>
            </a:r>
            <a:r>
              <a:rPr lang="pl-PL" sz="4000" dirty="0" smtClean="0"/>
              <a:t> centr: </a:t>
            </a:r>
            <a:r>
              <a:rPr lang="pl-PL" sz="4000" dirty="0" err="1" smtClean="0"/>
              <a:t>outcome</a:t>
            </a:r>
            <a:r>
              <a:rPr lang="pl-PL" sz="4000" dirty="0" smtClean="0"/>
              <a:t> of </a:t>
            </a:r>
            <a:r>
              <a:rPr lang="pl-PL" sz="4000" dirty="0" err="1" smtClean="0"/>
              <a:t>home</a:t>
            </a:r>
            <a:r>
              <a:rPr lang="pl-PL" sz="4000" dirty="0" smtClean="0"/>
              <a:t> </a:t>
            </a:r>
            <a:r>
              <a:rPr lang="pl-PL" sz="4000" dirty="0" err="1" smtClean="0"/>
              <a:t>therapy</a:t>
            </a:r>
            <a:r>
              <a:rPr lang="pl-PL" sz="4000" dirty="0" smtClean="0"/>
              <a:t> </a:t>
            </a:r>
            <a:r>
              <a:rPr lang="pl-PL" sz="4000" dirty="0" err="1" smtClean="0"/>
              <a:t>is</a:t>
            </a:r>
            <a:r>
              <a:rPr lang="pl-PL" sz="4000" dirty="0" smtClean="0"/>
              <a:t> not </a:t>
            </a:r>
            <a:r>
              <a:rPr lang="pl-PL" sz="4000" dirty="0" err="1" smtClean="0"/>
              <a:t>inferior</a:t>
            </a:r>
            <a:endParaRPr lang="pl-PL" sz="40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6876256" y="57332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Leuven, Belgia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3668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dirty="0"/>
              <a:t>Real life </a:t>
            </a:r>
            <a:r>
              <a:rPr lang="pl-PL" sz="2400" dirty="0" err="1"/>
              <a:t>evaluation</a:t>
            </a:r>
            <a:r>
              <a:rPr lang="pl-PL" sz="2400" dirty="0"/>
              <a:t> of </a:t>
            </a:r>
            <a:r>
              <a:rPr lang="pl-PL" sz="2400" dirty="0" err="1"/>
              <a:t>intravenous</a:t>
            </a:r>
            <a:r>
              <a:rPr lang="pl-PL" sz="2400" dirty="0"/>
              <a:t> </a:t>
            </a:r>
            <a:r>
              <a:rPr lang="pl-PL" sz="2400" dirty="0" err="1"/>
              <a:t>antibiotic</a:t>
            </a:r>
            <a:r>
              <a:rPr lang="pl-PL" sz="2400" dirty="0"/>
              <a:t> </a:t>
            </a:r>
            <a:r>
              <a:rPr lang="pl-PL" sz="2400" dirty="0" err="1"/>
              <a:t>treatment</a:t>
            </a:r>
            <a:r>
              <a:rPr lang="pl-PL" sz="2400" dirty="0"/>
              <a:t> in a </a:t>
            </a:r>
            <a:r>
              <a:rPr lang="pl-PL" sz="2400" dirty="0" err="1"/>
              <a:t>pediatric</a:t>
            </a:r>
            <a:r>
              <a:rPr lang="pl-PL" sz="2400" dirty="0"/>
              <a:t> </a:t>
            </a:r>
            <a:r>
              <a:rPr lang="pl-PL" sz="2400" dirty="0" err="1"/>
              <a:t>cystic</a:t>
            </a:r>
            <a:r>
              <a:rPr lang="pl-PL" sz="2400" dirty="0"/>
              <a:t> </a:t>
            </a:r>
            <a:r>
              <a:rPr lang="pl-PL" sz="2400" dirty="0" err="1"/>
              <a:t>fibrosis</a:t>
            </a:r>
            <a:r>
              <a:rPr lang="pl-PL" sz="2400" dirty="0"/>
              <a:t> centr: </a:t>
            </a:r>
            <a:r>
              <a:rPr lang="pl-PL" sz="2400" dirty="0" err="1"/>
              <a:t>outcome</a:t>
            </a:r>
            <a:r>
              <a:rPr lang="pl-PL" sz="2400" dirty="0"/>
              <a:t> of </a:t>
            </a:r>
            <a:r>
              <a:rPr lang="pl-PL" sz="2400" dirty="0" err="1"/>
              <a:t>home</a:t>
            </a:r>
            <a:r>
              <a:rPr lang="pl-PL" sz="2400" dirty="0"/>
              <a:t> </a:t>
            </a:r>
            <a:r>
              <a:rPr lang="pl-PL" sz="2400" dirty="0" err="1"/>
              <a:t>therapy</a:t>
            </a:r>
            <a:r>
              <a:rPr lang="pl-PL" sz="2400" dirty="0"/>
              <a:t> </a:t>
            </a:r>
            <a:r>
              <a:rPr lang="pl-PL" sz="2400" dirty="0" err="1"/>
              <a:t>is</a:t>
            </a:r>
            <a:r>
              <a:rPr lang="pl-PL" sz="2400" dirty="0"/>
              <a:t> not </a:t>
            </a:r>
            <a:r>
              <a:rPr lang="pl-PL" sz="2400" dirty="0" err="1"/>
              <a:t>inferior</a:t>
            </a: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l-PL" sz="3600" dirty="0"/>
              <a:t>Ostateczna decyzja o </a:t>
            </a:r>
            <a:r>
              <a:rPr lang="pl-PL" sz="3600" dirty="0" smtClean="0"/>
              <a:t>miejscu leczenia </a:t>
            </a:r>
            <a:r>
              <a:rPr lang="pl-PL" sz="3600" dirty="0"/>
              <a:t>opiera się głównie na ocenie kompetencji i przestrzegania </a:t>
            </a:r>
            <a:r>
              <a:rPr lang="pl-PL" sz="3600" dirty="0" smtClean="0"/>
              <a:t>zasad leczenia. </a:t>
            </a:r>
          </a:p>
          <a:p>
            <a:r>
              <a:rPr lang="pl-PL" sz="3600" dirty="0"/>
              <a:t>Alokacja do </a:t>
            </a:r>
            <a:r>
              <a:rPr lang="pl-PL" sz="3600" dirty="0" smtClean="0"/>
              <a:t>terapii domowej </a:t>
            </a:r>
            <a:r>
              <a:rPr lang="pl-PL" sz="3600" dirty="0"/>
              <a:t>nie była </a:t>
            </a:r>
            <a:r>
              <a:rPr lang="pl-PL" sz="3600" dirty="0" smtClean="0"/>
              <a:t>oparta </a:t>
            </a:r>
            <a:r>
              <a:rPr lang="pl-PL" sz="3600" dirty="0"/>
              <a:t>na ścisłych kryteriach</a:t>
            </a:r>
            <a:r>
              <a:rPr lang="pl-PL" sz="3600" dirty="0" smtClean="0"/>
              <a:t>. </a:t>
            </a:r>
          </a:p>
          <a:p>
            <a:r>
              <a:rPr lang="pl-PL" sz="3600" dirty="0"/>
              <a:t>W grupie domowej rodzice zostali </a:t>
            </a:r>
            <a:r>
              <a:rPr lang="pl-PL" sz="3600" dirty="0" smtClean="0"/>
              <a:t>przeszkolenie jak przygotować </a:t>
            </a:r>
            <a:r>
              <a:rPr lang="pl-PL" sz="3600" dirty="0"/>
              <a:t>i podawać lek dożylny</a:t>
            </a:r>
            <a:r>
              <a:rPr lang="pl-PL" sz="3600" b="1" dirty="0" smtClean="0"/>
              <a:t>. </a:t>
            </a:r>
            <a:endParaRPr lang="pl-PL" sz="3600" b="1" dirty="0"/>
          </a:p>
        </p:txBody>
      </p:sp>
    </p:spTree>
    <p:extLst>
      <p:ext uri="{BB962C8B-B14F-4D97-AF65-F5344CB8AC3E}">
        <p14:creationId xmlns:p14="http://schemas.microsoft.com/office/powerpoint/2010/main" val="37716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</TotalTime>
  <Words>1153</Words>
  <Application>Microsoft Office PowerPoint</Application>
  <PresentationFormat>Pokaz na ekranie (4:3)</PresentationFormat>
  <Paragraphs>240</Paragraphs>
  <Slides>39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0" baseType="lpstr">
      <vt:lpstr>Motyw pakietu Office</vt:lpstr>
      <vt:lpstr>Domowa antybiotykoterapia dożylna wady i zalety</vt:lpstr>
      <vt:lpstr>Prezentacja programu PowerPoint</vt:lpstr>
      <vt:lpstr>Effectiveness of home treatment for patients with cystic fibrosis: the intravenous administration of antibiotics to treat respiratory infections</vt:lpstr>
      <vt:lpstr>Effectiveness of home treatment for patients with cystic fibrosis: the intravenous administration of antibiotics to treat respiratory infections</vt:lpstr>
      <vt:lpstr>Effectiveness of home treatment for patients with cystic fibrosis: the intravenous administration of antibiotics to treat respiratory infections</vt:lpstr>
      <vt:lpstr>Effectiveness of home treatment for patients with cystic fibrosis: the intravenous administration of antibiotics to treat respiratory infections</vt:lpstr>
      <vt:lpstr>Effectiveness of home treatment for patients with cystic fibrosis: the intravenous administration of antibiotics to treat respiratory infections</vt:lpstr>
      <vt:lpstr>Prezentacja programu PowerPoint</vt:lpstr>
      <vt:lpstr>Real life evaluation of intravenous antibiotic treatment in a pediatric cystic fibrosis centr: outcome of home therapy is not inferior</vt:lpstr>
      <vt:lpstr>Real life evaluation of intravenous antibiotic treatment in a pediatric cystic fibrosis centr: outcome of home therapy is not inferior</vt:lpstr>
      <vt:lpstr>Real life evaluation of intravenous antibiotic treatment in a pediatric cystic fibrosis centr: outcome of home therapy is not inferior</vt:lpstr>
      <vt:lpstr>Real life evaluation of intravenous antibiotic treatment in a pediatric cystic fibrosis centr: outcome of home therapy is not inferior</vt:lpstr>
      <vt:lpstr>Prezentacja programu PowerPoint</vt:lpstr>
      <vt:lpstr>Prezentacja programu PowerPoint</vt:lpstr>
      <vt:lpstr>Prezentacja programu PowerPoint</vt:lpstr>
      <vt:lpstr>Prezentacja programu PowerPoint</vt:lpstr>
      <vt:lpstr>A U T H O R S’ C O N C L U S I O N S</vt:lpstr>
      <vt:lpstr>A U T H O R S’ C O N C L U S I O N S</vt:lpstr>
      <vt:lpstr>A U T H O R S’ C O N C L U S I O N S</vt:lpstr>
      <vt:lpstr>przydatność ?</vt:lpstr>
      <vt:lpstr>Prezentacja programu PowerPoint</vt:lpstr>
      <vt:lpstr>Prezentacja programu PowerPoint</vt:lpstr>
      <vt:lpstr>Prezentacja programu PowerPoint</vt:lpstr>
      <vt:lpstr>Prezentacja programu PowerPoint</vt:lpstr>
      <vt:lpstr>domowa antybiotykoterapia dożylna</vt:lpstr>
      <vt:lpstr>domowa antybiotykoterapia dożylna</vt:lpstr>
      <vt:lpstr>domowa antybiotykoterapia dożylna</vt:lpstr>
      <vt:lpstr>domowa antybiotykoterapia dożylna przyczyny preferencji chorych</vt:lpstr>
      <vt:lpstr>szpitalna antybiotykoterapia dożylna zalety</vt:lpstr>
      <vt:lpstr>szpitalna antybiotykoterapia dożylna wady</vt:lpstr>
      <vt:lpstr>domowa antybiotykoterapia dożylna zakres informacji</vt:lpstr>
      <vt:lpstr>Prezentacja programu PowerPoint</vt:lpstr>
      <vt:lpstr>Prezentacja programu PowerPoint</vt:lpstr>
      <vt:lpstr>Domowa antybiotykoterapia dożylna</vt:lpstr>
      <vt:lpstr>domowa antybiotykoterapia dożylna inne infekcje</vt:lpstr>
      <vt:lpstr>Prezentacja programu PowerPoint</vt:lpstr>
      <vt:lpstr>meropenem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Polski rejestr  mukowiscydozy stan na 31.10.2012</dc:title>
  <dc:creator>Andrzej Pogorzelski</dc:creator>
  <cp:lastModifiedBy>Andrzej Pogorzelski</cp:lastModifiedBy>
  <cp:revision>84</cp:revision>
  <dcterms:created xsi:type="dcterms:W3CDTF">2012-11-01T05:10:52Z</dcterms:created>
  <dcterms:modified xsi:type="dcterms:W3CDTF">2018-09-28T19:15:05Z</dcterms:modified>
</cp:coreProperties>
</file>