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5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393" r:id="rId17"/>
    <p:sldId id="432" r:id="rId18"/>
    <p:sldId id="394" r:id="rId19"/>
    <p:sldId id="433" r:id="rId20"/>
    <p:sldId id="395" r:id="rId21"/>
    <p:sldId id="391" r:id="rId22"/>
    <p:sldId id="392" r:id="rId23"/>
    <p:sldId id="271" r:id="rId24"/>
    <p:sldId id="272" r:id="rId25"/>
    <p:sldId id="396" r:id="rId26"/>
    <p:sldId id="397" r:id="rId27"/>
    <p:sldId id="398" r:id="rId28"/>
    <p:sldId id="399" r:id="rId29"/>
    <p:sldId id="401" r:id="rId30"/>
    <p:sldId id="435" r:id="rId31"/>
    <p:sldId id="438" r:id="rId32"/>
    <p:sldId id="402" r:id="rId33"/>
    <p:sldId id="405" r:id="rId34"/>
    <p:sldId id="406" r:id="rId35"/>
    <p:sldId id="434" r:id="rId36"/>
    <p:sldId id="436" r:id="rId37"/>
    <p:sldId id="403" r:id="rId38"/>
    <p:sldId id="437" r:id="rId39"/>
    <p:sldId id="439" r:id="rId40"/>
    <p:sldId id="389" r:id="rId41"/>
    <p:sldId id="407" r:id="rId42"/>
    <p:sldId id="408" r:id="rId43"/>
    <p:sldId id="409" r:id="rId44"/>
    <p:sldId id="431" r:id="rId45"/>
    <p:sldId id="410" r:id="rId46"/>
    <p:sldId id="411" r:id="rId47"/>
    <p:sldId id="412" r:id="rId48"/>
    <p:sldId id="413" r:id="rId49"/>
    <p:sldId id="414" r:id="rId50"/>
    <p:sldId id="415" r:id="rId51"/>
    <p:sldId id="416" r:id="rId52"/>
    <p:sldId id="417" r:id="rId53"/>
    <p:sldId id="418" r:id="rId54"/>
    <p:sldId id="419" r:id="rId55"/>
    <p:sldId id="420" r:id="rId56"/>
    <p:sldId id="421" r:id="rId57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1pPr>
    <a:lvl2pPr marL="742950" indent="-285750"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2pPr>
    <a:lvl3pPr marL="1143000" indent="-228600"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3pPr>
    <a:lvl4pPr marL="1600200" indent="-228600"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4pPr>
    <a:lvl5pPr marL="2057400" indent="-228600"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1350" y="-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99342" name="Rectangle 1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-8269288"/>
            <a:ext cx="0" cy="1791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8206" name="Rectangle 14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65763" cy="4100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pl-PL" noProof="0" smtClean="0"/>
          </a:p>
        </p:txBody>
      </p:sp>
    </p:spTree>
    <p:extLst>
      <p:ext uri="{BB962C8B-B14F-4D97-AF65-F5344CB8AC3E}">
        <p14:creationId xmlns:p14="http://schemas.microsoft.com/office/powerpoint/2010/main" val="2080512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00355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687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1947525" y="-8269288"/>
            <a:ext cx="23896638" cy="17922876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2113" cy="41068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ext Box 1"/>
          <p:cNvSpPr txBox="1">
            <a:spLocks noChangeArrowheads="1"/>
          </p:cNvSpPr>
          <p:nvPr/>
        </p:nvSpPr>
        <p:spPr bwMode="auto">
          <a:xfrm>
            <a:off x="0" y="-7818438"/>
            <a:ext cx="1588" cy="1702435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10595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687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1947525" y="-8269288"/>
            <a:ext cx="23896638" cy="17922876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68938" cy="41036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1945938" y="-8269288"/>
            <a:ext cx="23893463" cy="179212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67350" cy="41036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1945938" y="-8269288"/>
            <a:ext cx="23893463" cy="179212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67350" cy="41036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14691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65763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1"/>
          <p:cNvSpPr txBox="1">
            <a:spLocks noChangeArrowheads="1"/>
          </p:cNvSpPr>
          <p:nvPr/>
        </p:nvSpPr>
        <p:spPr bwMode="auto">
          <a:xfrm>
            <a:off x="0" y="-8267700"/>
            <a:ext cx="1588" cy="17922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15715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65763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E6980509-98B0-4C8A-9758-CE4537EF427F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19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16739" name="Text Box 2"/>
          <p:cNvSpPr txBox="1">
            <a:spLocks noChangeArrowheads="1"/>
          </p:cNvSpPr>
          <p:nvPr/>
        </p:nvSpPr>
        <p:spPr bwMode="auto">
          <a:xfrm>
            <a:off x="2143125" y="695325"/>
            <a:ext cx="2573338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16740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1813"/>
            <a:ext cx="5456238" cy="4090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F36A9CEB-9D45-4EAE-8528-5D21321236D8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20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17763" name="Text Box 2"/>
          <p:cNvSpPr txBox="1">
            <a:spLocks noChangeArrowheads="1"/>
          </p:cNvSpPr>
          <p:nvPr/>
        </p:nvSpPr>
        <p:spPr bwMode="auto">
          <a:xfrm>
            <a:off x="2143125" y="695325"/>
            <a:ext cx="2573338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17764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1813"/>
            <a:ext cx="5456238" cy="4090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4731A6DB-34A2-4AB3-B403-513068006CD4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21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18787" name="Text Box 2"/>
          <p:cNvSpPr txBox="1">
            <a:spLocks noChangeArrowheads="1"/>
          </p:cNvSpPr>
          <p:nvPr/>
        </p:nvSpPr>
        <p:spPr bwMode="auto">
          <a:xfrm>
            <a:off x="2143125" y="695325"/>
            <a:ext cx="2573338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18788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1813"/>
            <a:ext cx="5456238" cy="4090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 Box 1"/>
          <p:cNvSpPr txBox="1">
            <a:spLocks noChangeArrowheads="1"/>
          </p:cNvSpPr>
          <p:nvPr/>
        </p:nvSpPr>
        <p:spPr bwMode="auto">
          <a:xfrm>
            <a:off x="0" y="-7818438"/>
            <a:ext cx="1588" cy="170259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01379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687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5A856DBD-34A8-4C63-9813-AC593D0C50D2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22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19811" name="Text Box 2"/>
          <p:cNvSpPr txBox="1">
            <a:spLocks noChangeArrowheads="1"/>
          </p:cNvSpPr>
          <p:nvPr/>
        </p:nvSpPr>
        <p:spPr bwMode="auto">
          <a:xfrm>
            <a:off x="1106488" y="812800"/>
            <a:ext cx="5346700" cy="40100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19812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1813"/>
            <a:ext cx="5456238" cy="4090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E5545508-AE45-465B-A407-421E38D4B3C9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23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20835" name="Text Box 2"/>
          <p:cNvSpPr txBox="1">
            <a:spLocks noChangeArrowheads="1"/>
          </p:cNvSpPr>
          <p:nvPr/>
        </p:nvSpPr>
        <p:spPr bwMode="auto">
          <a:xfrm>
            <a:off x="0" y="-8267700"/>
            <a:ext cx="1588" cy="17922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20836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1813"/>
            <a:ext cx="5456238" cy="4090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ext Box 1"/>
          <p:cNvSpPr txBox="1">
            <a:spLocks noChangeArrowheads="1"/>
          </p:cNvSpPr>
          <p:nvPr/>
        </p:nvSpPr>
        <p:spPr bwMode="auto">
          <a:xfrm>
            <a:off x="-11947525" y="-8267700"/>
            <a:ext cx="23896638" cy="17922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SimSun" charset="0"/>
              <a:cs typeface="SimSun" charset="0"/>
            </a:endParaRPr>
          </a:p>
        </p:txBody>
      </p:sp>
      <p:sp>
        <p:nvSpPr>
          <p:cNvPr id="121859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65763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1"/>
          <p:cNvSpPr txBox="1">
            <a:spLocks noChangeArrowheads="1"/>
          </p:cNvSpPr>
          <p:nvPr/>
        </p:nvSpPr>
        <p:spPr bwMode="auto">
          <a:xfrm>
            <a:off x="0" y="-8267700"/>
            <a:ext cx="1588" cy="17922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SimSun" charset="0"/>
              <a:cs typeface="SimSun" charset="0"/>
            </a:endParaRPr>
          </a:p>
        </p:txBody>
      </p:sp>
      <p:sp>
        <p:nvSpPr>
          <p:cNvPr id="122883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65763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 Box 1"/>
          <p:cNvSpPr txBox="1">
            <a:spLocks noChangeArrowheads="1"/>
          </p:cNvSpPr>
          <p:nvPr/>
        </p:nvSpPr>
        <p:spPr bwMode="auto">
          <a:xfrm>
            <a:off x="0" y="-8267700"/>
            <a:ext cx="1588" cy="17922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SimSun" charset="0"/>
              <a:cs typeface="SimSun" charset="0"/>
            </a:endParaRPr>
          </a:p>
        </p:txBody>
      </p:sp>
      <p:sp>
        <p:nvSpPr>
          <p:cNvPr id="123907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65763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1"/>
          <p:cNvSpPr txBox="1">
            <a:spLocks noChangeArrowheads="1"/>
          </p:cNvSpPr>
          <p:nvPr/>
        </p:nvSpPr>
        <p:spPr bwMode="auto">
          <a:xfrm>
            <a:off x="-11947525" y="-8267700"/>
            <a:ext cx="23896638" cy="17922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SimSun" charset="0"/>
              <a:cs typeface="SimSun" charset="0"/>
            </a:endParaRPr>
          </a:p>
        </p:txBody>
      </p:sp>
      <p:sp>
        <p:nvSpPr>
          <p:cNvPr id="124931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65763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ext Box 1"/>
          <p:cNvSpPr txBox="1">
            <a:spLocks noChangeArrowheads="1"/>
          </p:cNvSpPr>
          <p:nvPr/>
        </p:nvSpPr>
        <p:spPr bwMode="auto">
          <a:xfrm>
            <a:off x="-11947525" y="-8267700"/>
            <a:ext cx="23896638" cy="17922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SimSun" charset="0"/>
              <a:cs typeface="SimSun" charset="0"/>
            </a:endParaRPr>
          </a:p>
        </p:txBody>
      </p:sp>
      <p:sp>
        <p:nvSpPr>
          <p:cNvPr id="126979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65763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ext Box 1"/>
          <p:cNvSpPr txBox="1">
            <a:spLocks noChangeArrowheads="1"/>
          </p:cNvSpPr>
          <p:nvPr/>
        </p:nvSpPr>
        <p:spPr bwMode="auto">
          <a:xfrm>
            <a:off x="0" y="-8267700"/>
            <a:ext cx="1588" cy="17922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SimSun" charset="0"/>
              <a:cs typeface="SimSun" charset="0"/>
            </a:endParaRPr>
          </a:p>
        </p:txBody>
      </p:sp>
      <p:sp>
        <p:nvSpPr>
          <p:cNvPr id="128003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65763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ext Box 1"/>
          <p:cNvSpPr txBox="1">
            <a:spLocks noChangeArrowheads="1"/>
          </p:cNvSpPr>
          <p:nvPr/>
        </p:nvSpPr>
        <p:spPr bwMode="auto">
          <a:xfrm>
            <a:off x="-11947525" y="-8267700"/>
            <a:ext cx="23896638" cy="17922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SimSun" charset="0"/>
              <a:cs typeface="SimSun" charset="0"/>
            </a:endParaRPr>
          </a:p>
        </p:txBody>
      </p:sp>
      <p:sp>
        <p:nvSpPr>
          <p:cNvPr id="129027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65763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9038D7B2-7387-4081-9EDC-0D5756E9C9AC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39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30051" name="Text Box 2"/>
          <p:cNvSpPr txBox="1">
            <a:spLocks noChangeArrowheads="1"/>
          </p:cNvSpPr>
          <p:nvPr/>
        </p:nvSpPr>
        <p:spPr bwMode="auto">
          <a:xfrm>
            <a:off x="0" y="-8267700"/>
            <a:ext cx="1588" cy="17922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30052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1947525" y="-8269288"/>
            <a:ext cx="23896638" cy="17922876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2113" cy="41068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929FBF47-E04B-418C-8705-9AC7FE0C0DF5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40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012613" y="-8315325"/>
            <a:ext cx="24025226" cy="18018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F54E1A0A-EBEE-47FB-95BF-0ABDDC79FE23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41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012613" y="-8315325"/>
            <a:ext cx="24025226" cy="18018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B4046EA5-B7EE-47BC-92FE-D7269E683C7D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42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012613" y="-8315325"/>
            <a:ext cx="24025226" cy="18018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1"/>
          <p:cNvSpPr txBox="1">
            <a:spLocks noChangeArrowheads="1"/>
          </p:cNvSpPr>
          <p:nvPr/>
        </p:nvSpPr>
        <p:spPr bwMode="auto">
          <a:xfrm>
            <a:off x="0" y="-8267700"/>
            <a:ext cx="1588" cy="179228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SimSun" charset="0"/>
              <a:cs typeface="SimSun" charset="0"/>
            </a:endParaRPr>
          </a:p>
        </p:txBody>
      </p:sp>
      <p:sp>
        <p:nvSpPr>
          <p:cNvPr id="134147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65763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6A0BED1B-33DF-4ED9-9872-183AF2F49F83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44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012613" y="-8315325"/>
            <a:ext cx="24025226" cy="18018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28588A32-85D3-4CD4-AD6B-BAC99574A78D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45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012613" y="-8315325"/>
            <a:ext cx="24025226" cy="18018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62588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0C5864A1-FDD6-4CA3-99F0-FF276C0528AE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46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012613" y="-8315325"/>
            <a:ext cx="24025226" cy="18018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62588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7FD3B779-4785-4B91-BA05-FA84ECC846AF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47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95325"/>
            <a:ext cx="4573587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6D2D5201-B36C-4DAC-AE64-5CB3BDE15F48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48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39267" name="Text Box 2"/>
          <p:cNvSpPr txBox="1">
            <a:spLocks noChangeArrowheads="1"/>
          </p:cNvSpPr>
          <p:nvPr/>
        </p:nvSpPr>
        <p:spPr bwMode="auto">
          <a:xfrm>
            <a:off x="2143125" y="695325"/>
            <a:ext cx="2573338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39268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C1C9B0DD-D52C-4F79-BC0B-81BAD0A8CDE0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49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40291" name="Text Box 2"/>
          <p:cNvSpPr txBox="1">
            <a:spLocks noChangeArrowheads="1"/>
          </p:cNvSpPr>
          <p:nvPr/>
        </p:nvSpPr>
        <p:spPr bwMode="auto">
          <a:xfrm>
            <a:off x="2143125" y="695325"/>
            <a:ext cx="2573338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40292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03427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687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44E1D8E9-390D-48A4-B940-D4B1D20FEF47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50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012613" y="-8315325"/>
            <a:ext cx="24025226" cy="18018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D9273EEB-B913-4606-821A-9C0AE7ABA1B4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51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012613" y="-8315325"/>
            <a:ext cx="24025226" cy="18018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7E6C8875-1134-4EC6-B8FA-B434D9AF447E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52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012613" y="-8315325"/>
            <a:ext cx="24025226" cy="18018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B1ED8003-C088-4F04-9B76-C68DA5E49609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53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012613" y="-8315325"/>
            <a:ext cx="24025226" cy="18018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3ED54CC3-ABE6-4BCA-B05B-7D658F8B6BB6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54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2012613" y="-8315325"/>
            <a:ext cx="24025226" cy="18018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56238" cy="4090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1AAE1F50-AA0A-408F-A81F-A3440AF22238}" type="slidenum">
              <a:rPr lang="pl-PL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pPr eaLnBrk="1" hangingPunct="1">
                <a:buClrTx/>
                <a:buFontTx/>
                <a:buNone/>
              </a:pPr>
              <a:t>55</a:t>
            </a:fld>
            <a:endParaRPr lang="pl-PL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67238" cy="34258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54650" cy="4089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04451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687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05475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687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 Box 1"/>
          <p:cNvSpPr txBox="1">
            <a:spLocks noChangeArrowheads="1"/>
          </p:cNvSpPr>
          <p:nvPr/>
        </p:nvSpPr>
        <p:spPr bwMode="auto">
          <a:xfrm>
            <a:off x="0" y="-7818438"/>
            <a:ext cx="1588" cy="1702435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06499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687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>
              <a:ea typeface="Microsoft YaHei" charset="0"/>
              <a:cs typeface="Microsoft YaHei" charset="0"/>
            </a:endParaRPr>
          </a:p>
        </p:txBody>
      </p:sp>
      <p:sp>
        <p:nvSpPr>
          <p:cNvPr id="107523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687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1947525" y="-8269288"/>
            <a:ext cx="23896638" cy="17922876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68938" cy="41036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749BB-90BB-41EB-946E-17EC047206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390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53EA1-4CD9-4317-8012-37896DBAD6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578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5313" cy="61976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48300" cy="61976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FA138-A0D3-453A-899D-3D784ED9A3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074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A8E2D5-EF94-4D12-A6A1-A9DA558834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493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DD9C8-740C-4E95-94F1-C996414333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223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6D296-E4A8-4C29-89BE-F163955308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6293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6013" cy="4872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265613" y="1600200"/>
            <a:ext cx="3657600" cy="4872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03A92-88D8-4EC2-9599-CFEB938D3A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669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D74C5-AD00-4CC9-8541-4A838F5C6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44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E9E31-B0DB-43B1-AC3D-ED23A8E1C8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2549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ED1FB-ECAE-4524-A065-3DF3B74080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6761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33A63-9840-4E11-887D-F59DFDA793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255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E53AA-58C5-4435-95E0-B864522453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7678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426AD-E2D6-4E60-8B8B-442CC8A192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460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D86E4-9CEF-459A-AAB1-ABFC8F2534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2234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5313" cy="61976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48300" cy="61976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E6248-5327-464E-BAEF-38660FF71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859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6013" cy="114141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A40A1-F8C4-424D-B4B3-34504CF84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241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84AF7-EDA2-4D24-8EB8-19DF05E179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841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6013" cy="4872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265613" y="1600200"/>
            <a:ext cx="3657600" cy="4872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84EE1-B693-498C-9FC3-5E561B1A02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7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66595-C7D3-4144-8AAC-23D40A8DAE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887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FCA36-4D05-476A-9FA8-94FAEC7F54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9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5232C-3F1F-41E8-B21D-F97CD44942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898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1A325-E607-4B8D-B22A-6E5AC48297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49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F3D54-B122-42C1-A9CA-77E976EEFF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851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Line 1"/>
          <p:cNvSpPr>
            <a:spLocks noChangeShapeType="1"/>
          </p:cNvSpPr>
          <p:nvPr/>
        </p:nvSpPr>
        <p:spPr bwMode="auto">
          <a:xfrm>
            <a:off x="8763000" y="0"/>
            <a:ext cx="1588" cy="6858000"/>
          </a:xfrm>
          <a:prstGeom prst="line">
            <a:avLst/>
          </a:prstGeom>
          <a:noFill/>
          <a:ln w="38160">
            <a:solidFill>
              <a:srgbClr val="FEC3AE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466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Kliknij, aby edytować format tekstu tytułu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6013" cy="48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Kliknij, aby edytować format tekstu konspektu</a:t>
            </a:r>
          </a:p>
          <a:p>
            <a:pPr lvl="1"/>
            <a:r>
              <a:rPr lang="en-GB" smtClean="0"/>
              <a:t>Drugi poziom konspektu</a:t>
            </a:r>
          </a:p>
          <a:p>
            <a:pPr lvl="2"/>
            <a:r>
              <a:rPr lang="en-GB" smtClean="0"/>
              <a:t>Trzeci poziom konspektu</a:t>
            </a:r>
          </a:p>
          <a:p>
            <a:pPr lvl="3"/>
            <a:r>
              <a:rPr lang="en-GB" smtClean="0"/>
              <a:t>Czwarty poziom konspektu</a:t>
            </a:r>
          </a:p>
          <a:p>
            <a:pPr lvl="4"/>
            <a:r>
              <a:rPr lang="en-GB" smtClean="0"/>
              <a:t>Piąty poziom konspektu</a:t>
            </a:r>
          </a:p>
          <a:p>
            <a:pPr lvl="4"/>
            <a:r>
              <a:rPr lang="en-GB" smtClean="0"/>
              <a:t>Szósty poziom konspektu</a:t>
            </a:r>
          </a:p>
          <a:p>
            <a:pPr lvl="4"/>
            <a:r>
              <a:rPr lang="en-GB" smtClean="0"/>
              <a:t>Siódmy poziom konspektu</a:t>
            </a:r>
          </a:p>
          <a:p>
            <a:pPr lvl="4"/>
            <a:r>
              <a:rPr lang="en-GB" smtClean="0"/>
              <a:t>Ósmy poziom konspektu</a:t>
            </a:r>
          </a:p>
          <a:p>
            <a:pPr lvl="4"/>
            <a:r>
              <a:rPr lang="en-GB" smtClean="0"/>
              <a:t>Dziewiąty poziom konspektu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8786813" y="268288"/>
            <a:ext cx="2009775" cy="382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cs typeface="Lucida Sans Unicode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 rot="5400000">
            <a:off x="6991351" y="3736975"/>
            <a:ext cx="32004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76200" y="0"/>
            <a:ext cx="1588" cy="6858000"/>
          </a:xfrm>
          <a:prstGeom prst="line">
            <a:avLst/>
          </a:prstGeom>
          <a:noFill/>
          <a:ln w="57240">
            <a:solidFill>
              <a:srgbClr val="FEC3AE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8991600" y="0"/>
            <a:ext cx="1588" cy="6858000"/>
          </a:xfrm>
          <a:prstGeom prst="line">
            <a:avLst/>
          </a:prstGeom>
          <a:noFill/>
          <a:ln w="19080">
            <a:solidFill>
              <a:srgbClr val="FE8637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rgbClr val="FEC3AE">
              <a:alpha val="87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8915400" y="0"/>
            <a:ext cx="1588" cy="6858000"/>
          </a:xfrm>
          <a:prstGeom prst="line">
            <a:avLst/>
          </a:prstGeom>
          <a:noFill/>
          <a:ln w="9360">
            <a:solidFill>
              <a:srgbClr val="FE8637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1034" name="Oval 10"/>
          <p:cNvSpPr>
            <a:spLocks noChangeArrowheads="1"/>
          </p:cNvSpPr>
          <p:nvPr/>
        </p:nvSpPr>
        <p:spPr bwMode="auto">
          <a:xfrm>
            <a:off x="8156575" y="5715000"/>
            <a:ext cx="549275" cy="549275"/>
          </a:xfrm>
          <a:prstGeom prst="ellipse">
            <a:avLst/>
          </a:prstGeom>
          <a:solidFill>
            <a:srgbClr val="FE8637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8129588" y="5734050"/>
            <a:ext cx="608012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cs typeface="Lucida Sans Unicode" charset="0"/>
              </a:defRPr>
            </a:lvl1pPr>
          </a:lstStyle>
          <a:p>
            <a:pPr>
              <a:defRPr/>
            </a:pPr>
            <a:fld id="{01125296-D844-4A68-896B-82EC8C3F9B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5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1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16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Line 1"/>
          <p:cNvSpPr>
            <a:spLocks noChangeShapeType="1"/>
          </p:cNvSpPr>
          <p:nvPr/>
        </p:nvSpPr>
        <p:spPr bwMode="auto">
          <a:xfrm>
            <a:off x="8763000" y="0"/>
            <a:ext cx="1588" cy="6858000"/>
          </a:xfrm>
          <a:prstGeom prst="line">
            <a:avLst/>
          </a:prstGeom>
          <a:noFill/>
          <a:ln w="38160">
            <a:solidFill>
              <a:srgbClr val="FEC3AE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76200" y="0"/>
            <a:ext cx="1588" cy="6858000"/>
          </a:xfrm>
          <a:prstGeom prst="line">
            <a:avLst/>
          </a:prstGeom>
          <a:noFill/>
          <a:ln w="57240">
            <a:solidFill>
              <a:srgbClr val="FEC3AE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3075" name="Line 3"/>
          <p:cNvSpPr>
            <a:spLocks noChangeShapeType="1"/>
          </p:cNvSpPr>
          <p:nvPr/>
        </p:nvSpPr>
        <p:spPr bwMode="auto">
          <a:xfrm>
            <a:off x="8991600" y="0"/>
            <a:ext cx="1588" cy="6858000"/>
          </a:xfrm>
          <a:prstGeom prst="line">
            <a:avLst/>
          </a:prstGeom>
          <a:noFill/>
          <a:ln w="19080">
            <a:solidFill>
              <a:srgbClr val="FE8637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rgbClr val="FEC3AE">
              <a:alpha val="87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3077" name="Line 5"/>
          <p:cNvSpPr>
            <a:spLocks noChangeShapeType="1"/>
          </p:cNvSpPr>
          <p:nvPr/>
        </p:nvSpPr>
        <p:spPr bwMode="auto">
          <a:xfrm>
            <a:off x="8915400" y="0"/>
            <a:ext cx="1588" cy="6858000"/>
          </a:xfrm>
          <a:prstGeom prst="line">
            <a:avLst/>
          </a:prstGeom>
          <a:noFill/>
          <a:ln w="9360">
            <a:solidFill>
              <a:srgbClr val="FE8637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3078" name="Oval 6"/>
          <p:cNvSpPr>
            <a:spLocks noChangeArrowheads="1"/>
          </p:cNvSpPr>
          <p:nvPr/>
        </p:nvSpPr>
        <p:spPr bwMode="auto">
          <a:xfrm>
            <a:off x="8156575" y="5715000"/>
            <a:ext cx="549275" cy="549275"/>
          </a:xfrm>
          <a:prstGeom prst="ellipse">
            <a:avLst/>
          </a:prstGeom>
          <a:solidFill>
            <a:srgbClr val="FE8637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  <p:sp>
        <p:nvSpPr>
          <p:cNvPr id="2056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466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Kliknij, aby edytować format tekstu tytułu</a:t>
            </a:r>
          </a:p>
        </p:txBody>
      </p:sp>
      <p:sp>
        <p:nvSpPr>
          <p:cNvPr id="205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6013" cy="48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Kliknij, aby edytować format tekstu konspektu</a:t>
            </a:r>
          </a:p>
          <a:p>
            <a:pPr lvl="1"/>
            <a:r>
              <a:rPr lang="en-GB" smtClean="0"/>
              <a:t>Drugi poziom konspektu</a:t>
            </a:r>
          </a:p>
          <a:p>
            <a:pPr lvl="2"/>
            <a:r>
              <a:rPr lang="en-GB" smtClean="0"/>
              <a:t>Trzeci poziom konspektu</a:t>
            </a:r>
          </a:p>
          <a:p>
            <a:pPr lvl="3"/>
            <a:r>
              <a:rPr lang="en-GB" smtClean="0"/>
              <a:t>Czwarty poziom konspektu</a:t>
            </a:r>
          </a:p>
          <a:p>
            <a:pPr lvl="4"/>
            <a:r>
              <a:rPr lang="en-GB" smtClean="0"/>
              <a:t>Piąty poziom konspektu</a:t>
            </a:r>
          </a:p>
          <a:p>
            <a:pPr lvl="4"/>
            <a:r>
              <a:rPr lang="en-GB" smtClean="0"/>
              <a:t>Szósty poziom konspektu</a:t>
            </a:r>
          </a:p>
          <a:p>
            <a:pPr lvl="4"/>
            <a:r>
              <a:rPr lang="en-GB" smtClean="0"/>
              <a:t>Siódmy poziom konspektu</a:t>
            </a:r>
          </a:p>
          <a:p>
            <a:pPr lvl="4"/>
            <a:r>
              <a:rPr lang="en-GB" smtClean="0"/>
              <a:t>Ósmy poziom konspektu</a:t>
            </a:r>
          </a:p>
          <a:p>
            <a:pPr lvl="4"/>
            <a:r>
              <a:rPr lang="en-GB" smtClean="0"/>
              <a:t>Dziewiąty poziom konspektu</a:t>
            </a:r>
          </a:p>
        </p:txBody>
      </p:sp>
      <p:sp>
        <p:nvSpPr>
          <p:cNvPr id="2" name="Rectangle 9"/>
          <p:cNvSpPr>
            <a:spLocks noGrp="1" noChangeArrowheads="1"/>
          </p:cNvSpPr>
          <p:nvPr>
            <p:ph type="dt"/>
          </p:nvPr>
        </p:nvSpPr>
        <p:spPr bwMode="auto">
          <a:xfrm>
            <a:off x="8786813" y="268288"/>
            <a:ext cx="2009775" cy="382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</a:tabLst>
              <a:defRPr sz="1200">
                <a:solidFill>
                  <a:srgbClr val="575F6D"/>
                </a:solidFill>
                <a:latin typeface="Times New Roman" pitchFamily="16" charset="0"/>
                <a:cs typeface="Lucida Sans Unicode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8129588" y="5734050"/>
            <a:ext cx="608012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SzPct val="45000"/>
              <a:buFont typeface="Wingdings" charset="2"/>
              <a:buNone/>
              <a:defRPr sz="1400" b="1">
                <a:solidFill>
                  <a:srgbClr val="FFFFFF"/>
                </a:solidFill>
                <a:latin typeface="Times New Roman" pitchFamily="16" charset="0"/>
                <a:cs typeface="Lucida Sans Unicode" charset="0"/>
              </a:defRPr>
            </a:lvl1pPr>
          </a:lstStyle>
          <a:p>
            <a:pPr>
              <a:defRPr/>
            </a:pPr>
            <a:fld id="{09A9CE36-019F-4E67-B750-E2FC567A84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 rot="5400000">
            <a:off x="6991351" y="3736975"/>
            <a:ext cx="32004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000">
          <a:solidFill>
            <a:srgbClr val="575F6D"/>
          </a:solidFill>
          <a:latin typeface="Century Schoolbook" pitchFamily="16" charset="0"/>
          <a:ea typeface="Microsoft YaHei" charset="0"/>
          <a:cs typeface="Microsoft YaHei" charset="0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5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1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16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914400" y="1524000"/>
            <a:ext cx="76231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2195513" y="2349500"/>
            <a:ext cx="6553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755650" y="1412875"/>
            <a:ext cx="7623175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5000" b="1" dirty="0">
                <a:solidFill>
                  <a:srgbClr val="006633"/>
                </a:solidFill>
                <a:latin typeface="Times New Roman" pitchFamily="16" charset="0"/>
                <a:ea typeface="SimSun" charset="0"/>
                <a:cs typeface="SimSun" charset="0"/>
              </a:rPr>
              <a:t>Antybiotykoterapia </a:t>
            </a:r>
            <a:r>
              <a:rPr lang="pl-PL" sz="5000" b="1" dirty="0" smtClean="0">
                <a:solidFill>
                  <a:srgbClr val="006633"/>
                </a:solidFill>
                <a:latin typeface="Times New Roman" pitchFamily="16" charset="0"/>
                <a:ea typeface="SimSun" charset="0"/>
                <a:cs typeface="SimSun" charset="0"/>
              </a:rPr>
              <a:t/>
            </a:r>
            <a:br>
              <a:rPr lang="pl-PL" sz="5000" b="1" dirty="0" smtClean="0">
                <a:solidFill>
                  <a:srgbClr val="006633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5000" b="1" dirty="0" smtClean="0">
                <a:solidFill>
                  <a:srgbClr val="006633"/>
                </a:solidFill>
                <a:latin typeface="Times New Roman" pitchFamily="16" charset="0"/>
                <a:ea typeface="SimSun" charset="0"/>
                <a:cs typeface="SimSun" charset="0"/>
              </a:rPr>
              <a:t>w </a:t>
            </a:r>
            <a:r>
              <a:rPr lang="pl-PL" sz="5000" b="1" dirty="0">
                <a:solidFill>
                  <a:srgbClr val="006633"/>
                </a:solidFill>
                <a:latin typeface="Times New Roman" pitchFamily="16" charset="0"/>
                <a:ea typeface="SimSun" charset="0"/>
                <a:cs typeface="SimSun" charset="0"/>
              </a:rPr>
              <a:t>mukowiscydozie</a:t>
            </a:r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1979613" y="4000500"/>
            <a:ext cx="6553200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FontTx/>
              <a:buNone/>
            </a:pPr>
            <a:r>
              <a:rPr lang="pl-PL" sz="24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mgr </a:t>
            </a:r>
            <a:r>
              <a:rPr lang="en-GB" sz="24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Lidia </a:t>
            </a:r>
            <a:r>
              <a:rPr lang="en-GB" sz="24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Pawlik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FontTx/>
              <a:buNone/>
            </a:pPr>
            <a:r>
              <a:rPr lang="pl-PL" sz="24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/>
            </a:r>
            <a:br>
              <a:rPr lang="pl-PL" sz="24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en-GB" sz="2400" dirty="0" err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Instytut</a:t>
            </a:r>
            <a:r>
              <a:rPr lang="en-GB" sz="24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Gruźlicy</a:t>
            </a:r>
            <a:r>
              <a:rPr lang="en-GB" sz="24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i </a:t>
            </a:r>
            <a:r>
              <a:rPr lang="en-GB" sz="2400" dirty="0" err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Chorób</a:t>
            </a:r>
            <a:r>
              <a:rPr lang="en-GB" sz="24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Płuc</a:t>
            </a:r>
            <a:r>
              <a:rPr lang="en-GB" sz="24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FontTx/>
              <a:buNone/>
            </a:pPr>
            <a:r>
              <a:rPr lang="en-GB" sz="2400" dirty="0" err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Oddział</a:t>
            </a:r>
            <a:r>
              <a:rPr lang="en-GB" sz="24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Terenowy</a:t>
            </a:r>
            <a:r>
              <a:rPr lang="en-GB" sz="24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w </a:t>
            </a:r>
            <a:r>
              <a:rPr lang="en-GB" sz="2400" dirty="0" err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Rabce-Zdr</a:t>
            </a:r>
            <a:r>
              <a:rPr lang="pl-PL" sz="2400" dirty="0" err="1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oju</a:t>
            </a:r>
            <a:endParaRPr lang="pl-PL" sz="24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FontTx/>
              <a:buNone/>
            </a:pPr>
            <a:endParaRPr lang="pl-PL" sz="24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414338" y="65088"/>
            <a:ext cx="822642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600">
                <a:solidFill>
                  <a:srgbClr val="006633"/>
                </a:solidFill>
                <a:latin typeface="Garamond" pitchFamily="16" charset="0"/>
                <a:ea typeface="SimSun" charset="0"/>
                <a:cs typeface="SimSun" charset="0"/>
              </a:rPr>
              <a:t>Dostępy naczyniowe wykorzystywane</a:t>
            </a:r>
            <a:br>
              <a:rPr lang="pl-PL" sz="3600">
                <a:solidFill>
                  <a:srgbClr val="006633"/>
                </a:solidFill>
                <a:latin typeface="Garamond" pitchFamily="16" charset="0"/>
                <a:ea typeface="SimSun" charset="0"/>
                <a:cs typeface="SimSun" charset="0"/>
              </a:rPr>
            </a:br>
            <a:r>
              <a:rPr lang="pl-PL" sz="3600">
                <a:solidFill>
                  <a:srgbClr val="006633"/>
                </a:solidFill>
                <a:latin typeface="Garamond" pitchFamily="16" charset="0"/>
                <a:ea typeface="SimSun" charset="0"/>
                <a:cs typeface="SimSun" charset="0"/>
              </a:rPr>
              <a:t> w antybiotykoterapii</a:t>
            </a:r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6425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9725" indent="-339725"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marL="457200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r>
              <a:rPr lang="pl-PL" sz="3000" b="1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Wkłucia obwodowe </a:t>
            </a: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Font typeface="Arial" charset="0"/>
              <a:buChar char="•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wykorzystywane najczęściej</a:t>
            </a: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Font typeface="Arial" charset="0"/>
              <a:buChar char="•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dobre rozwiązanie u pacjentów wymagających dożylnej antybiotykoterapii 1- 3 razy w roku</a:t>
            </a: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Font typeface="Arial" charset="0"/>
              <a:buChar char="•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brak zmian zarostowych światła żyły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r>
              <a:rPr lang="pl-PL" sz="3000" b="1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Wkłucia centralne</a:t>
            </a: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Font typeface="Arial" charset="0"/>
              <a:buChar char="•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porty naczyniowe</a:t>
            </a: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Font typeface="Arial" charset="0"/>
              <a:buChar char="•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cewniki centralne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457200" y="569913"/>
            <a:ext cx="82296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457200" y="277813"/>
            <a:ext cx="82296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844550"/>
            <a:ext cx="620395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1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07988" y="157163"/>
            <a:ext cx="7467600" cy="550862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l-PL" smtClean="0"/>
              <a:t>Kaniule obwodowe </a:t>
            </a:r>
          </a:p>
        </p:txBody>
      </p:sp>
      <p:sp>
        <p:nvSpPr>
          <p:cNvPr id="13318" name="Text Box 5"/>
          <p:cNvSpPr txBox="1">
            <a:spLocks noChangeArrowheads="1"/>
          </p:cNvSpPr>
          <p:nvPr/>
        </p:nvSpPr>
        <p:spPr bwMode="auto">
          <a:xfrm>
            <a:off x="457200" y="5445125"/>
            <a:ext cx="746760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</a:pPr>
            <a:r>
              <a:rPr lang="pl-PL" sz="2000" dirty="0">
                <a:solidFill>
                  <a:srgbClr val="000000"/>
                </a:solidFill>
                <a:latin typeface="Times New Roman" pitchFamily="16" charset="0"/>
              </a:rPr>
              <a:t>1. 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</a:rPr>
              <a:t>24 GA 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</a:rPr>
              <a:t>0,7x 19mm (13ml/min)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</a:pPr>
            <a:r>
              <a:rPr lang="pl-PL" sz="2000" dirty="0">
                <a:solidFill>
                  <a:srgbClr val="000000"/>
                </a:solidFill>
                <a:latin typeface="Times New Roman" pitchFamily="16" charset="0"/>
              </a:rPr>
              <a:t>2. 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</a:rPr>
              <a:t>22 GA 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</a:rPr>
              <a:t>0,9x25mm (42ml/min)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</a:pPr>
            <a:r>
              <a:rPr lang="pl-PL" sz="2000" dirty="0">
                <a:solidFill>
                  <a:srgbClr val="000000"/>
                </a:solidFill>
                <a:latin typeface="Times New Roman" pitchFamily="16" charset="0"/>
              </a:rPr>
              <a:t>3. 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</a:rPr>
              <a:t>20 GA 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</a:rPr>
              <a:t>1,1x32mm (67ml/min)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79375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57200" y="4857750"/>
            <a:ext cx="746760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</a:pPr>
            <a:r>
              <a:rPr lang="pl-PL" sz="2000">
                <a:solidFill>
                  <a:srgbClr val="000000"/>
                </a:solidFill>
                <a:latin typeface="Century Schoolbook" pitchFamily="16" charset="0"/>
              </a:rPr>
              <a:t>Pacjent 25 lat; hospitalizowany z powodu zaostrzenia choroby oskrzelowo –płucnej w 2014 roku trzykrotnie razy, średni czas prowadzenia antybiotykoterapii dożylnej 14 dni, w 2015 roku trzykrotnie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grpSp>
        <p:nvGrpSpPr>
          <p:cNvPr id="15363" name="Group 2"/>
          <p:cNvGrpSpPr>
            <a:grpSpLocks/>
          </p:cNvGrpSpPr>
          <p:nvPr/>
        </p:nvGrpSpPr>
        <p:grpSpPr bwMode="auto">
          <a:xfrm>
            <a:off x="714375" y="1285875"/>
            <a:ext cx="6786563" cy="4643438"/>
            <a:chOff x="288" y="1220"/>
            <a:chExt cx="4703" cy="2645"/>
          </a:xfrm>
        </p:grpSpPr>
        <p:pic>
          <p:nvPicPr>
            <p:cNvPr id="15366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220"/>
              <a:ext cx="4703" cy="2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5367" name="Text Box 4"/>
            <p:cNvSpPr txBox="1">
              <a:spLocks noChangeArrowheads="1"/>
            </p:cNvSpPr>
            <p:nvPr/>
          </p:nvSpPr>
          <p:spPr bwMode="auto">
            <a:xfrm>
              <a:off x="288" y="1220"/>
              <a:ext cx="4703" cy="2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l-PL"/>
            </a:p>
          </p:txBody>
        </p:sp>
      </p:grpSp>
      <p:sp>
        <p:nvSpPr>
          <p:cNvPr id="15364" name="Tytuł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6013" cy="725487"/>
          </a:xfrm>
        </p:spPr>
        <p:txBody>
          <a:bodyPr/>
          <a:lstStyle/>
          <a:p>
            <a:r>
              <a:rPr lang="pl-PL" smtClean="0"/>
              <a:t>Zabezpieczenie kaniuli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357188" y="571500"/>
            <a:ext cx="4872037" cy="3487738"/>
            <a:chOff x="1125" y="637"/>
            <a:chExt cx="3069" cy="2197"/>
          </a:xfrm>
        </p:grpSpPr>
        <p:pic>
          <p:nvPicPr>
            <p:cNvPr id="16388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5" y="637"/>
              <a:ext cx="3069" cy="2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6389" name="Text Box 4"/>
            <p:cNvSpPr txBox="1">
              <a:spLocks noChangeArrowheads="1"/>
            </p:cNvSpPr>
            <p:nvPr/>
          </p:nvSpPr>
          <p:spPr bwMode="auto">
            <a:xfrm>
              <a:off x="1125" y="637"/>
              <a:ext cx="3069" cy="2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l-PL"/>
            </a:p>
          </p:txBody>
        </p:sp>
      </p:grpSp>
      <p:sp>
        <p:nvSpPr>
          <p:cNvPr id="16387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500063" y="4214813"/>
            <a:ext cx="7467600" cy="1722437"/>
          </a:xfrm>
        </p:spPr>
        <p:txBody>
          <a:bodyPr lIns="0" tIns="0" rIns="0" bIns="0" anchor="ctr"/>
          <a:lstStyle/>
          <a:p>
            <a:pPr>
              <a:buFont typeface="Times New Roman" pitchFamily="16" charset="0"/>
              <a:buNone/>
            </a:pPr>
            <a:r>
              <a:rPr lang="pl-PL" sz="2000" smtClean="0"/>
              <a:t>Pacjentka 27 lat; całkowita niewydolność oddechowa zakwalifikowana do przeszczepu płuc.</a:t>
            </a:r>
          </a:p>
          <a:p>
            <a:pPr>
              <a:buFont typeface="Times New Roman" pitchFamily="16" charset="0"/>
              <a:buNone/>
            </a:pPr>
            <a:r>
              <a:rPr lang="pl-PL" sz="2000" smtClean="0"/>
              <a:t>W 2014 roku hospitalizowana czterokrotnie – łączny czas prowadzenia dożylnej antybiotykoterapii 88 dni, średni czas leczenia16 dni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4200">
                <a:solidFill>
                  <a:srgbClr val="006633"/>
                </a:solidFill>
                <a:latin typeface="Times New Roman" pitchFamily="16" charset="0"/>
                <a:cs typeface="Arial Unicode MS" pitchFamily="32" charset="0"/>
              </a:rPr>
              <a:t>Port naczyniowy</a:t>
            </a:r>
            <a:endParaRPr lang="en-GB" sz="4200">
              <a:solidFill>
                <a:srgbClr val="006633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1403350" y="1341438"/>
            <a:ext cx="6275388" cy="3629025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1403350" y="5229225"/>
            <a:ext cx="6394450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pl-PL" sz="2400">
                <a:solidFill>
                  <a:srgbClr val="000000"/>
                </a:solidFill>
                <a:latin typeface="Times New Roman" pitchFamily="16" charset="0"/>
                <a:cs typeface="Arial Unicode MS" pitchFamily="32" charset="0"/>
              </a:rPr>
              <a:t>trwały i bezpieczny dostęp dożylny implantowany pacjentom, </a:t>
            </a:r>
          </a:p>
          <a:p>
            <a:pPr algn="ctr" eaLnBrk="1" hangingPunct="1">
              <a:buClrTx/>
              <a:buFontTx/>
              <a:buNone/>
            </a:pPr>
            <a:r>
              <a:rPr lang="pl-PL" sz="2400">
                <a:solidFill>
                  <a:srgbClr val="000000"/>
                </a:solidFill>
                <a:latin typeface="Times New Roman" pitchFamily="16" charset="0"/>
                <a:cs typeface="Arial Unicode MS" pitchFamily="32" charset="0"/>
              </a:rPr>
              <a:t>u których istnieje potrzeba długotrwałej terapii dożylnej.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nalezione obrazy dla zapytania port-a-ca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1437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215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00200"/>
            <a:ext cx="5556250" cy="45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AutoShape 2" descr="Znalezione obrazy dla zapytania P.A.S. po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1028" name="Picture 4" descr="Znalezione obrazy dla zapytania P.A.S. po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039" y="980728"/>
            <a:ext cx="2638425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Znalezione obrazy dla zapytania P.A.S. po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558" y="4481931"/>
            <a:ext cx="2874442" cy="287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Znalezione obrazy dla zapytania port-a-cat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-14481"/>
            <a:ext cx="3048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nalezione obrazy dla zapytania port-a-ca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7667625" cy="57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5867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1285875"/>
            <a:ext cx="40005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457200" y="277813"/>
            <a:ext cx="8221663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Miejsca implantacji portu</a:t>
            </a:r>
          </a:p>
        </p:txBody>
      </p:sp>
      <p:sp>
        <p:nvSpPr>
          <p:cNvPr id="20484" name="pole tekstowe 5"/>
          <p:cNvSpPr txBox="1">
            <a:spLocks noChangeArrowheads="1"/>
          </p:cNvSpPr>
          <p:nvPr/>
        </p:nvSpPr>
        <p:spPr bwMode="auto">
          <a:xfrm rot="10800000" flipH="1" flipV="1">
            <a:off x="642938" y="3038475"/>
            <a:ext cx="3714750" cy="283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spcBef>
                <a:spcPts val="675"/>
              </a:spcBef>
              <a:buFont typeface="Arial" charset="0"/>
              <a:buChar char="•"/>
            </a:pPr>
            <a:r>
              <a:rPr lang="pl-PL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 </a:t>
            </a:r>
            <a:r>
              <a:rPr lang="pl-PL" sz="20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Żyła podobojczykowa</a:t>
            </a:r>
          </a:p>
          <a:p>
            <a:pPr eaLnBrk="1" hangingPunct="1">
              <a:spcBef>
                <a:spcPts val="675"/>
              </a:spcBef>
              <a:buFont typeface="Arial" charset="0"/>
              <a:buChar char="•"/>
            </a:pPr>
            <a:r>
              <a:rPr lang="pl-PL" sz="20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 Żyła szyjna zewnętrzna lub wewnętrzna</a:t>
            </a:r>
          </a:p>
          <a:p>
            <a:pPr eaLnBrk="1" hangingPunct="1">
              <a:spcBef>
                <a:spcPts val="675"/>
              </a:spcBef>
              <a:buFont typeface="Arial" charset="0"/>
              <a:buChar char="•"/>
            </a:pPr>
            <a:r>
              <a:rPr lang="pl-PL" sz="20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 Żyła odpromieniowa </a:t>
            </a:r>
          </a:p>
          <a:p>
            <a:pPr eaLnBrk="1" hangingPunct="1">
              <a:spcBef>
                <a:spcPts val="675"/>
              </a:spcBef>
              <a:buFont typeface="Arial" charset="0"/>
              <a:buChar char="•"/>
            </a:pPr>
            <a:r>
              <a:rPr lang="pl-PL" sz="20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 Żyła udowa</a:t>
            </a:r>
          </a:p>
          <a:p>
            <a:pPr eaLnBrk="1" hangingPunct="1">
              <a:spcBef>
                <a:spcPts val="675"/>
              </a:spcBef>
              <a:buFont typeface="Arial" charset="0"/>
              <a:buNone/>
            </a:pPr>
            <a:endParaRPr lang="pl-PL" sz="2000">
              <a:solidFill>
                <a:srgbClr val="000000"/>
              </a:solidFill>
              <a:latin typeface="Century Gothic" pitchFamily="32" charset="0"/>
              <a:ea typeface="SimSun" charset="0"/>
              <a:cs typeface="SimSun" charset="0"/>
            </a:endParaRPr>
          </a:p>
          <a:p>
            <a:pPr eaLnBrk="1" hangingPunct="1">
              <a:spcBef>
                <a:spcPts val="675"/>
              </a:spcBef>
              <a:buClr>
                <a:srgbClr val="C00000"/>
              </a:buClr>
              <a:buFont typeface="Wingdings" charset="2"/>
              <a:buChar char=""/>
            </a:pPr>
            <a:r>
              <a:rPr lang="pl-PL" sz="20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 Preferowana prawa strona</a:t>
            </a:r>
            <a:r>
              <a:rPr lang="pl-PL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 klatki piersiowej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"/>
          <p:cNvSpPr txBox="1">
            <a:spLocks noChangeArrowheads="1"/>
          </p:cNvSpPr>
          <p:nvPr/>
        </p:nvSpPr>
        <p:spPr bwMode="auto">
          <a:xfrm>
            <a:off x="468313" y="404813"/>
            <a:ext cx="82296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marL="661988" indent="-319088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17000"/>
              </a:lnSpc>
              <a:spcBef>
                <a:spcPts val="650"/>
              </a:spcBef>
              <a:buClrTx/>
              <a:buFontTx/>
              <a:buNone/>
            </a:pPr>
            <a:endParaRPr lang="pl-PL" sz="2600">
              <a:solidFill>
                <a:srgbClr val="000000"/>
              </a:solidFill>
              <a:ea typeface="SimSun" charset="0"/>
              <a:cs typeface="SimSun" charset="0"/>
            </a:endParaRPr>
          </a:p>
          <a:p>
            <a:pPr lvl="1" eaLnBrk="1" hangingPunct="1">
              <a:lnSpc>
                <a:spcPct val="117000"/>
              </a:lnSpc>
              <a:spcBef>
                <a:spcPts val="650"/>
              </a:spcBef>
              <a:buClrTx/>
              <a:buFontTx/>
              <a:buNone/>
            </a:pPr>
            <a:endParaRPr lang="pl-PL" sz="2600">
              <a:solidFill>
                <a:srgbClr val="000000"/>
              </a:solidFill>
              <a:ea typeface="SimSun" charset="0"/>
              <a:cs typeface="SimSun" charset="0"/>
            </a:endParaRP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468313" y="260350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4200" b="1">
                <a:solidFill>
                  <a:srgbClr val="006633"/>
                </a:solidFill>
                <a:latin typeface="Times New Roman" pitchFamily="16" charset="0"/>
                <a:ea typeface="SimSun" charset="0"/>
                <a:cs typeface="SimSun" charset="0"/>
              </a:rPr>
              <a:t>Antybiotykoterapia</a:t>
            </a:r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468313" y="1700213"/>
            <a:ext cx="8229600" cy="467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750"/>
              </a:spcBef>
              <a:buClrTx/>
              <a:buFontTx/>
              <a:buNone/>
            </a:pPr>
            <a:r>
              <a:rPr lang="en-GB" sz="300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Antybiotyk</a:t>
            </a:r>
          </a:p>
          <a:p>
            <a:pPr eaLnBrk="1" hangingPunct="1">
              <a:lnSpc>
                <a:spcPct val="130000"/>
              </a:lnSpc>
              <a:spcBef>
                <a:spcPts val="750"/>
              </a:spcBef>
              <a:buClrTx/>
              <a:buFontTx/>
              <a:buNone/>
            </a:pPr>
            <a:r>
              <a:rPr lang="en-GB" sz="300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</a:t>
            </a:r>
            <a:r>
              <a:rPr lang="pl-PL" sz="2200" i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gr. antí </a:t>
            </a:r>
            <a:r>
              <a:rPr lang="pl-PL" sz="220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przeciw, naprzeciw, </a:t>
            </a:r>
            <a:r>
              <a:rPr lang="pl-PL" sz="2200" i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biotikós</a:t>
            </a:r>
            <a:r>
              <a:rPr lang="pl-PL" sz="220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dotyczący życia</a:t>
            </a:r>
          </a:p>
          <a:p>
            <a:pPr eaLnBrk="1" hangingPunct="1">
              <a:lnSpc>
                <a:spcPct val="130000"/>
              </a:lnSpc>
              <a:spcBef>
                <a:spcPts val="750"/>
              </a:spcBef>
              <a:buClrTx/>
              <a:buFontTx/>
              <a:buNone/>
            </a:pPr>
            <a:r>
              <a:rPr lang="pl-PL" sz="220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                                         czyli</a:t>
            </a:r>
          </a:p>
          <a:p>
            <a:pPr eaLnBrk="1" hangingPunct="1">
              <a:lnSpc>
                <a:spcPct val="130000"/>
              </a:lnSpc>
              <a:spcBef>
                <a:spcPts val="750"/>
              </a:spcBef>
              <a:buClrTx/>
              <a:buFontTx/>
              <a:buNone/>
            </a:pPr>
            <a:r>
              <a:rPr lang="pl-PL" sz="260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leczenie polegające na podaniu substancji wytwarzanych przez różne mikroorganizmy (pleśniaki, promieniowce, bakterie), które hamują rozwój lub niszczą inne mikroorganizmy</a:t>
            </a:r>
            <a:r>
              <a:rPr lang="pl-PL" sz="2600" i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(Encyklopedia PWN)</a:t>
            </a:r>
            <a:r>
              <a:rPr lang="pl-PL" sz="260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131763" y="1435100"/>
            <a:ext cx="8229600" cy="335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1507" name="Text Box 2"/>
          <p:cNvSpPr txBox="1">
            <a:spLocks noChangeArrowheads="1"/>
          </p:cNvSpPr>
          <p:nvPr/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000">
                <a:solidFill>
                  <a:srgbClr val="0070C0"/>
                </a:solidFill>
                <a:latin typeface="Century Gothic" pitchFamily="32" charset="0"/>
              </a:rPr>
              <a:t>WSKAZANIA DO IMPLANTACJI PORTU NACZYNIOWEGO W CF 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457200" y="1600200"/>
            <a:ext cx="7467600" cy="580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412750" indent="-412750" eaLnBrk="0" hangingPunct="0">
              <a:tabLst>
                <a:tab pos="1052513" algn="l"/>
                <a:tab pos="1966913" algn="l"/>
                <a:tab pos="2881313" algn="l"/>
                <a:tab pos="3795713" algn="l"/>
                <a:tab pos="4710113" algn="l"/>
                <a:tab pos="5624513" algn="l"/>
                <a:tab pos="6538913" algn="l"/>
                <a:tab pos="7453313" algn="l"/>
                <a:tab pos="8367713" algn="l"/>
                <a:tab pos="9282113" algn="l"/>
                <a:tab pos="101965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1052513" algn="l"/>
                <a:tab pos="1966913" algn="l"/>
                <a:tab pos="2881313" algn="l"/>
                <a:tab pos="3795713" algn="l"/>
                <a:tab pos="4710113" algn="l"/>
                <a:tab pos="5624513" algn="l"/>
                <a:tab pos="6538913" algn="l"/>
                <a:tab pos="7453313" algn="l"/>
                <a:tab pos="8367713" algn="l"/>
                <a:tab pos="9282113" algn="l"/>
                <a:tab pos="101965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1052513" algn="l"/>
                <a:tab pos="1966913" algn="l"/>
                <a:tab pos="2881313" algn="l"/>
                <a:tab pos="3795713" algn="l"/>
                <a:tab pos="4710113" algn="l"/>
                <a:tab pos="5624513" algn="l"/>
                <a:tab pos="6538913" algn="l"/>
                <a:tab pos="7453313" algn="l"/>
                <a:tab pos="8367713" algn="l"/>
                <a:tab pos="9282113" algn="l"/>
                <a:tab pos="101965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1052513" algn="l"/>
                <a:tab pos="1966913" algn="l"/>
                <a:tab pos="2881313" algn="l"/>
                <a:tab pos="3795713" algn="l"/>
                <a:tab pos="4710113" algn="l"/>
                <a:tab pos="5624513" algn="l"/>
                <a:tab pos="6538913" algn="l"/>
                <a:tab pos="7453313" algn="l"/>
                <a:tab pos="8367713" algn="l"/>
                <a:tab pos="9282113" algn="l"/>
                <a:tab pos="101965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1052513" algn="l"/>
                <a:tab pos="1966913" algn="l"/>
                <a:tab pos="2881313" algn="l"/>
                <a:tab pos="3795713" algn="l"/>
                <a:tab pos="4710113" algn="l"/>
                <a:tab pos="5624513" algn="l"/>
                <a:tab pos="6538913" algn="l"/>
                <a:tab pos="7453313" algn="l"/>
                <a:tab pos="8367713" algn="l"/>
                <a:tab pos="9282113" algn="l"/>
                <a:tab pos="101965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52513" algn="l"/>
                <a:tab pos="1966913" algn="l"/>
                <a:tab pos="2881313" algn="l"/>
                <a:tab pos="3795713" algn="l"/>
                <a:tab pos="4710113" algn="l"/>
                <a:tab pos="5624513" algn="l"/>
                <a:tab pos="6538913" algn="l"/>
                <a:tab pos="7453313" algn="l"/>
                <a:tab pos="8367713" algn="l"/>
                <a:tab pos="9282113" algn="l"/>
                <a:tab pos="101965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52513" algn="l"/>
                <a:tab pos="1966913" algn="l"/>
                <a:tab pos="2881313" algn="l"/>
                <a:tab pos="3795713" algn="l"/>
                <a:tab pos="4710113" algn="l"/>
                <a:tab pos="5624513" algn="l"/>
                <a:tab pos="6538913" algn="l"/>
                <a:tab pos="7453313" algn="l"/>
                <a:tab pos="8367713" algn="l"/>
                <a:tab pos="9282113" algn="l"/>
                <a:tab pos="101965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52513" algn="l"/>
                <a:tab pos="1966913" algn="l"/>
                <a:tab pos="2881313" algn="l"/>
                <a:tab pos="3795713" algn="l"/>
                <a:tab pos="4710113" algn="l"/>
                <a:tab pos="5624513" algn="l"/>
                <a:tab pos="6538913" algn="l"/>
                <a:tab pos="7453313" algn="l"/>
                <a:tab pos="8367713" algn="l"/>
                <a:tab pos="9282113" algn="l"/>
                <a:tab pos="101965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52513" algn="l"/>
                <a:tab pos="1966913" algn="l"/>
                <a:tab pos="2881313" algn="l"/>
                <a:tab pos="3795713" algn="l"/>
                <a:tab pos="4710113" algn="l"/>
                <a:tab pos="5624513" algn="l"/>
                <a:tab pos="6538913" algn="l"/>
                <a:tab pos="7453313" algn="l"/>
                <a:tab pos="8367713" algn="l"/>
                <a:tab pos="9282113" algn="l"/>
                <a:tab pos="101965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588"/>
              </a:spcBef>
              <a:buClr>
                <a:srgbClr val="FE8637"/>
              </a:buClr>
              <a:buSzPct val="70000"/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Schoolbook" pitchFamily="16" charset="0"/>
              </a:rPr>
              <a:t>leczenie dożylne, powtarzane przynajmniej 3-4 razy w roku</a:t>
            </a:r>
          </a:p>
          <a:p>
            <a:pPr eaLnBrk="1" hangingPunct="1">
              <a:lnSpc>
                <a:spcPct val="150000"/>
              </a:lnSpc>
              <a:spcBef>
                <a:spcPts val="588"/>
              </a:spcBef>
              <a:buClr>
                <a:srgbClr val="FE8637"/>
              </a:buClr>
              <a:buSzPct val="70000"/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Schoolbook" pitchFamily="16" charset="0"/>
              </a:rPr>
              <a:t>zakładanie wenflonów jest trudne, wymaga wielu prób lub czas utrzymania wkłucia jest krótki</a:t>
            </a:r>
          </a:p>
          <a:p>
            <a:pPr eaLnBrk="1" hangingPunct="1">
              <a:lnSpc>
                <a:spcPct val="150000"/>
              </a:lnSpc>
              <a:spcBef>
                <a:spcPts val="588"/>
              </a:spcBef>
              <a:buClr>
                <a:srgbClr val="FE8637"/>
              </a:buClr>
              <a:buSzPct val="70000"/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Schoolbook" pitchFamily="16" charset="0"/>
              </a:rPr>
              <a:t>konieczne jest podawanie leków niszczących żyły obwodowe bądź niemożliwych do podania przez wenflon ze względu na ból wywołany w miejscu wkłucia</a:t>
            </a:r>
          </a:p>
          <a:p>
            <a:pPr eaLnBrk="1" hangingPunct="1">
              <a:lnSpc>
                <a:spcPct val="150000"/>
              </a:lnSpc>
              <a:spcBef>
                <a:spcPts val="588"/>
              </a:spcBef>
              <a:buClr>
                <a:srgbClr val="FE8637"/>
              </a:buClr>
              <a:buSzPct val="70000"/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Schoolbook" pitchFamily="16" charset="0"/>
              </a:rPr>
              <a:t>niezbędne jest żywienie pozajelitowe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4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Przeciwskazania do wszczepienia portu u chorego na mukowiscydozę</a:t>
            </a: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390525" y="1795463"/>
            <a:ext cx="8229600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342900" indent="-342900" eaLnBrk="0" hangingPunct="0">
              <a:tabLst>
                <a:tab pos="750888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  <a:tab pos="97345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marL="750888" indent="-457200" eaLnBrk="0" hangingPunct="0">
              <a:tabLst>
                <a:tab pos="750888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  <a:tab pos="97345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750888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  <a:tab pos="97345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750888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  <a:tab pos="97345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750888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  <a:tab pos="97345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50888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  <a:tab pos="97345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50888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  <a:tab pos="97345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50888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  <a:tab pos="97345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50888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  <a:tab pos="97345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lvl="1" eaLnBrk="1" hangingPunct="1">
              <a:lnSpc>
                <a:spcPct val="100000"/>
              </a:lnSpc>
              <a:spcBef>
                <a:spcPts val="588"/>
              </a:spcBef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podejrzenie poważnej infekcji, bakteriemii lub posocznicy</a:t>
            </a:r>
          </a:p>
          <a:p>
            <a:pPr lvl="1" eaLnBrk="1" hangingPunct="1">
              <a:lnSpc>
                <a:spcPct val="100000"/>
              </a:lnSpc>
              <a:spcBef>
                <a:spcPts val="588"/>
              </a:spcBef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zaostrzenie przewlekłych zmian oskrzelowo-płucnych </a:t>
            </a:r>
          </a:p>
          <a:p>
            <a:pPr lvl="1" eaLnBrk="1" hangingPunct="1">
              <a:lnSpc>
                <a:spcPct val="100000"/>
              </a:lnSpc>
              <a:spcBef>
                <a:spcPts val="588"/>
              </a:spcBef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odmienności budowy anatomicznej </a:t>
            </a:r>
          </a:p>
          <a:p>
            <a:pPr lvl="1" eaLnBrk="1" hangingPunct="1">
              <a:lnSpc>
                <a:spcPct val="100000"/>
              </a:lnSpc>
              <a:spcBef>
                <a:spcPts val="588"/>
              </a:spcBef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reakcje uczuleniowe na materiał z którego wykonano port</a:t>
            </a:r>
          </a:p>
          <a:p>
            <a:pPr lvl="1" eaLnBrk="1" hangingPunct="1">
              <a:lnSpc>
                <a:spcPct val="100000"/>
              </a:lnSpc>
              <a:spcBef>
                <a:spcPts val="588"/>
              </a:spcBef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defekt kosmetyczny </a:t>
            </a:r>
          </a:p>
          <a:p>
            <a:pPr lvl="1" eaLnBrk="1" hangingPunct="1">
              <a:lnSpc>
                <a:spcPct val="100000"/>
              </a:lnSpc>
              <a:spcBef>
                <a:spcPts val="588"/>
              </a:spcBef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brak zgody pacjenta / opiekuna dziecka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439863"/>
            <a:ext cx="4189412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457200" y="277813"/>
            <a:ext cx="8218488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Miejsce implantacji portu</a:t>
            </a: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668338" y="1598613"/>
            <a:ext cx="4011612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31750" eaLnBrk="0" hangingPunct="0">
              <a:tabLst>
                <a:tab pos="31750" algn="l"/>
                <a:tab pos="479425" algn="l"/>
                <a:tab pos="928688" algn="l"/>
                <a:tab pos="1377950" algn="l"/>
                <a:tab pos="1827213" algn="l"/>
                <a:tab pos="2276475" algn="l"/>
                <a:tab pos="2725738" algn="l"/>
                <a:tab pos="3175000" algn="l"/>
                <a:tab pos="3624263" algn="l"/>
                <a:tab pos="4073525" algn="l"/>
                <a:tab pos="4522788" algn="l"/>
                <a:tab pos="4972050" algn="l"/>
                <a:tab pos="5421313" algn="l"/>
                <a:tab pos="5870575" algn="l"/>
                <a:tab pos="6319838" algn="l"/>
                <a:tab pos="6769100" algn="l"/>
                <a:tab pos="7218363" algn="l"/>
                <a:tab pos="7667625" algn="l"/>
                <a:tab pos="8116888" algn="l"/>
                <a:tab pos="8566150" algn="l"/>
                <a:tab pos="90154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1750" algn="l"/>
                <a:tab pos="479425" algn="l"/>
                <a:tab pos="928688" algn="l"/>
                <a:tab pos="1377950" algn="l"/>
                <a:tab pos="1827213" algn="l"/>
                <a:tab pos="2276475" algn="l"/>
                <a:tab pos="2725738" algn="l"/>
                <a:tab pos="3175000" algn="l"/>
                <a:tab pos="3624263" algn="l"/>
                <a:tab pos="4073525" algn="l"/>
                <a:tab pos="4522788" algn="l"/>
                <a:tab pos="4972050" algn="l"/>
                <a:tab pos="5421313" algn="l"/>
                <a:tab pos="5870575" algn="l"/>
                <a:tab pos="6319838" algn="l"/>
                <a:tab pos="6769100" algn="l"/>
                <a:tab pos="7218363" algn="l"/>
                <a:tab pos="7667625" algn="l"/>
                <a:tab pos="8116888" algn="l"/>
                <a:tab pos="8566150" algn="l"/>
                <a:tab pos="90154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1750" algn="l"/>
                <a:tab pos="479425" algn="l"/>
                <a:tab pos="928688" algn="l"/>
                <a:tab pos="1377950" algn="l"/>
                <a:tab pos="1827213" algn="l"/>
                <a:tab pos="2276475" algn="l"/>
                <a:tab pos="2725738" algn="l"/>
                <a:tab pos="3175000" algn="l"/>
                <a:tab pos="3624263" algn="l"/>
                <a:tab pos="4073525" algn="l"/>
                <a:tab pos="4522788" algn="l"/>
                <a:tab pos="4972050" algn="l"/>
                <a:tab pos="5421313" algn="l"/>
                <a:tab pos="5870575" algn="l"/>
                <a:tab pos="6319838" algn="l"/>
                <a:tab pos="6769100" algn="l"/>
                <a:tab pos="7218363" algn="l"/>
                <a:tab pos="7667625" algn="l"/>
                <a:tab pos="8116888" algn="l"/>
                <a:tab pos="8566150" algn="l"/>
                <a:tab pos="90154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1750" algn="l"/>
                <a:tab pos="479425" algn="l"/>
                <a:tab pos="928688" algn="l"/>
                <a:tab pos="1377950" algn="l"/>
                <a:tab pos="1827213" algn="l"/>
                <a:tab pos="2276475" algn="l"/>
                <a:tab pos="2725738" algn="l"/>
                <a:tab pos="3175000" algn="l"/>
                <a:tab pos="3624263" algn="l"/>
                <a:tab pos="4073525" algn="l"/>
                <a:tab pos="4522788" algn="l"/>
                <a:tab pos="4972050" algn="l"/>
                <a:tab pos="5421313" algn="l"/>
                <a:tab pos="5870575" algn="l"/>
                <a:tab pos="6319838" algn="l"/>
                <a:tab pos="6769100" algn="l"/>
                <a:tab pos="7218363" algn="l"/>
                <a:tab pos="7667625" algn="l"/>
                <a:tab pos="8116888" algn="l"/>
                <a:tab pos="8566150" algn="l"/>
                <a:tab pos="90154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1750" algn="l"/>
                <a:tab pos="479425" algn="l"/>
                <a:tab pos="928688" algn="l"/>
                <a:tab pos="1377950" algn="l"/>
                <a:tab pos="1827213" algn="l"/>
                <a:tab pos="2276475" algn="l"/>
                <a:tab pos="2725738" algn="l"/>
                <a:tab pos="3175000" algn="l"/>
                <a:tab pos="3624263" algn="l"/>
                <a:tab pos="4073525" algn="l"/>
                <a:tab pos="4522788" algn="l"/>
                <a:tab pos="4972050" algn="l"/>
                <a:tab pos="5421313" algn="l"/>
                <a:tab pos="5870575" algn="l"/>
                <a:tab pos="6319838" algn="l"/>
                <a:tab pos="6769100" algn="l"/>
                <a:tab pos="7218363" algn="l"/>
                <a:tab pos="7667625" algn="l"/>
                <a:tab pos="8116888" algn="l"/>
                <a:tab pos="8566150" algn="l"/>
                <a:tab pos="90154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750" algn="l"/>
                <a:tab pos="479425" algn="l"/>
                <a:tab pos="928688" algn="l"/>
                <a:tab pos="1377950" algn="l"/>
                <a:tab pos="1827213" algn="l"/>
                <a:tab pos="2276475" algn="l"/>
                <a:tab pos="2725738" algn="l"/>
                <a:tab pos="3175000" algn="l"/>
                <a:tab pos="3624263" algn="l"/>
                <a:tab pos="4073525" algn="l"/>
                <a:tab pos="4522788" algn="l"/>
                <a:tab pos="4972050" algn="l"/>
                <a:tab pos="5421313" algn="l"/>
                <a:tab pos="5870575" algn="l"/>
                <a:tab pos="6319838" algn="l"/>
                <a:tab pos="6769100" algn="l"/>
                <a:tab pos="7218363" algn="l"/>
                <a:tab pos="7667625" algn="l"/>
                <a:tab pos="8116888" algn="l"/>
                <a:tab pos="8566150" algn="l"/>
                <a:tab pos="90154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750" algn="l"/>
                <a:tab pos="479425" algn="l"/>
                <a:tab pos="928688" algn="l"/>
                <a:tab pos="1377950" algn="l"/>
                <a:tab pos="1827213" algn="l"/>
                <a:tab pos="2276475" algn="l"/>
                <a:tab pos="2725738" algn="l"/>
                <a:tab pos="3175000" algn="l"/>
                <a:tab pos="3624263" algn="l"/>
                <a:tab pos="4073525" algn="l"/>
                <a:tab pos="4522788" algn="l"/>
                <a:tab pos="4972050" algn="l"/>
                <a:tab pos="5421313" algn="l"/>
                <a:tab pos="5870575" algn="l"/>
                <a:tab pos="6319838" algn="l"/>
                <a:tab pos="6769100" algn="l"/>
                <a:tab pos="7218363" algn="l"/>
                <a:tab pos="7667625" algn="l"/>
                <a:tab pos="8116888" algn="l"/>
                <a:tab pos="8566150" algn="l"/>
                <a:tab pos="90154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750" algn="l"/>
                <a:tab pos="479425" algn="l"/>
                <a:tab pos="928688" algn="l"/>
                <a:tab pos="1377950" algn="l"/>
                <a:tab pos="1827213" algn="l"/>
                <a:tab pos="2276475" algn="l"/>
                <a:tab pos="2725738" algn="l"/>
                <a:tab pos="3175000" algn="l"/>
                <a:tab pos="3624263" algn="l"/>
                <a:tab pos="4073525" algn="l"/>
                <a:tab pos="4522788" algn="l"/>
                <a:tab pos="4972050" algn="l"/>
                <a:tab pos="5421313" algn="l"/>
                <a:tab pos="5870575" algn="l"/>
                <a:tab pos="6319838" algn="l"/>
                <a:tab pos="6769100" algn="l"/>
                <a:tab pos="7218363" algn="l"/>
                <a:tab pos="7667625" algn="l"/>
                <a:tab pos="8116888" algn="l"/>
                <a:tab pos="8566150" algn="l"/>
                <a:tab pos="90154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750" algn="l"/>
                <a:tab pos="479425" algn="l"/>
                <a:tab pos="928688" algn="l"/>
                <a:tab pos="1377950" algn="l"/>
                <a:tab pos="1827213" algn="l"/>
                <a:tab pos="2276475" algn="l"/>
                <a:tab pos="2725738" algn="l"/>
                <a:tab pos="3175000" algn="l"/>
                <a:tab pos="3624263" algn="l"/>
                <a:tab pos="4073525" algn="l"/>
                <a:tab pos="4522788" algn="l"/>
                <a:tab pos="4972050" algn="l"/>
                <a:tab pos="5421313" algn="l"/>
                <a:tab pos="5870575" algn="l"/>
                <a:tab pos="6319838" algn="l"/>
                <a:tab pos="6769100" algn="l"/>
                <a:tab pos="7218363" algn="l"/>
                <a:tab pos="7667625" algn="l"/>
                <a:tab pos="8116888" algn="l"/>
                <a:tab pos="8566150" algn="l"/>
                <a:tab pos="90154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spcBef>
                <a:spcPts val="675"/>
              </a:spcBef>
              <a:buClrTx/>
              <a:buFontTx/>
              <a:buNone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Port-A-Cath założony na klatce piersiowej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1663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Miejsca implanacji portu</a:t>
            </a:r>
          </a:p>
        </p:txBody>
      </p:sp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166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342900" indent="-309563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spcBef>
                <a:spcPts val="675"/>
              </a:spcBef>
              <a:buClrTx/>
              <a:buFontTx/>
              <a:buNone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Port założony na </a:t>
            </a:r>
          </a:p>
          <a:p>
            <a:pPr eaLnBrk="1" hangingPunct="1">
              <a:spcBef>
                <a:spcPts val="675"/>
              </a:spcBef>
              <a:buClrTx/>
              <a:buFontTx/>
              <a:buNone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ramieniu – P.A.S</a:t>
            </a: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08203"/>
            <a:ext cx="2376264" cy="5667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1663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4200">
                <a:solidFill>
                  <a:srgbClr val="006633"/>
                </a:solidFill>
                <a:latin typeface="Times New Roman" pitchFamily="16" charset="0"/>
              </a:rPr>
              <a:t> Nakłucie portu naczyniowego</a:t>
            </a:r>
          </a:p>
        </p:txBody>
      </p:sp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598488" y="1439863"/>
            <a:ext cx="8221662" cy="452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0200" indent="-330200"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  <a:buSzPct val="35000"/>
            </a:pPr>
            <a:endParaRPr lang="pl-PL" sz="3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750"/>
              </a:spcBef>
              <a:buSzPct val="42000"/>
              <a:buFont typeface="Times New Roman" pitchFamily="16" charset="0"/>
              <a:buBlip>
                <a:blip r:embed="rId3"/>
              </a:buBlip>
            </a:pPr>
            <a:r>
              <a:rPr lang="pl-PL" sz="3000" dirty="0">
                <a:solidFill>
                  <a:srgbClr val="000000"/>
                </a:solidFill>
              </a:rPr>
              <a:t> Port może być użyty zaraz po implantacji</a:t>
            </a:r>
          </a:p>
          <a:p>
            <a:pPr eaLnBrk="1" hangingPunct="1">
              <a:lnSpc>
                <a:spcPct val="90000"/>
              </a:lnSpc>
              <a:spcBef>
                <a:spcPts val="750"/>
              </a:spcBef>
              <a:buSzPct val="42000"/>
              <a:buFont typeface="Times New Roman" pitchFamily="16" charset="0"/>
              <a:buBlip>
                <a:blip r:embed="rId3"/>
              </a:buBlip>
            </a:pPr>
            <a:endParaRPr lang="pl-PL" sz="3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750"/>
              </a:spcBef>
              <a:buSzPct val="35000"/>
              <a:buFont typeface="Times New Roman" pitchFamily="16" charset="0"/>
              <a:buBlip>
                <a:blip r:embed="rId4"/>
              </a:buBlip>
            </a:pPr>
            <a:r>
              <a:rPr lang="pl-PL" sz="3000" dirty="0" smtClean="0">
                <a:solidFill>
                  <a:srgbClr val="000000"/>
                </a:solidFill>
              </a:rPr>
              <a:t> Zastosowanie </a:t>
            </a:r>
            <a:r>
              <a:rPr lang="pl-PL" sz="3000" dirty="0">
                <a:solidFill>
                  <a:srgbClr val="000000"/>
                </a:solidFill>
              </a:rPr>
              <a:t>znieczulenia  </a:t>
            </a:r>
            <a:r>
              <a:rPr lang="pl-PL" sz="3000" dirty="0" smtClean="0">
                <a:solidFill>
                  <a:srgbClr val="000000"/>
                </a:solidFill>
              </a:rPr>
              <a:t>miejscowego</a:t>
            </a:r>
            <a:br>
              <a:rPr lang="pl-PL" sz="3000" dirty="0" smtClean="0">
                <a:solidFill>
                  <a:srgbClr val="000000"/>
                </a:solidFill>
              </a:rPr>
            </a:br>
            <a:r>
              <a:rPr lang="pl-PL" sz="3000" dirty="0" smtClean="0">
                <a:solidFill>
                  <a:srgbClr val="000000"/>
                </a:solidFill>
              </a:rPr>
              <a:t>		   (</a:t>
            </a:r>
            <a:r>
              <a:rPr lang="pl-PL" sz="3000" dirty="0" err="1" smtClean="0">
                <a:solidFill>
                  <a:srgbClr val="000000"/>
                </a:solidFill>
              </a:rPr>
              <a:t>Emla</a:t>
            </a:r>
            <a:r>
              <a:rPr lang="pl-PL" sz="3000" dirty="0" smtClean="0">
                <a:solidFill>
                  <a:srgbClr val="000000"/>
                </a:solidFill>
              </a:rPr>
              <a:t>)</a:t>
            </a:r>
            <a:endParaRPr lang="pl-PL" sz="3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750"/>
              </a:spcBef>
              <a:buSzPct val="35000"/>
              <a:buFont typeface="Times New Roman" pitchFamily="16" charset="0"/>
              <a:buBlip>
                <a:blip r:embed="rId4"/>
              </a:buBlip>
            </a:pPr>
            <a:endParaRPr lang="pl-PL" sz="3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750"/>
              </a:spcBef>
              <a:buSzPct val="35000"/>
              <a:buFont typeface="Times New Roman" pitchFamily="16" charset="0"/>
              <a:buBlip>
                <a:blip r:embed="rId4"/>
              </a:buBlip>
            </a:pPr>
            <a:r>
              <a:rPr lang="pl-PL" sz="3000" dirty="0">
                <a:solidFill>
                  <a:srgbClr val="000000"/>
                </a:solidFill>
              </a:rPr>
              <a:t>Przygotowanie zestawu do nakłucia portu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007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4200">
                <a:solidFill>
                  <a:srgbClr val="006633"/>
                </a:solidFill>
                <a:latin typeface="Times New Roman" pitchFamily="16" charset="0"/>
              </a:rPr>
              <a:t>Zestaw do nakłucia portu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575" y="1600200"/>
            <a:ext cx="6029325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007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4200">
                <a:solidFill>
                  <a:srgbClr val="006633"/>
                </a:solidFill>
                <a:latin typeface="Times New Roman" pitchFamily="16" charset="0"/>
              </a:rPr>
              <a:t>Rozpakowanie sprzętu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575" y="1600200"/>
            <a:ext cx="6029325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16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4200">
                <a:solidFill>
                  <a:srgbClr val="006633"/>
                </a:solidFill>
                <a:latin typeface="Times New Roman" pitchFamily="16" charset="0"/>
              </a:rPr>
              <a:t>Nakłucie portu naczyniowego</a:t>
            </a:r>
          </a:p>
        </p:txBody>
      </p:sp>
      <p:sp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1663" cy="45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0200" indent="-330200"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r>
              <a:rPr lang="pl-PL" sz="3000" dirty="0">
                <a:solidFill>
                  <a:srgbClr val="000000"/>
                </a:solidFill>
              </a:rPr>
              <a:t>z</a:t>
            </a:r>
            <a:r>
              <a:rPr lang="pl-PL" sz="3000" dirty="0" smtClean="0">
                <a:solidFill>
                  <a:srgbClr val="000000"/>
                </a:solidFill>
              </a:rPr>
              <a:t>apewnienie </a:t>
            </a:r>
            <a:r>
              <a:rPr lang="pl-PL" sz="3000" dirty="0">
                <a:solidFill>
                  <a:srgbClr val="000000"/>
                </a:solidFill>
              </a:rPr>
              <a:t>pacjentowi </a:t>
            </a:r>
            <a:r>
              <a:rPr lang="pl-PL" sz="3000" dirty="0" smtClean="0">
                <a:solidFill>
                  <a:srgbClr val="000000"/>
                </a:solidFill>
              </a:rPr>
              <a:t>intymności </a:t>
            </a:r>
            <a:r>
              <a:rPr lang="pl-PL" sz="3000" dirty="0">
                <a:solidFill>
                  <a:srgbClr val="000000"/>
                </a:solidFill>
              </a:rPr>
              <a:t>podczas wykonywania </a:t>
            </a:r>
            <a:r>
              <a:rPr lang="pl-PL" sz="3000" dirty="0" smtClean="0">
                <a:solidFill>
                  <a:srgbClr val="000000"/>
                </a:solidFill>
              </a:rPr>
              <a:t>procedury</a:t>
            </a:r>
            <a:br>
              <a:rPr lang="pl-PL" sz="3000" dirty="0" smtClean="0">
                <a:solidFill>
                  <a:srgbClr val="000000"/>
                </a:solidFill>
              </a:rPr>
            </a:br>
            <a:endParaRPr lang="pl-PL" sz="30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r>
              <a:rPr lang="pl-PL" sz="3000" dirty="0">
                <a:solidFill>
                  <a:srgbClr val="000000"/>
                </a:solidFill>
              </a:rPr>
              <a:t>u</a:t>
            </a:r>
            <a:r>
              <a:rPr lang="pl-PL" sz="3000" dirty="0" smtClean="0">
                <a:solidFill>
                  <a:srgbClr val="000000"/>
                </a:solidFill>
              </a:rPr>
              <a:t>sunięcie </a:t>
            </a:r>
            <a:r>
              <a:rPr lang="pl-PL" sz="3000" dirty="0">
                <a:solidFill>
                  <a:srgbClr val="000000"/>
                </a:solidFill>
              </a:rPr>
              <a:t>kremu znieczulającego </a:t>
            </a:r>
            <a:r>
              <a:rPr lang="pl-PL" sz="3000" dirty="0" smtClean="0">
                <a:solidFill>
                  <a:srgbClr val="000000"/>
                </a:solidFill>
              </a:rPr>
              <a:t/>
            </a:r>
            <a:br>
              <a:rPr lang="pl-PL" sz="3000" dirty="0" smtClean="0">
                <a:solidFill>
                  <a:srgbClr val="000000"/>
                </a:solidFill>
              </a:rPr>
            </a:br>
            <a:r>
              <a:rPr lang="pl-PL" sz="3000" dirty="0" smtClean="0">
                <a:solidFill>
                  <a:srgbClr val="000000"/>
                </a:solidFill>
              </a:rPr>
              <a:t>z </a:t>
            </a:r>
            <a:r>
              <a:rPr lang="pl-PL" sz="3000" dirty="0">
                <a:solidFill>
                  <a:srgbClr val="000000"/>
                </a:solidFill>
              </a:rPr>
              <a:t>powierzchni skóry/ </a:t>
            </a:r>
            <a:r>
              <a:rPr lang="pl-PL" sz="3000" dirty="0" smtClean="0">
                <a:solidFill>
                  <a:srgbClr val="000000"/>
                </a:solidFill>
              </a:rPr>
              <a:t>kąpiel</a:t>
            </a:r>
            <a:br>
              <a:rPr lang="pl-PL" sz="3000" dirty="0" smtClean="0">
                <a:solidFill>
                  <a:srgbClr val="000000"/>
                </a:solidFill>
              </a:rPr>
            </a:br>
            <a:endParaRPr lang="pl-PL" sz="30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r>
              <a:rPr lang="pl-PL" sz="3000" dirty="0">
                <a:solidFill>
                  <a:srgbClr val="000000"/>
                </a:solidFill>
              </a:rPr>
              <a:t>o</a:t>
            </a:r>
            <a:r>
              <a:rPr lang="pl-PL" sz="3000" dirty="0" smtClean="0">
                <a:solidFill>
                  <a:srgbClr val="000000"/>
                </a:solidFill>
              </a:rPr>
              <a:t>bejrzenie</a:t>
            </a:r>
            <a:r>
              <a:rPr lang="pl-PL" sz="3000" dirty="0">
                <a:solidFill>
                  <a:srgbClr val="000000"/>
                </a:solidFill>
              </a:rPr>
              <a:t>, obmacanie miejsca wokół </a:t>
            </a:r>
            <a:r>
              <a:rPr lang="pl-PL" sz="3000" dirty="0" smtClean="0">
                <a:solidFill>
                  <a:srgbClr val="000000"/>
                </a:solidFill>
              </a:rPr>
              <a:t>portu</a:t>
            </a:r>
            <a:br>
              <a:rPr lang="pl-PL" sz="3000" dirty="0" smtClean="0">
                <a:solidFill>
                  <a:srgbClr val="000000"/>
                </a:solidFill>
              </a:rPr>
            </a:br>
            <a:endParaRPr lang="pl-PL" sz="30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r>
              <a:rPr lang="pl-PL" sz="3000" dirty="0" smtClean="0">
                <a:solidFill>
                  <a:srgbClr val="000000"/>
                </a:solidFill>
              </a:rPr>
              <a:t>odp</a:t>
            </a:r>
            <a:r>
              <a:rPr lang="pl-PL" sz="3000" dirty="0" smtClean="0">
                <a:solidFill>
                  <a:srgbClr val="000000"/>
                </a:solidFill>
              </a:rPr>
              <a:t>ytanie </a:t>
            </a:r>
            <a:r>
              <a:rPr lang="pl-PL" sz="3000" dirty="0">
                <a:solidFill>
                  <a:srgbClr val="000000"/>
                </a:solidFill>
              </a:rPr>
              <a:t>pacjenta czy od ostatniego użycia portu obserwował jakieś niepokojące objawy</a:t>
            </a:r>
          </a:p>
          <a:p>
            <a:pPr eaLnBrk="1" hangingPunct="1">
              <a:spcBef>
                <a:spcPts val="750"/>
              </a:spcBef>
              <a:buClrTx/>
              <a:buFontTx/>
              <a:buNone/>
            </a:pPr>
            <a:endParaRPr lang="pl-PL" sz="3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1663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4200">
                <a:solidFill>
                  <a:srgbClr val="006633"/>
                </a:solidFill>
                <a:latin typeface="Times New Roman" pitchFamily="16" charset="0"/>
              </a:rPr>
              <a:t>Nakłucie portu naczyniowego</a:t>
            </a:r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419100" y="1619250"/>
            <a:ext cx="8221663" cy="45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0200" indent="-330200"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spcBef>
                <a:spcPts val="750"/>
              </a:spcBef>
              <a:buSzPct val="42000"/>
              <a:buFont typeface="Times New Roman" pitchFamily="16" charset="0"/>
              <a:buBlip>
                <a:blip r:embed="rId3"/>
              </a:buBlip>
            </a:pPr>
            <a:r>
              <a:rPr lang="pl-PL" sz="3000" dirty="0" smtClean="0">
                <a:solidFill>
                  <a:srgbClr val="000000"/>
                </a:solidFill>
              </a:rPr>
              <a:t>Wyjaśnienie </a:t>
            </a:r>
            <a:r>
              <a:rPr lang="pl-PL" sz="3000" dirty="0">
                <a:solidFill>
                  <a:srgbClr val="000000"/>
                </a:solidFill>
              </a:rPr>
              <a:t>pacjentowi przebiegu procedury</a:t>
            </a:r>
          </a:p>
          <a:p>
            <a:pPr eaLnBrk="1" hangingPunct="1">
              <a:spcBef>
                <a:spcPts val="750"/>
              </a:spcBef>
              <a:buSzPct val="42000"/>
              <a:buFont typeface="Times New Roman" pitchFamily="16" charset="0"/>
              <a:buBlip>
                <a:blip r:embed="rId3"/>
              </a:buBlip>
            </a:pPr>
            <a:endParaRPr lang="pl-PL" sz="3000" dirty="0">
              <a:solidFill>
                <a:srgbClr val="FF0000"/>
              </a:solidFill>
            </a:endParaRP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4"/>
              </a:buBlip>
            </a:pPr>
            <a:r>
              <a:rPr lang="pl-PL" sz="3000" dirty="0" smtClean="0">
                <a:solidFill>
                  <a:srgbClr val="000000"/>
                </a:solidFill>
              </a:rPr>
              <a:t>Trzykrotne </a:t>
            </a:r>
            <a:r>
              <a:rPr lang="pl-PL" sz="3000" dirty="0">
                <a:solidFill>
                  <a:srgbClr val="000000"/>
                </a:solidFill>
              </a:rPr>
              <a:t>zdezynfekowanie skóry wokół portu; od centrum ruchami okrężnymi na zewnątrz w promieniu 4 cm</a:t>
            </a: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4"/>
              </a:buBlip>
            </a:pPr>
            <a:endParaRPr lang="pl-PL" sz="30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50"/>
              </a:spcBef>
              <a:buClrTx/>
              <a:buFontTx/>
              <a:buNone/>
            </a:pPr>
            <a:r>
              <a:rPr lang="pl-PL" sz="3000" dirty="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Znalezione obrazy dla zapytania port-a-ca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171400"/>
            <a:ext cx="6877521" cy="687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132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8013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9563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  <a:tab pos="8980488" algn="l"/>
                <a:tab pos="9429750" algn="l"/>
                <a:tab pos="9879013" algn="l"/>
                <a:tab pos="10328275" algn="l"/>
                <a:tab pos="10779125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9563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  <a:tab pos="8980488" algn="l"/>
                <a:tab pos="9429750" algn="l"/>
                <a:tab pos="9879013" algn="l"/>
                <a:tab pos="10328275" algn="l"/>
                <a:tab pos="10779125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9563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  <a:tab pos="8980488" algn="l"/>
                <a:tab pos="9429750" algn="l"/>
                <a:tab pos="9879013" algn="l"/>
                <a:tab pos="10328275" algn="l"/>
                <a:tab pos="10779125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9563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  <a:tab pos="8980488" algn="l"/>
                <a:tab pos="9429750" algn="l"/>
                <a:tab pos="9879013" algn="l"/>
                <a:tab pos="10328275" algn="l"/>
                <a:tab pos="10779125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9563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  <a:tab pos="8980488" algn="l"/>
                <a:tab pos="9429750" algn="l"/>
                <a:tab pos="9879013" algn="l"/>
                <a:tab pos="10328275" algn="l"/>
                <a:tab pos="10779125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9563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  <a:tab pos="8980488" algn="l"/>
                <a:tab pos="9429750" algn="l"/>
                <a:tab pos="9879013" algn="l"/>
                <a:tab pos="10328275" algn="l"/>
                <a:tab pos="10779125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9563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  <a:tab pos="8980488" algn="l"/>
                <a:tab pos="9429750" algn="l"/>
                <a:tab pos="9879013" algn="l"/>
                <a:tab pos="10328275" algn="l"/>
                <a:tab pos="10779125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9563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  <a:tab pos="8980488" algn="l"/>
                <a:tab pos="9429750" algn="l"/>
                <a:tab pos="9879013" algn="l"/>
                <a:tab pos="10328275" algn="l"/>
                <a:tab pos="10779125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9563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  <a:tab pos="8980488" algn="l"/>
                <a:tab pos="9429750" algn="l"/>
                <a:tab pos="9879013" algn="l"/>
                <a:tab pos="10328275" algn="l"/>
                <a:tab pos="10779125" algn="l"/>
                <a:tab pos="107807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4000">
                <a:solidFill>
                  <a:srgbClr val="006633"/>
                </a:solidFill>
                <a:latin typeface="Times New Roman" pitchFamily="16" charset="0"/>
                <a:ea typeface="SimSun" charset="0"/>
                <a:cs typeface="SimSun" charset="0"/>
              </a:rPr>
              <a:t>Antybiotykoterapia w mukowiscydozie 				Zalecenia 	PTM 2009</a:t>
            </a:r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8013" cy="452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1313" indent="-336550"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750"/>
              </a:spcBef>
              <a:buClrTx/>
              <a:buFontTx/>
              <a:buNone/>
            </a:pPr>
            <a:endParaRPr lang="pl-PL" sz="2000" dirty="0">
              <a:solidFill>
                <a:srgbClr val="000000"/>
              </a:solidFill>
              <a:latin typeface="News702EU-Normal" charset="0"/>
              <a:ea typeface="News702EU-Normal" charset="0"/>
              <a:cs typeface="News702EU-Normal" charset="0"/>
            </a:endParaRPr>
          </a:p>
          <a:p>
            <a:pPr marL="347663" indent="-3429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r>
              <a:rPr lang="pl-PL" sz="2000" dirty="0">
                <a:solidFill>
                  <a:srgbClr val="000000"/>
                </a:solidFill>
                <a:latin typeface="News702EU-Normal" charset="0"/>
                <a:ea typeface="News702EU-Normal" charset="0"/>
                <a:cs typeface="News702EU-Normal" charset="0"/>
              </a:rPr>
              <a:t>„</a:t>
            </a: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News702EU-Normal" charset="0"/>
                <a:cs typeface="News702EU-Normal" charset="0"/>
              </a:rPr>
              <a:t>Antybiotyki stosuje się w przypadku nowych </a:t>
            </a: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News702EU-Normal" charset="0"/>
                <a:cs typeface="News702EU-Normal" charset="0"/>
              </a:rPr>
              <a:t>zakażeń oraz </a:t>
            </a: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News702EU-Normal" charset="0"/>
                <a:cs typeface="News702EU-Normal" charset="0"/>
              </a:rPr>
              <a:t>w zaostrzeniu przewlekłej choroby </a:t>
            </a: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News702EU-Normal" charset="0"/>
                <a:cs typeface="News702EU-Normal" charset="0"/>
              </a:rPr>
              <a:t>oskrzelowo‑płucnej.</a:t>
            </a:r>
            <a:b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News702EU-Normal" charset="0"/>
                <a:cs typeface="News702EU-Normal" charset="0"/>
              </a:rPr>
            </a:b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News702EU-Normal" charset="0"/>
                <a:cs typeface="News702EU-Normal" charset="0"/>
              </a:rPr>
              <a:t>U </a:t>
            </a: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News702EU-Normal" charset="0"/>
                <a:cs typeface="News702EU-Normal" charset="0"/>
              </a:rPr>
              <a:t>chorych na mukowiscydozę, ze względu na przewlekłe utrzymywanie się niektórych objawów, zaostrzenie jest ściśle zdefiniowane...”</a:t>
            </a:r>
          </a:p>
          <a:p>
            <a:pPr marL="461963" indent="-457200" eaLnBrk="1" hangingPunct="1">
              <a:lnSpc>
                <a:spcPct val="15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endParaRPr lang="pl-PL" sz="2600" dirty="0">
              <a:solidFill>
                <a:srgbClr val="000000"/>
              </a:solidFill>
              <a:latin typeface="Times New Roman" pitchFamily="16" charset="0"/>
              <a:ea typeface="News702EU-Normal" charset="0"/>
              <a:cs typeface="News702EU-Normal" charset="0"/>
            </a:endParaRPr>
          </a:p>
          <a:p>
            <a:pPr marL="461963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News702EU-Normal" charset="0"/>
                <a:cs typeface="News702EU-Normal" charset="0"/>
              </a:rPr>
              <a:t>Zasada doboru antybiotyku w zależności od patogenów </a:t>
            </a:r>
            <a:br>
              <a:rPr lang="pl-PL" sz="2600" dirty="0">
                <a:solidFill>
                  <a:srgbClr val="000000"/>
                </a:solidFill>
                <a:latin typeface="Times New Roman" pitchFamily="16" charset="0"/>
                <a:ea typeface="News702EU-Normal" charset="0"/>
                <a:cs typeface="News702EU-Normal" charset="0"/>
              </a:rPr>
            </a:b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News702EU-Normal" charset="0"/>
                <a:cs typeface="News702EU-Normal" charset="0"/>
              </a:rPr>
              <a:t>i </a:t>
            </a:r>
            <a:r>
              <a:rPr lang="pl-PL" sz="2600" dirty="0" err="1">
                <a:solidFill>
                  <a:srgbClr val="000000"/>
                </a:solidFill>
                <a:latin typeface="Times New Roman" pitchFamily="16" charset="0"/>
                <a:ea typeface="News702EU-Normal" charset="0"/>
                <a:cs typeface="News702EU-Normal" charset="0"/>
              </a:rPr>
              <a:t>lekowrażliwości</a:t>
            </a: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News702EU-Normal" charset="0"/>
                <a:cs typeface="News702EU-Normal" charset="0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Znalezione obrazy dla zapytania port-a-cat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160721" cy="460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0080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007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4200">
                <a:solidFill>
                  <a:srgbClr val="006633"/>
                </a:solidFill>
                <a:latin typeface="Times New Roman" pitchFamily="16" charset="0"/>
              </a:rPr>
              <a:t>Sprawdzenie drożności igły</a:t>
            </a: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575" y="1600200"/>
            <a:ext cx="6029325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1663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4200">
                <a:solidFill>
                  <a:srgbClr val="006633"/>
                </a:solidFill>
                <a:latin typeface="Times New Roman" pitchFamily="16" charset="0"/>
              </a:rPr>
              <a:t>Nakłucie portu naczyniowego</a:t>
            </a:r>
          </a:p>
        </p:txBody>
      </p:sp>
      <p:sp>
        <p:nvSpPr>
          <p:cNvPr id="32771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1663" cy="45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1788" indent="-330200" eaLnBrk="0" hangingPunct="0"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r>
              <a:rPr lang="pl-PL" sz="3000" dirty="0">
                <a:solidFill>
                  <a:srgbClr val="000000"/>
                </a:solidFill>
              </a:rPr>
              <a:t>s</a:t>
            </a:r>
            <a:r>
              <a:rPr lang="pl-PL" sz="3000" dirty="0" smtClean="0">
                <a:solidFill>
                  <a:srgbClr val="000000"/>
                </a:solidFill>
              </a:rPr>
              <a:t>tabilizacja </a:t>
            </a:r>
            <a:r>
              <a:rPr lang="pl-PL" sz="3000" dirty="0">
                <a:solidFill>
                  <a:srgbClr val="000000"/>
                </a:solidFill>
              </a:rPr>
              <a:t>komory portu i wprowadzenie igły (Hubera, </a:t>
            </a:r>
            <a:r>
              <a:rPr lang="pl-PL" sz="3000" dirty="0" err="1">
                <a:solidFill>
                  <a:srgbClr val="000000"/>
                </a:solidFill>
              </a:rPr>
              <a:t>Grippera</a:t>
            </a:r>
            <a:r>
              <a:rPr lang="pl-PL" sz="3000" dirty="0">
                <a:solidFill>
                  <a:srgbClr val="000000"/>
                </a:solidFill>
              </a:rPr>
              <a:t>) pod kątem </a:t>
            </a:r>
            <a:r>
              <a:rPr lang="pl-PL" sz="3000" dirty="0" smtClean="0">
                <a:solidFill>
                  <a:srgbClr val="000000"/>
                </a:solidFill>
              </a:rPr>
              <a:t>90</a:t>
            </a:r>
            <a:r>
              <a:rPr lang="pl-PL" sz="3000" dirty="0" smtClean="0">
                <a:solidFill>
                  <a:srgbClr val="000000"/>
                </a:solidFill>
                <a:cs typeface="Arial" charset="0"/>
              </a:rPr>
              <a:t>º do skóry</a:t>
            </a:r>
            <a:endParaRPr lang="pl-PL" sz="3000" dirty="0">
              <a:solidFill>
                <a:srgbClr val="000000"/>
              </a:solidFill>
              <a:cs typeface="Arial" charset="0"/>
            </a:endParaRPr>
          </a:p>
          <a:p>
            <a:pPr eaLnBrk="1" hangingPunct="1">
              <a:spcBef>
                <a:spcPts val="750"/>
              </a:spcBef>
              <a:buSzPct val="56000"/>
              <a:buFont typeface="Times New Roman" pitchFamily="16" charset="0"/>
              <a:buBlip>
                <a:blip r:embed="rId4"/>
              </a:buBlip>
            </a:pPr>
            <a:r>
              <a:rPr lang="pl-PL" sz="3000" dirty="0">
                <a:solidFill>
                  <a:srgbClr val="000000"/>
                </a:solidFill>
                <a:cs typeface="Arial" charset="0"/>
              </a:rPr>
              <a:t>u</a:t>
            </a:r>
            <a:r>
              <a:rPr lang="pl-PL" sz="3000" dirty="0" smtClean="0">
                <a:solidFill>
                  <a:srgbClr val="000000"/>
                </a:solidFill>
                <a:cs typeface="Arial" charset="0"/>
              </a:rPr>
              <a:t>nikaj </a:t>
            </a:r>
            <a:r>
              <a:rPr lang="pl-PL" sz="3000" dirty="0">
                <a:solidFill>
                  <a:srgbClr val="000000"/>
                </a:solidFill>
                <a:cs typeface="Arial" charset="0"/>
              </a:rPr>
              <a:t>dociskania igły do dna komory portu, nie kręć igłą</a:t>
            </a: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r>
              <a:rPr lang="pl-PL" sz="3000" dirty="0" smtClean="0">
                <a:solidFill>
                  <a:srgbClr val="000000"/>
                </a:solidFill>
                <a:cs typeface="Arial" charset="0"/>
              </a:rPr>
              <a:t>podaj </a:t>
            </a:r>
            <a:r>
              <a:rPr lang="pl-PL" sz="3000" dirty="0">
                <a:solidFill>
                  <a:srgbClr val="000000"/>
                </a:solidFill>
                <a:cs typeface="Arial" charset="0"/>
              </a:rPr>
              <a:t>przez system 0,9% NaCl (10ml), obserwując i pytając pacjenta o dolegliwości</a:t>
            </a: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r>
              <a:rPr lang="pl-PL" sz="3000" dirty="0" smtClean="0">
                <a:solidFill>
                  <a:srgbClr val="000000"/>
                </a:solidFill>
                <a:cs typeface="Arial" charset="0"/>
              </a:rPr>
              <a:t>z</a:t>
            </a:r>
            <a:r>
              <a:rPr lang="pl-PL" sz="3000" dirty="0" smtClean="0">
                <a:solidFill>
                  <a:srgbClr val="000000"/>
                </a:solidFill>
                <a:cs typeface="Arial" charset="0"/>
              </a:rPr>
              <a:t>abezpiecz igłę </a:t>
            </a:r>
            <a:r>
              <a:rPr lang="pl-PL" sz="3000" dirty="0">
                <a:solidFill>
                  <a:srgbClr val="000000"/>
                </a:solidFill>
                <a:cs typeface="Arial" charset="0"/>
              </a:rPr>
              <a:t>opatrunkiem </a:t>
            </a:r>
          </a:p>
          <a:p>
            <a:pPr eaLnBrk="1" hangingPunct="1">
              <a:spcBef>
                <a:spcPts val="750"/>
              </a:spcBef>
              <a:buSzPct val="35000"/>
            </a:pPr>
            <a:r>
              <a:rPr lang="pl-PL" sz="2800" dirty="0">
                <a:solidFill>
                  <a:srgbClr val="000000"/>
                </a:solidFill>
                <a:cs typeface="Arial" charset="0"/>
              </a:rPr>
              <a:t>	( przezroczysty, półprzepuszczalny)</a:t>
            </a:r>
          </a:p>
          <a:p>
            <a:pPr eaLnBrk="1" hangingPunct="1">
              <a:spcBef>
                <a:spcPts val="750"/>
              </a:spcBef>
              <a:buSzPct val="35000"/>
            </a:pPr>
            <a:endParaRPr lang="pl-PL" sz="3000" dirty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odobny obra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0" y="188640"/>
            <a:ext cx="8706767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nalezione obrazy dla zapytania port-a-ca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357642" cy="470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8230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nalezione obrazy dla zapytania port-a-ca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43709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6479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/>
            </a:r>
            <a:br>
              <a:rPr lang="pl-PL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</a:br>
            <a:endParaRPr lang="pl-PL" smtClean="0"/>
          </a:p>
        </p:txBody>
      </p:sp>
      <p:pic>
        <p:nvPicPr>
          <p:cNvPr id="33795" name="Symbol zastępczy obrazu 4" descr="IMG_3579.JP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/>
      </p:pic>
      <p:sp>
        <p:nvSpPr>
          <p:cNvPr id="33796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071563" y="5367338"/>
            <a:ext cx="6207125" cy="1133475"/>
          </a:xfrm>
        </p:spPr>
        <p:txBody>
          <a:bodyPr/>
          <a:lstStyle/>
          <a:p>
            <a:r>
              <a:rPr lang="pl-PL" sz="2000" b="1" smtClean="0">
                <a:latin typeface="Century Gothic" pitchFamily="32" charset="0"/>
                <a:ea typeface="SimSun" charset="0"/>
                <a:cs typeface="SimSun" charset="0"/>
              </a:rPr>
              <a:t>Pacjentka 35 lat;  z portem naczyniowym </a:t>
            </a:r>
          </a:p>
          <a:p>
            <a:r>
              <a:rPr lang="pl-PL" sz="2000" b="1" smtClean="0">
                <a:latin typeface="Century Gothic" pitchFamily="32" charset="0"/>
                <a:ea typeface="SimSun" charset="0"/>
                <a:cs typeface="SimSun" charset="0"/>
              </a:rPr>
              <a:t>i założoną igłą Hubera, przygotowana do dożylnej antybiotykoterapii</a:t>
            </a:r>
            <a:br>
              <a:rPr lang="pl-PL" sz="2000" b="1" smtClean="0">
                <a:latin typeface="Century Gothic" pitchFamily="32" charset="0"/>
                <a:ea typeface="SimSun" charset="0"/>
                <a:cs typeface="SimSun" charset="0"/>
              </a:rPr>
            </a:br>
            <a:endParaRPr lang="pl-PL" sz="2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odobny obra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3429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Znalezione obrazy dla zapytania port-a-cat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404"/>
            <a:ext cx="7554401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1255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odobny obra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036" y="1340768"/>
            <a:ext cx="3429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6324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18488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Pielęgnacja miejsca wkłucia </a:t>
            </a: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w systemach portowych</a:t>
            </a:r>
          </a:p>
        </p:txBody>
      </p:sp>
      <p:sp>
        <p:nvSpPr>
          <p:cNvPr id="35843" name="Text Box 2"/>
          <p:cNvSpPr txBox="1">
            <a:spLocks noChangeArrowheads="1"/>
          </p:cNvSpPr>
          <p:nvPr/>
        </p:nvSpPr>
        <p:spPr bwMode="auto">
          <a:xfrm>
            <a:off x="457200" y="1800225"/>
            <a:ext cx="8218488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457200" indent="-457200"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Inspekcja miejsca wkłucia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Wymiana opatrunków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Aseptyczne postępowanie podczas wymiany opatrunków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Wymiana igły co 7 dni ???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Aplikacja antyseptyków w miejscu wprowadzenia kaniuli podczas wymiany opatrunku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"/>
          <p:cNvSpPr txBox="1">
            <a:spLocks noChangeArrowheads="1"/>
          </p:cNvSpPr>
          <p:nvPr/>
        </p:nvSpPr>
        <p:spPr bwMode="auto">
          <a:xfrm>
            <a:off x="323850" y="277813"/>
            <a:ext cx="8640763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468313" y="1844675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457200" y="277813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6633"/>
                </a:solidFill>
                <a:latin typeface="Garamond" pitchFamily="16" charset="0"/>
                <a:ea typeface="SimSun" charset="0"/>
                <a:cs typeface="SimSun" charset="0"/>
              </a:rPr>
              <a:t>Drogi prowadzenia antybiotykoterapii w mukowiscydozie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539750" y="1619250"/>
            <a:ext cx="8229600" cy="525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4963" indent="-334963"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750"/>
              </a:spcBef>
              <a:buClr>
                <a:srgbClr val="CC9900"/>
              </a:buClr>
              <a:buFont typeface="Wingdings" charset="2"/>
              <a:buNone/>
            </a:pP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Wingdings" charset="2"/>
              <a:buChar char=""/>
            </a:pPr>
            <a:r>
              <a:rPr lang="pl-PL" sz="3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Doustna</a:t>
            </a: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Wingdings" charset="2"/>
              <a:buChar char=""/>
            </a:pPr>
            <a:r>
              <a:rPr lang="pl-PL" sz="3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Domięśniowa </a:t>
            </a: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– obecnie rzadko stosowana </a:t>
            </a: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Wingdings" charset="2"/>
              <a:buChar char=""/>
            </a:pPr>
            <a:r>
              <a:rPr lang="pl-PL" sz="3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Wziewna  </a:t>
            </a: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Wingdings" charset="2"/>
              <a:buChar char=""/>
            </a:pPr>
            <a:r>
              <a:rPr lang="pl-PL" sz="3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Dożylna </a:t>
            </a: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ClrTx/>
              <a:buFontTx/>
              <a:buNone/>
            </a:pP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ClrTx/>
              <a:buFontTx/>
              <a:buNone/>
            </a:pP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105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Zasady prowadzenia płynoterapii</a:t>
            </a:r>
          </a:p>
        </p:txBody>
      </p:sp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10550" cy="451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457200" indent="-457200"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spcBef>
                <a:spcPts val="675"/>
              </a:spcBef>
              <a:buFont typeface="Arial" charset="0"/>
              <a:buChar char="•"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Utrzymywanie systemu zamkniętego w celu zapobiegania infekcjom</a:t>
            </a:r>
          </a:p>
          <a:p>
            <a:pPr eaLnBrk="1" hangingPunct="1">
              <a:spcBef>
                <a:spcPts val="675"/>
              </a:spcBef>
              <a:buFont typeface="Arial" charset="0"/>
              <a:buChar char="•"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Dezynfekowanie linii  naczyniowej przed każdym podłączeniem wlewu, podaniem leku oraz po ich zakończeniu</a:t>
            </a:r>
          </a:p>
          <a:p>
            <a:pPr eaLnBrk="1" hangingPunct="1">
              <a:spcBef>
                <a:spcPts val="675"/>
              </a:spcBef>
              <a:buFont typeface="Arial" charset="0"/>
              <a:buChar char="•"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Unikanie zbyt powolnego prowadzenia wlewu (&gt;5ml/h)</a:t>
            </a:r>
          </a:p>
          <a:p>
            <a:pPr eaLnBrk="1" hangingPunct="1">
              <a:spcBef>
                <a:spcPts val="675"/>
              </a:spcBef>
              <a:buFont typeface="Arial" charset="0"/>
              <a:buChar char="•"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 Przepłukiwanie portu tylko 0,9% NaCl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07375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Zasady prowadzenia płynoterapii</a:t>
            </a:r>
          </a:p>
        </p:txBody>
      </p:sp>
      <p:sp>
        <p:nvSpPr>
          <p:cNvPr id="37891" name="Text Box 2"/>
          <p:cNvSpPr txBox="1">
            <a:spLocks noChangeArrowheads="1"/>
          </p:cNvSpPr>
          <p:nvPr/>
        </p:nvSpPr>
        <p:spPr bwMode="auto">
          <a:xfrm>
            <a:off x="430213" y="1609725"/>
            <a:ext cx="8208962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457200" indent="-457200"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spcBef>
                <a:spcPts val="675"/>
              </a:spcBef>
              <a:buFont typeface="Arial" charset="0"/>
              <a:buChar char="•"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Używanie strzykawek o objętości co najmniej 10 ml (275 kPa)</a:t>
            </a:r>
          </a:p>
          <a:p>
            <a:pPr eaLnBrk="1" hangingPunct="1">
              <a:spcBef>
                <a:spcPts val="675"/>
              </a:spcBef>
              <a:buFont typeface="Arial" charset="0"/>
              <a:buChar char="•"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Przepłukiwanie portu przed każdym podaniem leku i po jego zakończeniu</a:t>
            </a:r>
          </a:p>
          <a:p>
            <a:pPr eaLnBrk="1" hangingPunct="1">
              <a:spcBef>
                <a:spcPts val="675"/>
              </a:spcBef>
              <a:buFont typeface="Arial" charset="0"/>
              <a:buChar char="•"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Przepłukiwanie portu systemem start-stop, zachowując dodatnie ciśnienie przy ostatnim 1ml</a:t>
            </a:r>
          </a:p>
          <a:p>
            <a:pPr eaLnBrk="1" hangingPunct="1">
              <a:spcBef>
                <a:spcPts val="675"/>
              </a:spcBef>
              <a:buFont typeface="Arial" charset="0"/>
              <a:buChar char="•"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Jeśli leki nie są podawane przepłukiwanie portu 3 razy na dobę</a:t>
            </a:r>
          </a:p>
          <a:p>
            <a:pPr eaLnBrk="1" hangingPunct="1">
              <a:spcBef>
                <a:spcPts val="675"/>
              </a:spcBef>
              <a:buFont typeface="Arial" charset="0"/>
              <a:buNone/>
            </a:pPr>
            <a:endParaRPr lang="pl-PL" sz="2700">
              <a:solidFill>
                <a:srgbClr val="000000"/>
              </a:solidFill>
              <a:latin typeface="Century Gothic" pitchFamily="32" charset="0"/>
              <a:ea typeface="SimSun" charset="0"/>
              <a:cs typeface="SimSun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0737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Zasady prowadzenia płynoterapii</a:t>
            </a:r>
          </a:p>
        </p:txBody>
      </p:sp>
      <p:sp>
        <p:nvSpPr>
          <p:cNvPr id="38915" name="Text Box 2"/>
          <p:cNvSpPr txBox="1">
            <a:spLocks noChangeArrowheads="1"/>
          </p:cNvSpPr>
          <p:nvPr/>
        </p:nvSpPr>
        <p:spPr bwMode="auto">
          <a:xfrm>
            <a:off x="457200" y="2339975"/>
            <a:ext cx="8207375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457200" indent="-457200"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7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r</a:t>
            </a:r>
            <a:r>
              <a:rPr lang="pl-PL" sz="27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aportowanie </a:t>
            </a:r>
            <a:r>
              <a:rPr lang="pl-PL" sz="27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wszystkich dolegliwości zgłaszanych przez chorego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7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c</a:t>
            </a:r>
            <a:r>
              <a:rPr lang="pl-PL" sz="27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o </a:t>
            </a:r>
            <a:r>
              <a:rPr lang="pl-PL" sz="27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4- 6 tygodni sprawdzanie funkcjonowania portu przez przepłukanie i zabezpieczenie korkiem heparynowym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169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4200">
                <a:solidFill>
                  <a:srgbClr val="006633"/>
                </a:solidFill>
                <a:latin typeface="Times New Roman" pitchFamily="16" charset="0"/>
              </a:rPr>
              <a:t>Usunięcie  igły z portu</a:t>
            </a: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16900" cy="4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4963" indent="-334963"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r>
              <a:rPr lang="pl-PL" sz="2800" dirty="0" err="1" smtClean="0">
                <a:solidFill>
                  <a:srgbClr val="000000"/>
                </a:solidFill>
              </a:rPr>
              <a:t>p</a:t>
            </a:r>
            <a:r>
              <a:rPr lang="pl-PL" sz="2800" dirty="0" err="1" smtClean="0">
                <a:solidFill>
                  <a:srgbClr val="000000"/>
                </a:solidFill>
              </a:rPr>
              <a:t>rzepłukaj</a:t>
            </a:r>
            <a:r>
              <a:rPr lang="pl-PL" sz="2800" dirty="0" smtClean="0">
                <a:solidFill>
                  <a:srgbClr val="000000"/>
                </a:solidFill>
              </a:rPr>
              <a:t> </a:t>
            </a:r>
            <a:r>
              <a:rPr lang="pl-PL" sz="2800" dirty="0">
                <a:solidFill>
                  <a:srgbClr val="000000"/>
                </a:solidFill>
              </a:rPr>
              <a:t>port naczyniowy </a:t>
            </a:r>
            <a:r>
              <a:rPr lang="pl-PL" sz="2800" dirty="0">
                <a:solidFill>
                  <a:srgbClr val="FF0000"/>
                </a:solidFill>
              </a:rPr>
              <a:t>5ml</a:t>
            </a:r>
            <a:r>
              <a:rPr lang="pl-PL" sz="2800" dirty="0">
                <a:solidFill>
                  <a:srgbClr val="000000"/>
                </a:solidFill>
              </a:rPr>
              <a:t> roztworu </a:t>
            </a:r>
            <a:r>
              <a:rPr lang="pl-PL" sz="2800" dirty="0" smtClean="0">
                <a:solidFill>
                  <a:srgbClr val="000000"/>
                </a:solidFill>
              </a:rPr>
              <a:t>heparyny 100 </a:t>
            </a:r>
            <a:r>
              <a:rPr lang="pl-PL" sz="2800" dirty="0">
                <a:solidFill>
                  <a:srgbClr val="000000"/>
                </a:solidFill>
              </a:rPr>
              <a:t>IU/ml</a:t>
            </a: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r>
              <a:rPr lang="pl-PL" sz="2800" dirty="0">
                <a:solidFill>
                  <a:srgbClr val="000000"/>
                </a:solidFill>
              </a:rPr>
              <a:t>d</a:t>
            </a:r>
            <a:r>
              <a:rPr lang="pl-PL" sz="2800" dirty="0" smtClean="0">
                <a:solidFill>
                  <a:srgbClr val="000000"/>
                </a:solidFill>
              </a:rPr>
              <a:t>odatnie </a:t>
            </a:r>
            <a:r>
              <a:rPr lang="pl-PL" sz="2800" dirty="0">
                <a:solidFill>
                  <a:srgbClr val="000000"/>
                </a:solidFill>
              </a:rPr>
              <a:t>ciśnienie w systemie przez zaciśnięcie zacisku na linii naczyniowej podczas podawania ostatniego 0,5 ml roztworu Heparyny</a:t>
            </a: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r>
              <a:rPr lang="pl-PL" sz="2800" dirty="0" smtClean="0">
                <a:solidFill>
                  <a:srgbClr val="000000"/>
                </a:solidFill>
              </a:rPr>
              <a:t>u</a:t>
            </a:r>
            <a:r>
              <a:rPr lang="pl-PL" sz="2800" dirty="0" smtClean="0">
                <a:solidFill>
                  <a:srgbClr val="000000"/>
                </a:solidFill>
              </a:rPr>
              <a:t>nieruchom </a:t>
            </a:r>
            <a:r>
              <a:rPr lang="pl-PL" sz="2800" dirty="0">
                <a:solidFill>
                  <a:srgbClr val="000000"/>
                </a:solidFill>
              </a:rPr>
              <a:t>membranę portu i jednym płynnym ruchem usuń igłę</a:t>
            </a: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r>
              <a:rPr lang="pl-PL" sz="2800" dirty="0" smtClean="0">
                <a:solidFill>
                  <a:srgbClr val="000000"/>
                </a:solidFill>
              </a:rPr>
              <a:t>miejsce </a:t>
            </a:r>
            <a:r>
              <a:rPr lang="pl-PL" sz="2800" dirty="0">
                <a:solidFill>
                  <a:srgbClr val="000000"/>
                </a:solidFill>
              </a:rPr>
              <a:t>po usunięciu igły ucisnąć przez ok 2 min</a:t>
            </a: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r>
              <a:rPr lang="pl-PL" sz="2800" dirty="0">
                <a:solidFill>
                  <a:srgbClr val="000000"/>
                </a:solidFill>
              </a:rPr>
              <a:t>z</a:t>
            </a:r>
            <a:r>
              <a:rPr lang="pl-PL" sz="2800" dirty="0" smtClean="0">
                <a:solidFill>
                  <a:srgbClr val="000000"/>
                </a:solidFill>
              </a:rPr>
              <a:t>abezpieczyć </a:t>
            </a:r>
            <a:r>
              <a:rPr lang="pl-PL" sz="2800" dirty="0">
                <a:solidFill>
                  <a:srgbClr val="000000"/>
                </a:solidFill>
              </a:rPr>
              <a:t>miejsce jałowym opatrunkiem na  ok 1h</a:t>
            </a: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endParaRPr lang="pl-PL" sz="30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50"/>
              </a:spcBef>
              <a:buSzPct val="35000"/>
              <a:buFont typeface="Times New Roman" pitchFamily="16" charset="0"/>
              <a:buBlip>
                <a:blip r:embed="rId3"/>
              </a:buBlip>
            </a:pPr>
            <a:endParaRPr lang="pl-PL" sz="30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50"/>
              </a:spcBef>
              <a:buClrTx/>
              <a:buFontTx/>
              <a:buNone/>
            </a:pPr>
            <a:endParaRPr lang="pl-PL" sz="3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105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Times New Roman" pitchFamily="16" charset="0"/>
                <a:ea typeface="SimSun" charset="0"/>
                <a:cs typeface="SimSun" charset="0"/>
              </a:rPr>
              <a:t>Birmingham – Wielka Brytania</a:t>
            </a:r>
          </a:p>
        </p:txBody>
      </p:sp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10550" cy="451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342900" indent="-311150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spcBef>
                <a:spcPts val="675"/>
              </a:spcBef>
              <a:buClrTx/>
              <a:buFontTx/>
              <a:buNone/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T. James Royle, Ruth E Davies, Mark X Gannon</a:t>
            </a:r>
          </a:p>
          <a:p>
            <a:pPr algn="ctr" eaLnBrk="1" hangingPunct="1">
              <a:spcBef>
                <a:spcPts val="675"/>
              </a:spcBef>
              <a:buClrTx/>
              <a:buFontTx/>
              <a:buNone/>
            </a:pPr>
            <a:endParaRPr lang="pl-PL" sz="2400">
              <a:solidFill>
                <a:srgbClr val="000000"/>
              </a:solidFill>
              <a:latin typeface="Century Gothic" pitchFamily="32" charset="0"/>
              <a:ea typeface="SimSun" charset="0"/>
              <a:cs typeface="SimSun" charset="0"/>
            </a:endParaRPr>
          </a:p>
          <a:p>
            <a:pPr algn="ctr" eaLnBrk="1" hangingPunct="1">
              <a:spcBef>
                <a:spcPts val="675"/>
              </a:spcBef>
              <a:buClrTx/>
              <a:buFontTx/>
              <a:buNone/>
            </a:pPr>
            <a:r>
              <a:rPr lang="pl-PL" sz="2700" i="1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Totally implantable venous access devices - </a:t>
            </a:r>
            <a:br>
              <a:rPr lang="pl-PL" sz="2700" i="1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</a:br>
            <a:r>
              <a:rPr lang="pl-PL" sz="2700" i="1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20 years' experience of implantation in cystic fibrosis patients.</a:t>
            </a:r>
          </a:p>
          <a:p>
            <a:pPr eaLnBrk="1" hangingPunct="1">
              <a:spcBef>
                <a:spcPts val="675"/>
              </a:spcBef>
              <a:buClrTx/>
              <a:buFontTx/>
              <a:buNone/>
            </a:pPr>
            <a:endParaRPr lang="pl-PL" sz="2700">
              <a:solidFill>
                <a:srgbClr val="000000"/>
              </a:solidFill>
              <a:ea typeface="SimSun" charset="0"/>
              <a:cs typeface="SimSun" charset="0"/>
            </a:endParaRPr>
          </a:p>
          <a:p>
            <a:pPr algn="r" eaLnBrk="1" hangingPunct="1">
              <a:spcBef>
                <a:spcPts val="675"/>
              </a:spcBef>
              <a:buClrTx/>
              <a:buFontTx/>
              <a:buNone/>
            </a:pPr>
            <a:r>
              <a:rPr lang="pl-PL" sz="2000">
                <a:solidFill>
                  <a:srgbClr val="000000"/>
                </a:solidFill>
                <a:ea typeface="SimSun" charset="0"/>
                <a:cs typeface="SimSun" charset="0"/>
              </a:rPr>
              <a:t>Ann R Coll Engl, 2008; 90:679-84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"/>
          <p:cNvSpPr txBox="1">
            <a:spLocks noChangeArrowheads="1"/>
          </p:cNvSpPr>
          <p:nvPr/>
        </p:nvSpPr>
        <p:spPr bwMode="auto">
          <a:xfrm>
            <a:off x="439738" y="277813"/>
            <a:ext cx="82105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Wyniki analizy</a:t>
            </a:r>
          </a:p>
        </p:txBody>
      </p:sp>
      <p:sp>
        <p:nvSpPr>
          <p:cNvPr id="41987" name="Text Box 2"/>
          <p:cNvSpPr txBox="1">
            <a:spLocks noChangeArrowheads="1"/>
          </p:cNvSpPr>
          <p:nvPr/>
        </p:nvSpPr>
        <p:spPr bwMode="auto">
          <a:xfrm>
            <a:off x="457200" y="1404938"/>
            <a:ext cx="8210550" cy="643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331788" indent="-331788" eaLnBrk="0" hangingPunct="0"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marL="741363" indent="-284163" eaLnBrk="0" hangingPunct="0"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3"/>
              </a:buBlip>
            </a:pPr>
            <a:r>
              <a:rPr lang="pl-PL" sz="24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Implantowano 165 portów z czego 109 u pacjentów dorosłych  z CF od 16-48 lat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3"/>
              </a:buBlip>
            </a:pPr>
            <a:r>
              <a:rPr lang="pl-PL" sz="24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57 pacjentów miało implantowane 2 lub więcej portów, w tym 1 aż 7 razy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3"/>
              </a:buBlip>
            </a:pPr>
            <a:r>
              <a:rPr lang="pl-PL" sz="24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Spośród 165 portów:</a:t>
            </a:r>
          </a:p>
          <a:p>
            <a:pPr lvl="1"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4"/>
              </a:buBlip>
            </a:pPr>
            <a:r>
              <a:rPr lang="pl-PL" sz="22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76 przestało funkcjonować i zostało usunięte</a:t>
            </a:r>
          </a:p>
          <a:p>
            <a:pPr lvl="1"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4"/>
              </a:buBlip>
            </a:pPr>
            <a:r>
              <a:rPr lang="pl-PL" sz="22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43 funkcjonowało w momencie analizy</a:t>
            </a:r>
          </a:p>
          <a:p>
            <a:pPr lvl="1"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4"/>
              </a:buBlip>
            </a:pPr>
            <a:r>
              <a:rPr lang="pl-PL" sz="22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46 funkcjonowało w momencie śmierci pacjenta </a:t>
            </a:r>
            <a:r>
              <a:rPr lang="pl-PL" sz="22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/>
            </a:r>
            <a:br>
              <a:rPr lang="pl-PL" sz="22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</a:br>
            <a:r>
              <a:rPr lang="pl-PL" sz="22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      lub </a:t>
            </a:r>
            <a:r>
              <a:rPr lang="pl-PL" sz="22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przeszczepu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105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Wyniki analizy</a:t>
            </a:r>
          </a:p>
        </p:txBody>
      </p:sp>
      <p:sp>
        <p:nvSpPr>
          <p:cNvPr id="43011" name="Text Box 2"/>
          <p:cNvSpPr txBox="1">
            <a:spLocks noChangeArrowheads="1"/>
          </p:cNvSpPr>
          <p:nvPr/>
        </p:nvSpPr>
        <p:spPr bwMode="auto">
          <a:xfrm>
            <a:off x="457200" y="2122488"/>
            <a:ext cx="821055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457200" indent="-457200"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 Czas „przeżycia” portu od 6 – 4440 dni 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 Średni czas „przeżycia” portu 1441 dni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1651000"/>
            <a:ext cx="8212138" cy="41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457200" y="277813"/>
            <a:ext cx="8210550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Krzywa „przeżycia” portu</a:t>
            </a:r>
          </a:p>
        </p:txBody>
      </p:sp>
      <p:sp>
        <p:nvSpPr>
          <p:cNvPr id="44036" name="Text Box 3"/>
          <p:cNvSpPr txBox="1">
            <a:spLocks noChangeArrowheads="1"/>
          </p:cNvSpPr>
          <p:nvPr/>
        </p:nvSpPr>
        <p:spPr bwMode="auto">
          <a:xfrm>
            <a:off x="5800725" y="6300788"/>
            <a:ext cx="28400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1720" tIns="40680" rIns="81720" bIns="4068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1300">
                <a:solidFill>
                  <a:srgbClr val="000000"/>
                </a:solidFill>
                <a:ea typeface="SimSun" charset="0"/>
                <a:cs typeface="SimSun" charset="0"/>
              </a:rPr>
              <a:t>Ann R Coll Engl, 2008; 90:679-84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14575"/>
            <a:ext cx="8221663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457200" y="277813"/>
            <a:ext cx="8221663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Zaobserwowane powikłania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5800725" y="6300788"/>
            <a:ext cx="28400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1720" tIns="40680" rIns="81720" bIns="4068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1300">
                <a:solidFill>
                  <a:srgbClr val="000000"/>
                </a:solidFill>
                <a:ea typeface="SimSun" charset="0"/>
                <a:cs typeface="SimSun" charset="0"/>
              </a:rPr>
              <a:t>Ann R Coll Engl, 2008; 90:679-84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225" y="1600200"/>
            <a:ext cx="5784850" cy="451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457200" y="277813"/>
            <a:ext cx="8215313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Powikłania septyczne</a:t>
            </a:r>
          </a:p>
        </p:txBody>
      </p:sp>
      <p:sp>
        <p:nvSpPr>
          <p:cNvPr id="46084" name="Text Box 3"/>
          <p:cNvSpPr txBox="1">
            <a:spLocks noChangeArrowheads="1"/>
          </p:cNvSpPr>
          <p:nvPr/>
        </p:nvSpPr>
        <p:spPr bwMode="auto">
          <a:xfrm>
            <a:off x="5800725" y="6300788"/>
            <a:ext cx="28400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1720" tIns="40680" rIns="81720" bIns="4068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1300">
                <a:solidFill>
                  <a:srgbClr val="000000"/>
                </a:solidFill>
                <a:ea typeface="SimSun" charset="0"/>
                <a:cs typeface="SimSun" charset="0"/>
              </a:rPr>
              <a:t>Ann R Coll Engl, 2008; 90:679-84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468313" y="3141663"/>
            <a:ext cx="8229600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457200" y="277813"/>
            <a:ext cx="8229600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6633"/>
                </a:solidFill>
                <a:latin typeface="Garamond" pitchFamily="16" charset="0"/>
                <a:ea typeface="SimSun" charset="0"/>
                <a:cs typeface="SimSun" charset="0"/>
              </a:rPr>
              <a:t>Droga doustna</a:t>
            </a:r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395288" y="1714500"/>
            <a:ext cx="8229600" cy="430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9725" indent="-334963"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750"/>
              </a:spcBef>
              <a:buClrTx/>
              <a:buFontTx/>
              <a:buNone/>
            </a:pPr>
            <a:endParaRPr lang="pl-PL" sz="2600" dirty="0">
              <a:solidFill>
                <a:srgbClr val="000000"/>
              </a:solidFill>
              <a:latin typeface="News702EU-Normal" charset="0"/>
              <a:ea typeface="News702EU-Normal" charset="0"/>
              <a:cs typeface="News702EU-Normal" charset="0"/>
            </a:endParaRPr>
          </a:p>
          <a:p>
            <a:pPr eaLnBrk="1" hangingPunct="1">
              <a:lnSpc>
                <a:spcPct val="100000"/>
              </a:lnSpc>
              <a:spcBef>
                <a:spcPts val="650"/>
              </a:spcBef>
              <a:buClr>
                <a:srgbClr val="FF9900"/>
              </a:buClr>
              <a:buFont typeface="Wingdings" charset="2"/>
              <a:buChar char=""/>
            </a:pP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Lekki </a:t>
            </a: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przebieg zakażenia</a:t>
            </a:r>
          </a:p>
          <a:p>
            <a:pPr eaLnBrk="1" hangingPunct="1">
              <a:lnSpc>
                <a:spcPct val="100000"/>
              </a:lnSpc>
              <a:spcBef>
                <a:spcPts val="650"/>
              </a:spcBef>
              <a:buClr>
                <a:srgbClr val="FF9900"/>
              </a:buClr>
              <a:buFont typeface="Wingdings" charset="2"/>
              <a:buChar char=""/>
            </a:pP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Prowadzona </a:t>
            </a: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samodzielnie przez pacjenta </a:t>
            </a:r>
          </a:p>
          <a:p>
            <a:pPr eaLnBrk="1" hangingPunct="1">
              <a:lnSpc>
                <a:spcPct val="100000"/>
              </a:lnSpc>
              <a:spcBef>
                <a:spcPts val="650"/>
              </a:spcBef>
              <a:buClr>
                <a:srgbClr val="FF9900"/>
              </a:buClr>
              <a:buFont typeface="Wingdings" charset="2"/>
              <a:buChar char=""/>
            </a:pP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Udział </a:t>
            </a: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pielęgniarki w antybiotykoterapii doustnej: </a:t>
            </a: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	</a:t>
            </a:r>
            <a:b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	- edukacja </a:t>
            </a: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w zakresie przestrzegania </a:t>
            </a: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dawki</a:t>
            </a:r>
            <a:b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	- zachowania </a:t>
            </a: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odstępu czasowego między </a:t>
            </a: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posiłkami</a:t>
            </a:r>
            <a:b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   	   i kolejnymi </a:t>
            </a: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dawkami leku</a:t>
            </a:r>
          </a:p>
          <a:p>
            <a:pPr eaLnBrk="1" hangingPunct="1">
              <a:lnSpc>
                <a:spcPct val="100000"/>
              </a:lnSpc>
              <a:spcBef>
                <a:spcPts val="650"/>
              </a:spcBef>
              <a:buClr>
                <a:srgbClr val="FF9900"/>
              </a:buClr>
              <a:buFont typeface="Wingdings" charset="2"/>
              <a:buChar char=""/>
            </a:pPr>
            <a:r>
              <a:rPr lang="pl-PL" sz="26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Przewlekłe </a:t>
            </a:r>
            <a:r>
              <a:rPr lang="pl-PL" sz="26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leczenie p-zapalne </a:t>
            </a:r>
            <a:r>
              <a:rPr lang="pl-PL" sz="2600" dirty="0" err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azytromycyną</a:t>
            </a:r>
            <a:endParaRPr lang="pl-PL" sz="26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eaLnBrk="1" hangingPunct="1">
              <a:lnSpc>
                <a:spcPct val="100000"/>
              </a:lnSpc>
              <a:spcBef>
                <a:spcPts val="650"/>
              </a:spcBef>
              <a:buClr>
                <a:srgbClr val="CC9900"/>
              </a:buClr>
              <a:buFont typeface="Wingdings" charset="2"/>
              <a:buChar char=""/>
            </a:pPr>
            <a:endParaRPr lang="pl-PL" sz="26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10550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Paryż - Francja</a:t>
            </a:r>
          </a:p>
        </p:txBody>
      </p:sp>
      <p:sp>
        <p:nvSpPr>
          <p:cNvPr id="47107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10550" cy="451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342900" indent="-312738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675"/>
              </a:spcBef>
              <a:buClrTx/>
              <a:buFontTx/>
              <a:buNone/>
            </a:pPr>
            <a:r>
              <a:rPr lang="pl-PL" sz="250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</a:t>
            </a: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A. Munck, S. Malbezin, J. Bloch, i wsp. </a:t>
            </a:r>
          </a:p>
          <a:p>
            <a:pPr algn="ctr" eaLnBrk="1" hangingPunct="1">
              <a:lnSpc>
                <a:spcPct val="100000"/>
              </a:lnSpc>
              <a:spcBef>
                <a:spcPts val="675"/>
              </a:spcBef>
              <a:buClrTx/>
              <a:buFontTx/>
              <a:buNone/>
            </a:pPr>
            <a:endParaRPr lang="pl-PL" sz="2200">
              <a:solidFill>
                <a:srgbClr val="000000"/>
              </a:solidFill>
              <a:latin typeface="Century Gothic" pitchFamily="32" charset="0"/>
              <a:ea typeface="SimSun" charset="0"/>
              <a:cs typeface="SimSun" charset="0"/>
            </a:endParaRPr>
          </a:p>
          <a:p>
            <a:pPr algn="ctr" eaLnBrk="1" hangingPunct="1">
              <a:lnSpc>
                <a:spcPct val="100000"/>
              </a:lnSpc>
              <a:spcBef>
                <a:spcPts val="675"/>
              </a:spcBef>
              <a:buClrTx/>
              <a:buFontTx/>
              <a:buNone/>
            </a:pPr>
            <a:r>
              <a:rPr lang="pl-PL" sz="2700" i="1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Follow-up of 452 totally implantable vascular devices in cystic fibrosis patients.</a:t>
            </a:r>
          </a:p>
          <a:p>
            <a:pPr eaLnBrk="1" hangingPunct="1">
              <a:lnSpc>
                <a:spcPct val="100000"/>
              </a:lnSpc>
              <a:spcBef>
                <a:spcPts val="675"/>
              </a:spcBef>
              <a:buClrTx/>
              <a:buFontTx/>
              <a:buNone/>
            </a:pPr>
            <a:endParaRPr lang="pl-PL" sz="2700" i="1">
              <a:solidFill>
                <a:srgbClr val="000000"/>
              </a:solidFill>
              <a:latin typeface="Century Gothic" pitchFamily="32" charset="0"/>
              <a:ea typeface="SimSun" charset="0"/>
              <a:cs typeface="SimSun" charset="0"/>
            </a:endParaRPr>
          </a:p>
          <a:p>
            <a:pPr eaLnBrk="1" hangingPunct="1">
              <a:lnSpc>
                <a:spcPct val="100000"/>
              </a:lnSpc>
              <a:spcBef>
                <a:spcPts val="675"/>
              </a:spcBef>
              <a:buClrTx/>
              <a:buFontTx/>
              <a:buNone/>
            </a:pPr>
            <a:endParaRPr lang="pl-PL" sz="220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algn="r" eaLnBrk="1" hangingPunct="1">
              <a:lnSpc>
                <a:spcPct val="100000"/>
              </a:lnSpc>
              <a:spcBef>
                <a:spcPts val="675"/>
              </a:spcBef>
              <a:buClrTx/>
              <a:buFontTx/>
              <a:buNone/>
            </a:pPr>
            <a:r>
              <a:rPr lang="pl-PL" sz="200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European Respiratory Journal 2004; 23: 430–434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105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Wyniki analizy </a:t>
            </a:r>
          </a:p>
        </p:txBody>
      </p:sp>
      <p:sp>
        <p:nvSpPr>
          <p:cNvPr id="48131" name="Text Box 2"/>
          <p:cNvSpPr txBox="1">
            <a:spLocks noChangeArrowheads="1"/>
          </p:cNvSpPr>
          <p:nvPr/>
        </p:nvSpPr>
        <p:spPr bwMode="auto">
          <a:xfrm>
            <a:off x="428625" y="1619250"/>
            <a:ext cx="8212138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312738" indent="-312738" eaLnBrk="0" hangingPunct="0"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3"/>
              </a:buBlip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W 36 ośrodkach leczenia CF założono 452 porty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3"/>
              </a:buBlip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U 315 pacjentów średni czas użytkowania portu to 32 m-ce +/- 25 (165 m-cy)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3"/>
              </a:buBlip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Wiek pacjentów od 0,4- 43 lat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3"/>
              </a:buBlip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Płukanie roztworem heparyny co 4 m-ce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3"/>
              </a:buBlip>
            </a:pPr>
            <a:r>
              <a:rPr lang="pl-PL" sz="24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Powikłania wystąpiły w 188 przypadkach (42%)</a:t>
            </a:r>
          </a:p>
          <a:p>
            <a:pPr eaLnBrk="1" hangingPunct="1">
              <a:spcBef>
                <a:spcPts val="675"/>
              </a:spcBef>
              <a:buClrTx/>
              <a:buFontTx/>
              <a:buNone/>
            </a:pPr>
            <a:endParaRPr lang="pl-PL" sz="2400">
              <a:solidFill>
                <a:srgbClr val="000000"/>
              </a:solidFill>
              <a:latin typeface="Century Gothic" pitchFamily="32" charset="0"/>
              <a:ea typeface="SimSun" charset="0"/>
              <a:cs typeface="SimSun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105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Wyniki analizy</a:t>
            </a:r>
          </a:p>
        </p:txBody>
      </p:sp>
      <p:sp>
        <p:nvSpPr>
          <p:cNvPr id="49155" name="Text Box 2"/>
          <p:cNvSpPr txBox="1">
            <a:spLocks noChangeArrowheads="1"/>
          </p:cNvSpPr>
          <p:nvPr/>
        </p:nvSpPr>
        <p:spPr bwMode="auto">
          <a:xfrm>
            <a:off x="460375" y="1589088"/>
            <a:ext cx="8210550" cy="451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312738" indent="-312738" eaLnBrk="0" hangingPunct="0"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3"/>
              </a:buBlip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Niedrożność 21% - wymagało usunięcia 77%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3"/>
              </a:buBlip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Zakażenie 9,3% - wymagało usunięcia 85%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3"/>
              </a:buBlip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Bakteriemia 7,3%- wymagało usunięcia 66% (Candida)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Times New Roman" pitchFamily="16" charset="0"/>
              <a:buBlip>
                <a:blip r:embed="rId3"/>
              </a:buBlip>
            </a:pPr>
            <a:r>
              <a:rPr lang="pl-PL" sz="270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Zakrzepica żylna 4,7% - wymagało usunięcia 58%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105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Wyniki analizy</a:t>
            </a: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10550" cy="451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457200" indent="-457200"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4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Wskaźnik powikłań w CF jest porównywalny </a:t>
            </a:r>
            <a:r>
              <a:rPr lang="pl-PL" sz="24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/>
            </a:r>
            <a:br>
              <a:rPr lang="pl-PL" sz="24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</a:br>
            <a:r>
              <a:rPr lang="pl-PL" sz="24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z </a:t>
            </a:r>
            <a:r>
              <a:rPr lang="pl-PL" sz="24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innymi grupami pacjentów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4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Niższy jest odsetek powikłań zakrzepowych </a:t>
            </a:r>
            <a:r>
              <a:rPr lang="pl-PL" sz="24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/>
            </a:r>
            <a:br>
              <a:rPr lang="pl-PL" sz="24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</a:br>
            <a:r>
              <a:rPr lang="pl-PL" sz="24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w </a:t>
            </a:r>
            <a:r>
              <a:rPr lang="pl-PL" sz="24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CF niż w onkologii</a:t>
            </a:r>
          </a:p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4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Wyższy odsetek powikłań infekcyjnych był opisywany u pacjentów chorobą nowotworową </a:t>
            </a:r>
            <a:r>
              <a:rPr lang="pl-PL" sz="24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/>
            </a:r>
            <a:br>
              <a:rPr lang="pl-PL" sz="24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</a:br>
            <a:r>
              <a:rPr lang="pl-PL" sz="2400" dirty="0" smtClean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i </a:t>
            </a:r>
            <a:r>
              <a:rPr lang="pl-PL" sz="2400" dirty="0">
                <a:solidFill>
                  <a:srgbClr val="000000"/>
                </a:solidFill>
                <a:latin typeface="Century Gothic" pitchFamily="32" charset="0"/>
                <a:ea typeface="SimSun" charset="0"/>
                <a:cs typeface="SimSun" charset="0"/>
              </a:rPr>
              <a:t>AIDS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1"/>
          <p:cNvSpPr txBox="1">
            <a:spLocks noChangeArrowheads="1"/>
          </p:cNvSpPr>
          <p:nvPr/>
        </p:nvSpPr>
        <p:spPr bwMode="auto">
          <a:xfrm>
            <a:off x="457200" y="322263"/>
            <a:ext cx="820737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70C0"/>
                </a:solidFill>
                <a:latin typeface="Century Gothic" pitchFamily="32" charset="0"/>
                <a:ea typeface="SimSun" charset="0"/>
                <a:cs typeface="SimSun" charset="0"/>
              </a:rPr>
              <a:t>Zalety stosowania portów naczyniowych </a:t>
            </a:r>
          </a:p>
        </p:txBody>
      </p:sp>
      <p:sp>
        <p:nvSpPr>
          <p:cNvPr id="51203" name="Text Box 2"/>
          <p:cNvSpPr txBox="1">
            <a:spLocks noChangeArrowheads="1"/>
          </p:cNvSpPr>
          <p:nvPr/>
        </p:nvSpPr>
        <p:spPr bwMode="auto">
          <a:xfrm>
            <a:off x="430213" y="1927225"/>
            <a:ext cx="8208962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720" tIns="42480" rIns="81720" bIns="42480"/>
          <a:lstStyle>
            <a:lvl1pPr marL="468313" indent="-457200" eaLnBrk="0" hangingPunct="0">
              <a:tabLst>
                <a:tab pos="468313" algn="l"/>
                <a:tab pos="915988" algn="l"/>
                <a:tab pos="1365250" algn="l"/>
                <a:tab pos="1814513" algn="l"/>
                <a:tab pos="2263775" algn="l"/>
                <a:tab pos="2713038" algn="l"/>
                <a:tab pos="3162300" algn="l"/>
                <a:tab pos="3611563" algn="l"/>
                <a:tab pos="4060825" algn="l"/>
                <a:tab pos="4510088" algn="l"/>
                <a:tab pos="4959350" algn="l"/>
                <a:tab pos="5408613" algn="l"/>
                <a:tab pos="5857875" algn="l"/>
                <a:tab pos="6307138" algn="l"/>
                <a:tab pos="6756400" algn="l"/>
                <a:tab pos="7205663" algn="l"/>
                <a:tab pos="7654925" algn="l"/>
                <a:tab pos="8104188" algn="l"/>
                <a:tab pos="8553450" algn="l"/>
                <a:tab pos="9002713" algn="l"/>
                <a:tab pos="9451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marL="868363" indent="-457200" eaLnBrk="0" hangingPunct="0">
              <a:tabLst>
                <a:tab pos="468313" algn="l"/>
                <a:tab pos="915988" algn="l"/>
                <a:tab pos="1365250" algn="l"/>
                <a:tab pos="1814513" algn="l"/>
                <a:tab pos="2263775" algn="l"/>
                <a:tab pos="2713038" algn="l"/>
                <a:tab pos="3162300" algn="l"/>
                <a:tab pos="3611563" algn="l"/>
                <a:tab pos="4060825" algn="l"/>
                <a:tab pos="4510088" algn="l"/>
                <a:tab pos="4959350" algn="l"/>
                <a:tab pos="5408613" algn="l"/>
                <a:tab pos="5857875" algn="l"/>
                <a:tab pos="6307138" algn="l"/>
                <a:tab pos="6756400" algn="l"/>
                <a:tab pos="7205663" algn="l"/>
                <a:tab pos="7654925" algn="l"/>
                <a:tab pos="8104188" algn="l"/>
                <a:tab pos="8553450" algn="l"/>
                <a:tab pos="9002713" algn="l"/>
                <a:tab pos="9451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468313" algn="l"/>
                <a:tab pos="915988" algn="l"/>
                <a:tab pos="1365250" algn="l"/>
                <a:tab pos="1814513" algn="l"/>
                <a:tab pos="2263775" algn="l"/>
                <a:tab pos="2713038" algn="l"/>
                <a:tab pos="3162300" algn="l"/>
                <a:tab pos="3611563" algn="l"/>
                <a:tab pos="4060825" algn="l"/>
                <a:tab pos="4510088" algn="l"/>
                <a:tab pos="4959350" algn="l"/>
                <a:tab pos="5408613" algn="l"/>
                <a:tab pos="5857875" algn="l"/>
                <a:tab pos="6307138" algn="l"/>
                <a:tab pos="6756400" algn="l"/>
                <a:tab pos="7205663" algn="l"/>
                <a:tab pos="7654925" algn="l"/>
                <a:tab pos="8104188" algn="l"/>
                <a:tab pos="8553450" algn="l"/>
                <a:tab pos="9002713" algn="l"/>
                <a:tab pos="9451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468313" algn="l"/>
                <a:tab pos="915988" algn="l"/>
                <a:tab pos="1365250" algn="l"/>
                <a:tab pos="1814513" algn="l"/>
                <a:tab pos="2263775" algn="l"/>
                <a:tab pos="2713038" algn="l"/>
                <a:tab pos="3162300" algn="l"/>
                <a:tab pos="3611563" algn="l"/>
                <a:tab pos="4060825" algn="l"/>
                <a:tab pos="4510088" algn="l"/>
                <a:tab pos="4959350" algn="l"/>
                <a:tab pos="5408613" algn="l"/>
                <a:tab pos="5857875" algn="l"/>
                <a:tab pos="6307138" algn="l"/>
                <a:tab pos="6756400" algn="l"/>
                <a:tab pos="7205663" algn="l"/>
                <a:tab pos="7654925" algn="l"/>
                <a:tab pos="8104188" algn="l"/>
                <a:tab pos="8553450" algn="l"/>
                <a:tab pos="9002713" algn="l"/>
                <a:tab pos="9451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468313" algn="l"/>
                <a:tab pos="915988" algn="l"/>
                <a:tab pos="1365250" algn="l"/>
                <a:tab pos="1814513" algn="l"/>
                <a:tab pos="2263775" algn="l"/>
                <a:tab pos="2713038" algn="l"/>
                <a:tab pos="3162300" algn="l"/>
                <a:tab pos="3611563" algn="l"/>
                <a:tab pos="4060825" algn="l"/>
                <a:tab pos="4510088" algn="l"/>
                <a:tab pos="4959350" algn="l"/>
                <a:tab pos="5408613" algn="l"/>
                <a:tab pos="5857875" algn="l"/>
                <a:tab pos="6307138" algn="l"/>
                <a:tab pos="6756400" algn="l"/>
                <a:tab pos="7205663" algn="l"/>
                <a:tab pos="7654925" algn="l"/>
                <a:tab pos="8104188" algn="l"/>
                <a:tab pos="8553450" algn="l"/>
                <a:tab pos="9002713" algn="l"/>
                <a:tab pos="9451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68313" algn="l"/>
                <a:tab pos="915988" algn="l"/>
                <a:tab pos="1365250" algn="l"/>
                <a:tab pos="1814513" algn="l"/>
                <a:tab pos="2263775" algn="l"/>
                <a:tab pos="2713038" algn="l"/>
                <a:tab pos="3162300" algn="l"/>
                <a:tab pos="3611563" algn="l"/>
                <a:tab pos="4060825" algn="l"/>
                <a:tab pos="4510088" algn="l"/>
                <a:tab pos="4959350" algn="l"/>
                <a:tab pos="5408613" algn="l"/>
                <a:tab pos="5857875" algn="l"/>
                <a:tab pos="6307138" algn="l"/>
                <a:tab pos="6756400" algn="l"/>
                <a:tab pos="7205663" algn="l"/>
                <a:tab pos="7654925" algn="l"/>
                <a:tab pos="8104188" algn="l"/>
                <a:tab pos="8553450" algn="l"/>
                <a:tab pos="9002713" algn="l"/>
                <a:tab pos="9451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68313" algn="l"/>
                <a:tab pos="915988" algn="l"/>
                <a:tab pos="1365250" algn="l"/>
                <a:tab pos="1814513" algn="l"/>
                <a:tab pos="2263775" algn="l"/>
                <a:tab pos="2713038" algn="l"/>
                <a:tab pos="3162300" algn="l"/>
                <a:tab pos="3611563" algn="l"/>
                <a:tab pos="4060825" algn="l"/>
                <a:tab pos="4510088" algn="l"/>
                <a:tab pos="4959350" algn="l"/>
                <a:tab pos="5408613" algn="l"/>
                <a:tab pos="5857875" algn="l"/>
                <a:tab pos="6307138" algn="l"/>
                <a:tab pos="6756400" algn="l"/>
                <a:tab pos="7205663" algn="l"/>
                <a:tab pos="7654925" algn="l"/>
                <a:tab pos="8104188" algn="l"/>
                <a:tab pos="8553450" algn="l"/>
                <a:tab pos="9002713" algn="l"/>
                <a:tab pos="9451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68313" algn="l"/>
                <a:tab pos="915988" algn="l"/>
                <a:tab pos="1365250" algn="l"/>
                <a:tab pos="1814513" algn="l"/>
                <a:tab pos="2263775" algn="l"/>
                <a:tab pos="2713038" algn="l"/>
                <a:tab pos="3162300" algn="l"/>
                <a:tab pos="3611563" algn="l"/>
                <a:tab pos="4060825" algn="l"/>
                <a:tab pos="4510088" algn="l"/>
                <a:tab pos="4959350" algn="l"/>
                <a:tab pos="5408613" algn="l"/>
                <a:tab pos="5857875" algn="l"/>
                <a:tab pos="6307138" algn="l"/>
                <a:tab pos="6756400" algn="l"/>
                <a:tab pos="7205663" algn="l"/>
                <a:tab pos="7654925" algn="l"/>
                <a:tab pos="8104188" algn="l"/>
                <a:tab pos="8553450" algn="l"/>
                <a:tab pos="9002713" algn="l"/>
                <a:tab pos="9451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68313" algn="l"/>
                <a:tab pos="915988" algn="l"/>
                <a:tab pos="1365250" algn="l"/>
                <a:tab pos="1814513" algn="l"/>
                <a:tab pos="2263775" algn="l"/>
                <a:tab pos="2713038" algn="l"/>
                <a:tab pos="3162300" algn="l"/>
                <a:tab pos="3611563" algn="l"/>
                <a:tab pos="4060825" algn="l"/>
                <a:tab pos="4510088" algn="l"/>
                <a:tab pos="4959350" algn="l"/>
                <a:tab pos="5408613" algn="l"/>
                <a:tab pos="5857875" algn="l"/>
                <a:tab pos="6307138" algn="l"/>
                <a:tab pos="6756400" algn="l"/>
                <a:tab pos="7205663" algn="l"/>
                <a:tab pos="7654925" algn="l"/>
                <a:tab pos="8104188" algn="l"/>
                <a:tab pos="8553450" algn="l"/>
                <a:tab pos="9002713" algn="l"/>
                <a:tab pos="9451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500" dirty="0">
                <a:solidFill>
                  <a:srgbClr val="000000"/>
                </a:solidFill>
                <a:ea typeface="SimSun" charset="0"/>
                <a:cs typeface="SimSun" charset="0"/>
              </a:rPr>
              <a:t>Użycie tradycyjnego wkłucia centralnego związane jest z większym ryzykiem:</a:t>
            </a:r>
          </a:p>
          <a:p>
            <a:pPr lvl="1"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700" dirty="0">
                <a:solidFill>
                  <a:srgbClr val="000000"/>
                </a:solidFill>
                <a:ea typeface="SimSun" charset="0"/>
                <a:cs typeface="SimSun" charset="0"/>
              </a:rPr>
              <a:t>z</a:t>
            </a:r>
            <a:r>
              <a:rPr lang="pl-PL" sz="2700" dirty="0" smtClean="0">
                <a:solidFill>
                  <a:srgbClr val="000000"/>
                </a:solidFill>
                <a:ea typeface="SimSun" charset="0"/>
                <a:cs typeface="SimSun" charset="0"/>
              </a:rPr>
              <a:t>akrzepicy </a:t>
            </a:r>
            <a:r>
              <a:rPr lang="pl-PL" sz="2700" dirty="0">
                <a:solidFill>
                  <a:srgbClr val="000000"/>
                </a:solidFill>
                <a:ea typeface="SimSun" charset="0"/>
                <a:cs typeface="SimSun" charset="0"/>
              </a:rPr>
              <a:t>5 – 20%</a:t>
            </a:r>
          </a:p>
          <a:p>
            <a:pPr lvl="1"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700" dirty="0">
                <a:solidFill>
                  <a:srgbClr val="000000"/>
                </a:solidFill>
                <a:ea typeface="SimSun" charset="0"/>
                <a:cs typeface="SimSun" charset="0"/>
              </a:rPr>
              <a:t>z</a:t>
            </a:r>
            <a:r>
              <a:rPr lang="pl-PL" sz="2700" dirty="0" smtClean="0">
                <a:solidFill>
                  <a:srgbClr val="000000"/>
                </a:solidFill>
                <a:ea typeface="SimSun" charset="0"/>
                <a:cs typeface="SimSun" charset="0"/>
              </a:rPr>
              <a:t>akażeń </a:t>
            </a:r>
            <a:r>
              <a:rPr lang="pl-PL" sz="2700" dirty="0">
                <a:solidFill>
                  <a:srgbClr val="000000"/>
                </a:solidFill>
                <a:ea typeface="SimSun" charset="0"/>
                <a:cs typeface="SimSun" charset="0"/>
              </a:rPr>
              <a:t>10 – 15% </a:t>
            </a:r>
          </a:p>
          <a:p>
            <a:pPr lvl="1"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700" dirty="0">
                <a:solidFill>
                  <a:srgbClr val="000000"/>
                </a:solidFill>
                <a:ea typeface="SimSun" charset="0"/>
                <a:cs typeface="SimSun" charset="0"/>
              </a:rPr>
              <a:t>p</a:t>
            </a:r>
            <a:r>
              <a:rPr lang="pl-PL" sz="2700" dirty="0" smtClean="0">
                <a:solidFill>
                  <a:srgbClr val="000000"/>
                </a:solidFill>
                <a:ea typeface="SimSun" charset="0"/>
                <a:cs typeface="SimSun" charset="0"/>
              </a:rPr>
              <a:t>owikłań </a:t>
            </a:r>
            <a:r>
              <a:rPr lang="pl-PL" sz="2700" dirty="0">
                <a:solidFill>
                  <a:srgbClr val="000000"/>
                </a:solidFill>
                <a:ea typeface="SimSun" charset="0"/>
                <a:cs typeface="SimSun" charset="0"/>
              </a:rPr>
              <a:t>mechanicznych 10 - 30% </a:t>
            </a:r>
          </a:p>
          <a:p>
            <a:pPr lvl="1" eaLnBrk="1" hangingPunct="1">
              <a:lnSpc>
                <a:spcPct val="150000"/>
              </a:lnSpc>
              <a:spcBef>
                <a:spcPts val="675"/>
              </a:spcBef>
              <a:buFont typeface="Arial" charset="0"/>
              <a:buChar char="•"/>
            </a:pPr>
            <a:r>
              <a:rPr lang="pl-PL" sz="2700" dirty="0">
                <a:solidFill>
                  <a:srgbClr val="000000"/>
                </a:solidFill>
                <a:ea typeface="SimSun" charset="0"/>
                <a:cs typeface="SimSun" charset="0"/>
              </a:rPr>
              <a:t>o</a:t>
            </a:r>
            <a:r>
              <a:rPr lang="pl-PL" sz="2700" dirty="0" smtClean="0">
                <a:solidFill>
                  <a:srgbClr val="000000"/>
                </a:solidFill>
                <a:ea typeface="SimSun" charset="0"/>
                <a:cs typeface="SimSun" charset="0"/>
              </a:rPr>
              <a:t>dmy </a:t>
            </a:r>
            <a:r>
              <a:rPr lang="pl-PL" sz="2700" dirty="0">
                <a:solidFill>
                  <a:srgbClr val="000000"/>
                </a:solidFill>
                <a:ea typeface="SimSun" charset="0"/>
                <a:cs typeface="SimSun" charset="0"/>
              </a:rPr>
              <a:t>opłucnowej 3 - 4%</a:t>
            </a:r>
          </a:p>
        </p:txBody>
      </p:sp>
      <p:sp>
        <p:nvSpPr>
          <p:cNvPr id="51204" name="Text Box 3"/>
          <p:cNvSpPr txBox="1">
            <a:spLocks noChangeArrowheads="1"/>
          </p:cNvSpPr>
          <p:nvPr/>
        </p:nvSpPr>
        <p:spPr bwMode="auto">
          <a:xfrm>
            <a:off x="1066800" y="6300788"/>
            <a:ext cx="75723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1720" tIns="40680" rIns="81720" bIns="4068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pl-PL" sz="1300" i="1">
                <a:solidFill>
                  <a:srgbClr val="000000"/>
                </a:solidFill>
                <a:ea typeface="SimSun" charset="0"/>
                <a:cs typeface="SimSun" charset="0"/>
              </a:rPr>
              <a:t>AMERICAN JOURNAL OF RESPIRATORY AND CRITICAL CARE MEDICINE VOL 183 2011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"/>
          <p:cNvSpPr txBox="1">
            <a:spLocks noChangeArrowheads="1"/>
          </p:cNvSpPr>
          <p:nvPr/>
        </p:nvSpPr>
        <p:spPr bwMode="auto">
          <a:xfrm>
            <a:off x="455613" y="271463"/>
            <a:ext cx="8226425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3528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endParaRPr lang="pl-PL" sz="3800" b="1">
              <a:solidFill>
                <a:srgbClr val="0070C0"/>
              </a:solidFill>
              <a:latin typeface="Century Gothic" pitchFamily="32" charset="0"/>
              <a:ea typeface="SimSun" charset="0"/>
              <a:cs typeface="SimSun" charset="0"/>
            </a:endParaRPr>
          </a:p>
        </p:txBody>
      </p:sp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455613" y="857250"/>
            <a:ext cx="8226425" cy="527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25560" rIns="0" bIns="0"/>
          <a:lstStyle>
            <a:lvl1pPr marL="401638" indent="-296863" eaLnBrk="0" hangingPunct="0">
              <a:tabLst>
                <a:tab pos="401638" algn="l"/>
                <a:tab pos="849313" algn="l"/>
                <a:tab pos="1298575" algn="l"/>
                <a:tab pos="1747838" algn="l"/>
                <a:tab pos="2197100" algn="l"/>
                <a:tab pos="2646363" algn="l"/>
                <a:tab pos="3095625" algn="l"/>
                <a:tab pos="3544888" algn="l"/>
                <a:tab pos="3994150" algn="l"/>
                <a:tab pos="4443413" algn="l"/>
                <a:tab pos="4892675" algn="l"/>
                <a:tab pos="5341938" algn="l"/>
                <a:tab pos="5791200" algn="l"/>
                <a:tab pos="6240463" algn="l"/>
                <a:tab pos="6689725" algn="l"/>
                <a:tab pos="7138988" algn="l"/>
                <a:tab pos="7588250" algn="l"/>
                <a:tab pos="8037513" algn="l"/>
                <a:tab pos="8486775" algn="l"/>
                <a:tab pos="8936038" algn="l"/>
                <a:tab pos="9385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401638" algn="l"/>
                <a:tab pos="849313" algn="l"/>
                <a:tab pos="1298575" algn="l"/>
                <a:tab pos="1747838" algn="l"/>
                <a:tab pos="2197100" algn="l"/>
                <a:tab pos="2646363" algn="l"/>
                <a:tab pos="3095625" algn="l"/>
                <a:tab pos="3544888" algn="l"/>
                <a:tab pos="3994150" algn="l"/>
                <a:tab pos="4443413" algn="l"/>
                <a:tab pos="4892675" algn="l"/>
                <a:tab pos="5341938" algn="l"/>
                <a:tab pos="5791200" algn="l"/>
                <a:tab pos="6240463" algn="l"/>
                <a:tab pos="6689725" algn="l"/>
                <a:tab pos="7138988" algn="l"/>
                <a:tab pos="7588250" algn="l"/>
                <a:tab pos="8037513" algn="l"/>
                <a:tab pos="8486775" algn="l"/>
                <a:tab pos="8936038" algn="l"/>
                <a:tab pos="9385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401638" algn="l"/>
                <a:tab pos="849313" algn="l"/>
                <a:tab pos="1298575" algn="l"/>
                <a:tab pos="1747838" algn="l"/>
                <a:tab pos="2197100" algn="l"/>
                <a:tab pos="2646363" algn="l"/>
                <a:tab pos="3095625" algn="l"/>
                <a:tab pos="3544888" algn="l"/>
                <a:tab pos="3994150" algn="l"/>
                <a:tab pos="4443413" algn="l"/>
                <a:tab pos="4892675" algn="l"/>
                <a:tab pos="5341938" algn="l"/>
                <a:tab pos="5791200" algn="l"/>
                <a:tab pos="6240463" algn="l"/>
                <a:tab pos="6689725" algn="l"/>
                <a:tab pos="7138988" algn="l"/>
                <a:tab pos="7588250" algn="l"/>
                <a:tab pos="8037513" algn="l"/>
                <a:tab pos="8486775" algn="l"/>
                <a:tab pos="8936038" algn="l"/>
                <a:tab pos="9385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401638" algn="l"/>
                <a:tab pos="849313" algn="l"/>
                <a:tab pos="1298575" algn="l"/>
                <a:tab pos="1747838" algn="l"/>
                <a:tab pos="2197100" algn="l"/>
                <a:tab pos="2646363" algn="l"/>
                <a:tab pos="3095625" algn="l"/>
                <a:tab pos="3544888" algn="l"/>
                <a:tab pos="3994150" algn="l"/>
                <a:tab pos="4443413" algn="l"/>
                <a:tab pos="4892675" algn="l"/>
                <a:tab pos="5341938" algn="l"/>
                <a:tab pos="5791200" algn="l"/>
                <a:tab pos="6240463" algn="l"/>
                <a:tab pos="6689725" algn="l"/>
                <a:tab pos="7138988" algn="l"/>
                <a:tab pos="7588250" algn="l"/>
                <a:tab pos="8037513" algn="l"/>
                <a:tab pos="8486775" algn="l"/>
                <a:tab pos="8936038" algn="l"/>
                <a:tab pos="9385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401638" algn="l"/>
                <a:tab pos="849313" algn="l"/>
                <a:tab pos="1298575" algn="l"/>
                <a:tab pos="1747838" algn="l"/>
                <a:tab pos="2197100" algn="l"/>
                <a:tab pos="2646363" algn="l"/>
                <a:tab pos="3095625" algn="l"/>
                <a:tab pos="3544888" algn="l"/>
                <a:tab pos="3994150" algn="l"/>
                <a:tab pos="4443413" algn="l"/>
                <a:tab pos="4892675" algn="l"/>
                <a:tab pos="5341938" algn="l"/>
                <a:tab pos="5791200" algn="l"/>
                <a:tab pos="6240463" algn="l"/>
                <a:tab pos="6689725" algn="l"/>
                <a:tab pos="7138988" algn="l"/>
                <a:tab pos="7588250" algn="l"/>
                <a:tab pos="8037513" algn="l"/>
                <a:tab pos="8486775" algn="l"/>
                <a:tab pos="8936038" algn="l"/>
                <a:tab pos="9385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01638" algn="l"/>
                <a:tab pos="849313" algn="l"/>
                <a:tab pos="1298575" algn="l"/>
                <a:tab pos="1747838" algn="l"/>
                <a:tab pos="2197100" algn="l"/>
                <a:tab pos="2646363" algn="l"/>
                <a:tab pos="3095625" algn="l"/>
                <a:tab pos="3544888" algn="l"/>
                <a:tab pos="3994150" algn="l"/>
                <a:tab pos="4443413" algn="l"/>
                <a:tab pos="4892675" algn="l"/>
                <a:tab pos="5341938" algn="l"/>
                <a:tab pos="5791200" algn="l"/>
                <a:tab pos="6240463" algn="l"/>
                <a:tab pos="6689725" algn="l"/>
                <a:tab pos="7138988" algn="l"/>
                <a:tab pos="7588250" algn="l"/>
                <a:tab pos="8037513" algn="l"/>
                <a:tab pos="8486775" algn="l"/>
                <a:tab pos="8936038" algn="l"/>
                <a:tab pos="9385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01638" algn="l"/>
                <a:tab pos="849313" algn="l"/>
                <a:tab pos="1298575" algn="l"/>
                <a:tab pos="1747838" algn="l"/>
                <a:tab pos="2197100" algn="l"/>
                <a:tab pos="2646363" algn="l"/>
                <a:tab pos="3095625" algn="l"/>
                <a:tab pos="3544888" algn="l"/>
                <a:tab pos="3994150" algn="l"/>
                <a:tab pos="4443413" algn="l"/>
                <a:tab pos="4892675" algn="l"/>
                <a:tab pos="5341938" algn="l"/>
                <a:tab pos="5791200" algn="l"/>
                <a:tab pos="6240463" algn="l"/>
                <a:tab pos="6689725" algn="l"/>
                <a:tab pos="7138988" algn="l"/>
                <a:tab pos="7588250" algn="l"/>
                <a:tab pos="8037513" algn="l"/>
                <a:tab pos="8486775" algn="l"/>
                <a:tab pos="8936038" algn="l"/>
                <a:tab pos="9385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01638" algn="l"/>
                <a:tab pos="849313" algn="l"/>
                <a:tab pos="1298575" algn="l"/>
                <a:tab pos="1747838" algn="l"/>
                <a:tab pos="2197100" algn="l"/>
                <a:tab pos="2646363" algn="l"/>
                <a:tab pos="3095625" algn="l"/>
                <a:tab pos="3544888" algn="l"/>
                <a:tab pos="3994150" algn="l"/>
                <a:tab pos="4443413" algn="l"/>
                <a:tab pos="4892675" algn="l"/>
                <a:tab pos="5341938" algn="l"/>
                <a:tab pos="5791200" algn="l"/>
                <a:tab pos="6240463" algn="l"/>
                <a:tab pos="6689725" algn="l"/>
                <a:tab pos="7138988" algn="l"/>
                <a:tab pos="7588250" algn="l"/>
                <a:tab pos="8037513" algn="l"/>
                <a:tab pos="8486775" algn="l"/>
                <a:tab pos="8936038" algn="l"/>
                <a:tab pos="9385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01638" algn="l"/>
                <a:tab pos="849313" algn="l"/>
                <a:tab pos="1298575" algn="l"/>
                <a:tab pos="1747838" algn="l"/>
                <a:tab pos="2197100" algn="l"/>
                <a:tab pos="2646363" algn="l"/>
                <a:tab pos="3095625" algn="l"/>
                <a:tab pos="3544888" algn="l"/>
                <a:tab pos="3994150" algn="l"/>
                <a:tab pos="4443413" algn="l"/>
                <a:tab pos="4892675" algn="l"/>
                <a:tab pos="5341938" algn="l"/>
                <a:tab pos="5791200" algn="l"/>
                <a:tab pos="6240463" algn="l"/>
                <a:tab pos="6689725" algn="l"/>
                <a:tab pos="7138988" algn="l"/>
                <a:tab pos="7588250" algn="l"/>
                <a:tab pos="8037513" algn="l"/>
                <a:tab pos="8486775" algn="l"/>
                <a:tab pos="8936038" algn="l"/>
                <a:tab pos="9385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spcAft>
                <a:spcPts val="1288"/>
              </a:spcAft>
            </a:pPr>
            <a:r>
              <a:rPr lang="pl-PL" sz="2700" dirty="0">
                <a:solidFill>
                  <a:srgbClr val="16165D"/>
                </a:solidFill>
                <a:ea typeface="SimSun" charset="0"/>
                <a:cs typeface="SimSun" charset="0"/>
              </a:rPr>
              <a:t>Porty naczyniowe są powszechnie używane w leczeniu chorych na mukowiscydozę i wszelkie doniesienia o ich stosowaniu w CF sugerują, </a:t>
            </a:r>
            <a:r>
              <a:rPr lang="pl-PL" sz="2700" dirty="0" smtClean="0">
                <a:solidFill>
                  <a:srgbClr val="16165D"/>
                </a:solidFill>
                <a:ea typeface="SimSun" charset="0"/>
                <a:cs typeface="SimSun" charset="0"/>
              </a:rPr>
              <a:t/>
            </a:r>
            <a:br>
              <a:rPr lang="pl-PL" sz="2700" dirty="0" smtClean="0">
                <a:solidFill>
                  <a:srgbClr val="16165D"/>
                </a:solidFill>
                <a:ea typeface="SimSun" charset="0"/>
                <a:cs typeface="SimSun" charset="0"/>
              </a:rPr>
            </a:br>
            <a:r>
              <a:rPr lang="pl-PL" sz="2700" dirty="0" smtClean="0">
                <a:solidFill>
                  <a:srgbClr val="16165D"/>
                </a:solidFill>
                <a:ea typeface="SimSun" charset="0"/>
                <a:cs typeface="SimSun" charset="0"/>
              </a:rPr>
              <a:t>że </a:t>
            </a:r>
            <a:r>
              <a:rPr lang="pl-PL" sz="2700" dirty="0">
                <a:solidFill>
                  <a:srgbClr val="16165D"/>
                </a:solidFill>
                <a:ea typeface="SimSun" charset="0"/>
                <a:cs typeface="SimSun" charset="0"/>
              </a:rPr>
              <a:t>są to systemy bezpieczne, skuteczne i znacznie zmniejszające ryzyko powikłań.</a:t>
            </a:r>
          </a:p>
          <a:p>
            <a:pPr eaLnBrk="1" hangingPunct="1">
              <a:spcAft>
                <a:spcPts val="1288"/>
              </a:spcAft>
            </a:pPr>
            <a:endParaRPr lang="pl-PL" sz="2700" dirty="0">
              <a:solidFill>
                <a:srgbClr val="22228B"/>
              </a:solidFill>
              <a:ea typeface="SimSun" charset="0"/>
              <a:cs typeface="SimSun" charset="0"/>
            </a:endParaRPr>
          </a:p>
          <a:p>
            <a:pPr eaLnBrk="1" hangingPunct="1">
              <a:spcAft>
                <a:spcPts val="1288"/>
              </a:spcAft>
            </a:pPr>
            <a:r>
              <a:rPr lang="pl-PL" sz="2700" dirty="0">
                <a:solidFill>
                  <a:srgbClr val="16165D"/>
                </a:solidFill>
                <a:ea typeface="SimSun" charset="0"/>
                <a:cs typeface="SimSun" charset="0"/>
              </a:rPr>
              <a:t>Brak jednak na ten temat badań randomizowanych</a:t>
            </a:r>
            <a:r>
              <a:rPr lang="pl-PL" sz="2700" dirty="0">
                <a:solidFill>
                  <a:srgbClr val="22228B"/>
                </a:solidFill>
                <a:ea typeface="SimSun" charset="0"/>
                <a:cs typeface="SimSun" charset="0"/>
              </a:rPr>
              <a:t>.</a:t>
            </a:r>
          </a:p>
          <a:p>
            <a:pPr eaLnBrk="1" hangingPunct="1">
              <a:spcAft>
                <a:spcPts val="1288"/>
              </a:spcAft>
              <a:buClrTx/>
              <a:buFontTx/>
              <a:buNone/>
            </a:pPr>
            <a:endParaRPr lang="pl-PL" sz="2700" dirty="0">
              <a:solidFill>
                <a:srgbClr val="22228B"/>
              </a:solidFill>
              <a:ea typeface="SimSun" charset="0"/>
              <a:cs typeface="SimSun" charset="0"/>
            </a:endParaRPr>
          </a:p>
          <a:p>
            <a:pPr eaLnBrk="1" hangingPunct="1">
              <a:spcAft>
                <a:spcPts val="1288"/>
              </a:spcAft>
            </a:pPr>
            <a:endParaRPr lang="pl-PL" sz="2700" dirty="0">
              <a:solidFill>
                <a:srgbClr val="000000"/>
              </a:solidFill>
              <a:ea typeface="SimSun" charset="0"/>
              <a:cs typeface="SimSun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457200" y="1844675"/>
            <a:ext cx="82296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457200" y="277813"/>
            <a:ext cx="822960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6633"/>
                </a:solidFill>
                <a:latin typeface="Times New Roman" pitchFamily="16" charset="0"/>
                <a:ea typeface="SimSun" charset="0"/>
                <a:cs typeface="SimSun" charset="0"/>
              </a:rPr>
              <a:t>Antybiotykoterapia wziewna</a:t>
            </a: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411163" y="1419225"/>
            <a:ext cx="8229600" cy="524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4963" indent="-334963"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marL="457200" indent="-457200" eaLnBrk="1" hangingPunct="1">
              <a:lnSpc>
                <a:spcPct val="9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Nowe </a:t>
            </a:r>
            <a:r>
              <a:rPr lang="pl-PL" sz="28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zakażenie, nawet bez klinicznych </a:t>
            </a: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objawów</a:t>
            </a:r>
            <a:b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zaostrzenia, zakażenie </a:t>
            </a: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przewlekłe</a:t>
            </a:r>
            <a:b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endParaRPr lang="pl-PL" sz="28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Prowadzona </a:t>
            </a:r>
            <a:r>
              <a:rPr lang="pl-PL" sz="28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samodzielnie przez </a:t>
            </a: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pacjenta</a:t>
            </a:r>
            <a:b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                           </a:t>
            </a:r>
            <a:r>
              <a:rPr lang="pl-PL" sz="28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w trybie:</a:t>
            </a:r>
          </a:p>
          <a:p>
            <a:pPr marL="0" indent="0" eaLnBrk="1" hangingPunct="1">
              <a:lnSpc>
                <a:spcPct val="90000"/>
              </a:lnSpc>
              <a:spcBef>
                <a:spcPts val="750"/>
              </a:spcBef>
              <a:buClr>
                <a:srgbClr val="FF9900"/>
              </a:buClr>
            </a:pPr>
            <a:r>
              <a:rPr lang="pl-PL" sz="28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	</a:t>
            </a: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	</a:t>
            </a:r>
            <a:r>
              <a:rPr lang="pl-PL" sz="2800" dirty="0" smtClean="0">
                <a:solidFill>
                  <a:srgbClr val="FF9900"/>
                </a:solidFill>
                <a:latin typeface="Times New Roman" pitchFamily="16" charset="0"/>
                <a:ea typeface="SimSun" charset="0"/>
                <a:cs typeface="SimSun" charset="0"/>
              </a:rPr>
              <a:t>●</a:t>
            </a: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okresowym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- </a:t>
            </a:r>
            <a:r>
              <a:rPr lang="pl-PL" sz="2000" dirty="0" err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eradykacja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zakażenia </a:t>
            </a:r>
            <a:r>
              <a:rPr lang="pl-PL" sz="2000" i="1" dirty="0" err="1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Pseudomonas</a:t>
            </a:r>
            <a:r>
              <a:rPr lang="pl-PL" sz="2000" i="1" dirty="0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 </a:t>
            </a:r>
            <a:r>
              <a:rPr lang="pl-PL" sz="2000" i="1" dirty="0" err="1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aeruginosa</a:t>
            </a:r>
            <a:r>
              <a:rPr lang="pl-PL" sz="2000" i="1" dirty="0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,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/>
            </a:r>
            <a:b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						      leczenie 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zaostrzeń choroby oskrzelowo- 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płucnej</a:t>
            </a:r>
            <a:b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		</a:t>
            </a:r>
            <a:r>
              <a:rPr lang="pl-PL" sz="2800" dirty="0" smtClean="0">
                <a:solidFill>
                  <a:srgbClr val="FF9900"/>
                </a:solidFill>
                <a:latin typeface="Times New Roman" pitchFamily="16" charset="0"/>
                <a:ea typeface="SimSun" charset="0"/>
                <a:cs typeface="SimSun" charset="0"/>
              </a:rPr>
              <a:t>●</a:t>
            </a: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przewlekłym/sekwencyjnym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- utrwalone zakażenia 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/>
            </a:r>
            <a:b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						dróg oddechowych 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przez </a:t>
            </a:r>
            <a:r>
              <a:rPr lang="pl-PL" sz="2000" i="1" dirty="0" err="1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Pseudomonas</a:t>
            </a:r>
            <a:r>
              <a:rPr lang="pl-PL" sz="2000" i="1" dirty="0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 </a:t>
            </a:r>
            <a:r>
              <a:rPr lang="pl-PL" sz="2000" i="1" dirty="0" err="1" smtClean="0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aeruginosa</a:t>
            </a:r>
            <a:endParaRPr lang="pl-PL" sz="2000" i="1" dirty="0">
              <a:solidFill>
                <a:srgbClr val="000000"/>
              </a:solidFill>
              <a:latin typeface="Times New Roman" pitchFamily="16" charset="0"/>
              <a:ea typeface="News702EU-Italic" pitchFamily="64" charset="0"/>
              <a:cs typeface="News702EU-Italic" pitchFamily="6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468313" y="36449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285749" y="214313"/>
            <a:ext cx="8412163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 dirty="0">
                <a:solidFill>
                  <a:srgbClr val="006633"/>
                </a:solidFill>
                <a:latin typeface="Garamond" pitchFamily="16" charset="0"/>
                <a:ea typeface="SimSun" charset="0"/>
                <a:cs typeface="SimSun" charset="0"/>
              </a:rPr>
              <a:t>Udział pielęgniarki </a:t>
            </a:r>
            <a:r>
              <a:rPr lang="pl-PL" sz="3800" b="1" dirty="0" smtClean="0">
                <a:solidFill>
                  <a:srgbClr val="006633"/>
                </a:solidFill>
                <a:latin typeface="Garamond" pitchFamily="16" charset="0"/>
                <a:ea typeface="SimSun" charset="0"/>
                <a:cs typeface="SimSun" charset="0"/>
              </a:rPr>
              <a:t/>
            </a:r>
            <a:br>
              <a:rPr lang="pl-PL" sz="3800" b="1" dirty="0" smtClean="0">
                <a:solidFill>
                  <a:srgbClr val="006633"/>
                </a:solidFill>
                <a:latin typeface="Garamond" pitchFamily="16" charset="0"/>
                <a:ea typeface="SimSun" charset="0"/>
                <a:cs typeface="SimSun" charset="0"/>
              </a:rPr>
            </a:br>
            <a:r>
              <a:rPr lang="pl-PL" sz="3800" b="1" dirty="0" smtClean="0">
                <a:solidFill>
                  <a:srgbClr val="006633"/>
                </a:solidFill>
                <a:latin typeface="Garamond" pitchFamily="16" charset="0"/>
                <a:ea typeface="SimSun" charset="0"/>
                <a:cs typeface="SimSun" charset="0"/>
              </a:rPr>
              <a:t>w antybiotykoterapii </a:t>
            </a:r>
            <a:r>
              <a:rPr lang="pl-PL" sz="3800" b="1" dirty="0">
                <a:solidFill>
                  <a:srgbClr val="006633"/>
                </a:solidFill>
                <a:latin typeface="Garamond" pitchFamily="16" charset="0"/>
                <a:ea typeface="SimSun" charset="0"/>
                <a:cs typeface="SimSun" charset="0"/>
              </a:rPr>
              <a:t>wziewnej</a:t>
            </a: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457200" y="1928813"/>
            <a:ext cx="8229600" cy="420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1313" indent="-334963"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  <a:buClrTx/>
              <a:buFontTx/>
              <a:buNone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Edukacja pacjenta </a:t>
            </a:r>
            <a:r>
              <a:rPr lang="pl-PL" sz="3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w </a:t>
            </a: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zakresie </a:t>
            </a:r>
            <a:r>
              <a:rPr lang="pl-PL" sz="3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/>
            </a:r>
            <a:br>
              <a:rPr lang="pl-PL" sz="3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marL="463550" indent="-457200" eaLnBrk="1" hangingPunct="1">
              <a:lnSpc>
                <a:spcPct val="90000"/>
              </a:lnSpc>
              <a:spcBef>
                <a:spcPts val="750"/>
              </a:spcBef>
              <a:buClr>
                <a:srgbClr val="FF9900"/>
              </a:buClr>
              <a:buSzPct val="110000"/>
              <a:buFont typeface="Wingdings" pitchFamily="2" charset="2"/>
              <a:buChar char="§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umiejętności przygotowania leku do </a:t>
            </a:r>
            <a:r>
              <a:rPr lang="pl-PL" sz="3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nebulizacji</a:t>
            </a:r>
            <a:br>
              <a:rPr lang="pl-PL" sz="3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marL="463550" indent="-457200" eaLnBrk="1" hangingPunct="1">
              <a:lnSpc>
                <a:spcPct val="90000"/>
              </a:lnSpc>
              <a:spcBef>
                <a:spcPts val="750"/>
              </a:spcBef>
              <a:buClr>
                <a:srgbClr val="FF9900"/>
              </a:buClr>
              <a:buSzPct val="110000"/>
              <a:buFont typeface="Wingdings" pitchFamily="2" charset="2"/>
              <a:buChar char="§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przestrzegania kolejności wykonywania </a:t>
            </a:r>
            <a:r>
              <a:rPr lang="pl-PL" sz="3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inhalacji</a:t>
            </a:r>
            <a:br>
              <a:rPr lang="pl-PL" sz="3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marL="463550" indent="-457200" eaLnBrk="1" hangingPunct="1">
              <a:lnSpc>
                <a:spcPct val="90000"/>
              </a:lnSpc>
              <a:spcBef>
                <a:spcPts val="750"/>
              </a:spcBef>
              <a:buClr>
                <a:srgbClr val="FF9900"/>
              </a:buClr>
              <a:buSzPct val="110000"/>
              <a:buFont typeface="Wingdings" pitchFamily="2" charset="2"/>
              <a:buChar char="§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obserwacji działań niepożądanych </a:t>
            </a:r>
            <a:r>
              <a:rPr lang="pl-PL" sz="28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(</a:t>
            </a:r>
            <a:r>
              <a:rPr lang="pl-PL" sz="2800" dirty="0" err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kolistyna</a:t>
            </a: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)</a:t>
            </a: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eaLnBrk="1" hangingPunct="1">
              <a:lnSpc>
                <a:spcPct val="90000"/>
              </a:lnSpc>
              <a:spcBef>
                <a:spcPts val="750"/>
              </a:spcBef>
              <a:buClrTx/>
              <a:buFontTx/>
              <a:buNone/>
            </a:pP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eaLnBrk="1" hangingPunct="1">
              <a:lnSpc>
                <a:spcPct val="90000"/>
              </a:lnSpc>
              <a:spcBef>
                <a:spcPts val="750"/>
              </a:spcBef>
              <a:buClrTx/>
              <a:buFontTx/>
              <a:buNone/>
            </a:pP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395288" y="27813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539750" y="360363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3800" b="1">
                <a:solidFill>
                  <a:srgbClr val="006633"/>
                </a:solidFill>
                <a:latin typeface="Garamond" pitchFamily="16" charset="0"/>
                <a:ea typeface="SimSun" charset="0"/>
                <a:cs typeface="SimSun" charset="0"/>
              </a:rPr>
              <a:t> </a:t>
            </a:r>
            <a:r>
              <a:rPr lang="pl-PL" sz="3600" b="1">
                <a:solidFill>
                  <a:srgbClr val="006633"/>
                </a:solidFill>
                <a:latin typeface="Times New Roman" pitchFamily="16" charset="0"/>
                <a:ea typeface="SimSun" charset="0"/>
                <a:cs typeface="SimSun" charset="0"/>
              </a:rPr>
              <a:t>Dożylna antybiotykoterapia</a:t>
            </a: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457200" y="1600200"/>
            <a:ext cx="8229600" cy="481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6550" indent="-3365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marL="666750" indent="-320675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marL="457200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r>
              <a:rPr lang="pl-PL" sz="28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Ciężki przebieg zakażenia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/>
            </a:r>
            <a:b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     (</a:t>
            </a:r>
            <a:r>
              <a:rPr lang="pl-PL" sz="2000" i="1" dirty="0" err="1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Pseudomonas</a:t>
            </a:r>
            <a:r>
              <a:rPr lang="pl-PL" sz="2000" i="1" dirty="0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 </a:t>
            </a:r>
            <a:r>
              <a:rPr lang="pl-PL" sz="2000" i="1" dirty="0" err="1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aeruginosa</a:t>
            </a:r>
            <a:r>
              <a:rPr lang="pl-PL" sz="2000" i="1" dirty="0" smtClean="0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, </a:t>
            </a:r>
            <a:r>
              <a:rPr lang="pl-PL" sz="2000" i="1" dirty="0" err="1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Burkholderia</a:t>
            </a:r>
            <a:r>
              <a:rPr lang="pl-PL" sz="2000" i="1" dirty="0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 </a:t>
            </a:r>
            <a:r>
              <a:rPr lang="pl-PL" sz="2000" i="1" dirty="0" err="1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cepacia</a:t>
            </a:r>
            <a:r>
              <a:rPr lang="pl-PL" sz="2000" i="1" dirty="0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, MRSA)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r>
              <a:rPr lang="pl-PL" sz="2800" dirty="0">
                <a:solidFill>
                  <a:srgbClr val="000000"/>
                </a:solidFill>
                <a:latin typeface="Times New Roman" pitchFamily="16" charset="0"/>
                <a:ea typeface="News702EU-Italic" pitchFamily="64" charset="0"/>
                <a:cs typeface="News702EU-Italic" pitchFamily="64" charset="0"/>
              </a:rPr>
              <a:t>Prowadzona w ramach :</a:t>
            </a:r>
          </a:p>
          <a:p>
            <a:pPr marL="1371600" lvl="2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C000"/>
              </a:buClr>
              <a:buFont typeface="Arial" pitchFamily="34" charset="0"/>
              <a:buChar char="•"/>
            </a:pP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hospitalizacji</a:t>
            </a:r>
            <a:b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28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                      		lub</a:t>
            </a:r>
            <a:endParaRPr lang="pl-PL" sz="28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  <a:p>
            <a:pPr marL="1371600" lvl="2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C000"/>
              </a:buClr>
              <a:buFont typeface="Arial" pitchFamily="34" charset="0"/>
              <a:buChar char="•"/>
            </a:pPr>
            <a:r>
              <a:rPr lang="pl-PL" sz="28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domowej antybiotykoterapii dożylnej</a:t>
            </a: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ClrTx/>
              <a:buFontTx/>
              <a:buNone/>
            </a:pPr>
            <a:r>
              <a:rPr lang="pl-PL" sz="2000" dirty="0" err="1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Rozp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. MZ z dnia  6  listopada 2013 r. w sprawie świadczeń gwarantowanych </a:t>
            </a: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ClrTx/>
              <a:buFontTx/>
              <a:buNone/>
            </a:pP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z zakresu ambulatoryjnej opieki specjalistycznej</a:t>
            </a:r>
          </a:p>
          <a:p>
            <a:pPr marL="0" indent="0" eaLnBrk="1" hangingPunct="1">
              <a:lnSpc>
                <a:spcPct val="100000"/>
              </a:lnSpc>
              <a:spcBef>
                <a:spcPts val="750"/>
              </a:spcBef>
              <a:buClrTx/>
            </a:pP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Zarządzenie Nr 89/2012/DSOZ Prezesa NFZ 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z 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dnia 8 grudnia 2012 r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.</a:t>
            </a:r>
            <a:b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Zarządzenie Nr 51/2014/DSOZ Prezesa NFZ z dnia 31 lipca 2014 r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.</a:t>
            </a:r>
            <a:b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</a:b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Zarządzenie Nr 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58/2017/DSOZ 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Prezesa NFZ z dnia 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26 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lipca </a:t>
            </a:r>
            <a:r>
              <a:rPr lang="pl-PL" sz="2000" dirty="0" smtClean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2017 </a:t>
            </a:r>
            <a:r>
              <a:rPr lang="pl-PL" sz="2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r.</a:t>
            </a:r>
          </a:p>
          <a:p>
            <a:pPr marL="0" indent="0" eaLnBrk="1" hangingPunct="1">
              <a:lnSpc>
                <a:spcPct val="100000"/>
              </a:lnSpc>
              <a:spcBef>
                <a:spcPts val="750"/>
              </a:spcBef>
              <a:buClrTx/>
              <a:buFontTx/>
              <a:buNone/>
            </a:pPr>
            <a:endParaRPr lang="pl-PL" sz="2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4838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pl-PL" sz="4200">
                <a:solidFill>
                  <a:srgbClr val="006633"/>
                </a:solidFill>
                <a:latin typeface="Garamond" pitchFamily="16" charset="0"/>
                <a:ea typeface="SimSun" charset="0"/>
                <a:cs typeface="SimSun" charset="0"/>
              </a:rPr>
              <a:t>Udział pielęgniarki w dożylnej antybiotykoterapii</a:t>
            </a:r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483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9725" indent="-339725"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marL="457200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przygotowanie pacjenta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założenie i pielęgnacja dostępu naczyniowego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przygotowanie antybiotyku:</a:t>
            </a:r>
          </a:p>
          <a:p>
            <a:pPr marL="1344613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●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wlew kroplowy</a:t>
            </a:r>
          </a:p>
          <a:p>
            <a:pPr marL="1344613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●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pompa infuzyjna</a:t>
            </a:r>
          </a:p>
          <a:p>
            <a:pPr marL="1344613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●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 bolus – rzadko stosowane/ niemowlęta 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750"/>
              </a:spcBef>
              <a:buClr>
                <a:srgbClr val="FF9900"/>
              </a:buClr>
              <a:buFont typeface="Times New Roman" pitchFamily="18" charset="0"/>
              <a:buChar char="■"/>
            </a:pPr>
            <a:r>
              <a:rPr lang="pl-PL" sz="3000" dirty="0">
                <a:solidFill>
                  <a:srgbClr val="000000"/>
                </a:solidFill>
                <a:latin typeface="Times New Roman" pitchFamily="16" charset="0"/>
                <a:ea typeface="SimSun" charset="0"/>
                <a:cs typeface="SimSun" charset="0"/>
              </a:rPr>
              <a:t>monitorowanie stanu pacjenta i raportowanie wszelkich niepokojących objawów </a:t>
            </a:r>
          </a:p>
          <a:p>
            <a:pPr eaLnBrk="1" hangingPunct="1">
              <a:lnSpc>
                <a:spcPct val="100000"/>
              </a:lnSpc>
              <a:spcBef>
                <a:spcPts val="750"/>
              </a:spcBef>
              <a:buClrTx/>
              <a:buFontTx/>
              <a:buNone/>
            </a:pPr>
            <a:endParaRPr lang="pl-PL" sz="3000" dirty="0">
              <a:solidFill>
                <a:srgbClr val="000000"/>
              </a:solidFill>
              <a:latin typeface="Times New Roman" pitchFamily="16" charset="0"/>
              <a:ea typeface="SimSun" charset="0"/>
              <a:cs typeface="SimSun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Motyw pakiet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yw pakietu Office">
      <a:majorFont>
        <a:latin typeface="Century Schoolbook"/>
        <a:ea typeface="Microsoft YaHei"/>
        <a:cs typeface="Microsoft YaHei"/>
      </a:majorFont>
      <a:minorFont>
        <a:latin typeface="Century Schoolbook"/>
        <a:ea typeface="Microsoft YaHei"/>
        <a:cs typeface="Microsoft YaHei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otyw pakietu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yw pakietu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Motyw pakietu Office">
  <a:themeElements>
    <a:clrScheme name="Motyw pakietu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yw pakietu Office">
      <a:majorFont>
        <a:latin typeface="Century Schoolbook"/>
        <a:ea typeface="Microsoft YaHei"/>
        <a:cs typeface="Microsoft YaHei"/>
      </a:majorFont>
      <a:minorFont>
        <a:latin typeface="Century Schoolbook"/>
        <a:ea typeface="Microsoft YaHei"/>
        <a:cs typeface="Microsoft YaHei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otyw pakietu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yw pakietu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850</TotalTime>
  <Words>1091</Words>
  <Application>Microsoft Office PowerPoint</Application>
  <PresentationFormat>Pokaz na ekranie (4:3)</PresentationFormat>
  <Paragraphs>226</Paragraphs>
  <Slides>55</Slides>
  <Notes>45</Notes>
  <HiddenSlides>0</HiddenSlides>
  <MMClips>0</MMClips>
  <ScaleCrop>false</ScaleCrop>
  <HeadingPairs>
    <vt:vector size="4" baseType="variant">
      <vt:variant>
        <vt:lpstr>Motyw</vt:lpstr>
      </vt:variant>
      <vt:variant>
        <vt:i4>2</vt:i4>
      </vt:variant>
      <vt:variant>
        <vt:lpstr>Tytuły slajdów</vt:lpstr>
      </vt:variant>
      <vt:variant>
        <vt:i4>55</vt:i4>
      </vt:variant>
    </vt:vector>
  </HeadingPairs>
  <TitlesOfParts>
    <vt:vector size="57" baseType="lpstr">
      <vt:lpstr>Motyw pakietu Office</vt:lpstr>
      <vt:lpstr>2_Motyw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Kaniule obwodowe </vt:lpstr>
      <vt:lpstr>Prezentacja programu PowerPoint</vt:lpstr>
      <vt:lpstr>Zabezpieczenie kaniuli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Porty naczyniowe</dc:title>
  <dc:creator>Andrzej Pogorzelski</dc:creator>
  <cp:lastModifiedBy>Andrzej Pogorzelski</cp:lastModifiedBy>
  <cp:revision>91</cp:revision>
  <cp:lastPrinted>1601-01-01T00:00:00Z</cp:lastPrinted>
  <dcterms:created xsi:type="dcterms:W3CDTF">1601-01-01T00:00:00Z</dcterms:created>
  <dcterms:modified xsi:type="dcterms:W3CDTF">2018-09-29T07:10:13Z</dcterms:modified>
</cp:coreProperties>
</file>