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262" r:id="rId3"/>
    <p:sldId id="265" r:id="rId4"/>
    <p:sldId id="263" r:id="rId5"/>
    <p:sldId id="289" r:id="rId6"/>
    <p:sldId id="290" r:id="rId7"/>
    <p:sldId id="292" r:id="rId8"/>
    <p:sldId id="291" r:id="rId9"/>
    <p:sldId id="293" r:id="rId10"/>
    <p:sldId id="295" r:id="rId11"/>
    <p:sldId id="286" r:id="rId12"/>
    <p:sldId id="264" r:id="rId13"/>
    <p:sldId id="266" r:id="rId14"/>
    <p:sldId id="267" r:id="rId15"/>
    <p:sldId id="268" r:id="rId16"/>
    <p:sldId id="269" r:id="rId17"/>
    <p:sldId id="271" r:id="rId18"/>
    <p:sldId id="272" r:id="rId19"/>
    <p:sldId id="273" r:id="rId20"/>
    <p:sldId id="274" r:id="rId21"/>
    <p:sldId id="275" r:id="rId22"/>
    <p:sldId id="282" r:id="rId23"/>
    <p:sldId id="276" r:id="rId24"/>
    <p:sldId id="280" r:id="rId25"/>
    <p:sldId id="281" r:id="rId26"/>
    <p:sldId id="277" r:id="rId27"/>
    <p:sldId id="278" r:id="rId28"/>
    <p:sldId id="283" r:id="rId29"/>
    <p:sldId id="284" r:id="rId30"/>
    <p:sldId id="285" r:id="rId31"/>
    <p:sldId id="297" r:id="rId32"/>
    <p:sldId id="298" r:id="rId33"/>
    <p:sldId id="299" r:id="rId34"/>
    <p:sldId id="296" r:id="rId35"/>
    <p:sldId id="300" r:id="rId36"/>
    <p:sldId id="302" r:id="rId37"/>
    <p:sldId id="303" r:id="rId38"/>
    <p:sldId id="305" r:id="rId39"/>
    <p:sldId id="279" r:id="rId40"/>
    <p:sldId id="257" r:id="rId41"/>
    <p:sldId id="260" r:id="rId42"/>
    <p:sldId id="258" r:id="rId43"/>
    <p:sldId id="261" r:id="rId44"/>
    <p:sldId id="259" r:id="rId45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474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 pośredni 2 — Ak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 pośredni 2 — Ak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84761"/>
  </p:normalViewPr>
  <p:slideViewPr>
    <p:cSldViewPr>
      <p:cViewPr varScale="1">
        <p:scale>
          <a:sx n="100" d="100"/>
          <a:sy n="100" d="100"/>
        </p:scale>
        <p:origin x="196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0887C6-5317-5649-86BC-FCB298FB4666}" type="datetimeFigureOut">
              <a:rPr lang="pl-PL" smtClean="0"/>
              <a:t>22.02.2018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7CDC1-5A4E-F442-8ED2-C807954BD8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5907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7CDC1-5A4E-F442-8ED2-C807954BD8B2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82096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7CDC1-5A4E-F442-8ED2-C807954BD8B2}" type="slidenum">
              <a:rPr lang="pl-PL" smtClean="0"/>
              <a:t>29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6242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7CDC1-5A4E-F442-8ED2-C807954BD8B2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9830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7CDC1-5A4E-F442-8ED2-C807954BD8B2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032789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7CDC1-5A4E-F442-8ED2-C807954BD8B2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2708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7CDC1-5A4E-F442-8ED2-C807954BD8B2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04889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7CDC1-5A4E-F442-8ED2-C807954BD8B2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16177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7CDC1-5A4E-F442-8ED2-C807954BD8B2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332866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7CDC1-5A4E-F442-8ED2-C807954BD8B2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9167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7CDC1-5A4E-F442-8ED2-C807954BD8B2}" type="slidenum">
              <a:rPr lang="pl-PL" smtClean="0"/>
              <a:t>25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619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 wzorca tytułu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22.02.2018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 wzorca tytułu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22.02.2018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 wzorca tytułu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22.02.2018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 wzorca tytułu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22.02.2018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 wzorca tytułu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22.02.2018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 wzorca tytułu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22.02.2018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 wzorca tytułu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22.02.2018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 wzorca tytułu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22.02.2018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22.02.2018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 wzorca tytułu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22.02.2018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 wzorca tytułu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22.02.2018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 wzorca tytułu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21E02-25CB-4963-84BC-0813985E7D90}" type="datetimeFigureOut">
              <a:rPr lang="pl-PL" smtClean="0"/>
              <a:pPr/>
              <a:t>22.02.2018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http://apteka.y0.pl/wp-content/uploads/2012/06/skala-bolu-u-dzieci.gif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Leczenie objawowe</a:t>
            </a:r>
          </a:p>
        </p:txBody>
      </p:sp>
    </p:spTree>
    <p:extLst>
      <p:ext uri="{BB962C8B-B14F-4D97-AF65-F5344CB8AC3E}">
        <p14:creationId xmlns:p14="http://schemas.microsoft.com/office/powerpoint/2010/main" val="23772971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Definicja bólu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pl-PL" sz="2000" dirty="0"/>
          </a:p>
          <a:p>
            <a:pPr marL="0" indent="0">
              <a:buNone/>
            </a:pPr>
            <a:r>
              <a:rPr lang="pl-PL" sz="2000" dirty="0">
                <a:solidFill>
                  <a:srgbClr val="FF0000"/>
                </a:solidFill>
              </a:rPr>
              <a:t>wg </a:t>
            </a:r>
            <a:r>
              <a:rPr lang="pl-PL" sz="2000" dirty="0" err="1">
                <a:solidFill>
                  <a:srgbClr val="FF0000"/>
                </a:solidFill>
              </a:rPr>
              <a:t>Międzynarodowej</a:t>
            </a:r>
            <a:r>
              <a:rPr lang="pl-PL" sz="2000" dirty="0">
                <a:solidFill>
                  <a:srgbClr val="FF0000"/>
                </a:solidFill>
              </a:rPr>
              <a:t> Organizacji Badań nad </a:t>
            </a:r>
            <a:r>
              <a:rPr lang="pl-PL" sz="2000" dirty="0" err="1">
                <a:solidFill>
                  <a:srgbClr val="FF0000"/>
                </a:solidFill>
              </a:rPr>
              <a:t>Bólem</a:t>
            </a:r>
            <a:r>
              <a:rPr lang="pl-PL" sz="2000" dirty="0">
                <a:solidFill>
                  <a:srgbClr val="FF0000"/>
                </a:solidFill>
              </a:rPr>
              <a:t> (International </a:t>
            </a:r>
            <a:r>
              <a:rPr lang="pl-PL" sz="2000" dirty="0" err="1">
                <a:solidFill>
                  <a:srgbClr val="FF0000"/>
                </a:solidFill>
              </a:rPr>
              <a:t>Assocjation</a:t>
            </a:r>
            <a:r>
              <a:rPr lang="pl-PL" sz="2000" dirty="0">
                <a:solidFill>
                  <a:srgbClr val="FF0000"/>
                </a:solidFill>
              </a:rPr>
              <a:t> for </a:t>
            </a:r>
            <a:r>
              <a:rPr lang="pl-PL" sz="2000" dirty="0" err="1">
                <a:solidFill>
                  <a:srgbClr val="FF0000"/>
                </a:solidFill>
              </a:rPr>
              <a:t>Study</a:t>
            </a:r>
            <a:r>
              <a:rPr lang="pl-PL" sz="2000" dirty="0">
                <a:solidFill>
                  <a:srgbClr val="FF0000"/>
                </a:solidFill>
              </a:rPr>
              <a:t> of </a:t>
            </a:r>
            <a:r>
              <a:rPr lang="pl-PL" sz="2000" dirty="0" err="1">
                <a:solidFill>
                  <a:srgbClr val="FF0000"/>
                </a:solidFill>
              </a:rPr>
              <a:t>Pain</a:t>
            </a:r>
            <a:r>
              <a:rPr lang="pl-PL" sz="2000" dirty="0">
                <a:solidFill>
                  <a:srgbClr val="FF0000"/>
                </a:solidFill>
              </a:rPr>
              <a:t> – IASP): </a:t>
            </a:r>
          </a:p>
          <a:p>
            <a:pPr marL="0" indent="0">
              <a:buNone/>
            </a:pPr>
            <a:endParaRPr lang="pl-PL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pl-PL" sz="2000" dirty="0" err="1">
                <a:solidFill>
                  <a:srgbClr val="002060"/>
                </a:solidFill>
              </a:rPr>
              <a:t>Ból</a:t>
            </a:r>
            <a:r>
              <a:rPr lang="pl-PL" sz="2000" dirty="0">
                <a:solidFill>
                  <a:srgbClr val="002060"/>
                </a:solidFill>
              </a:rPr>
              <a:t> jest nieprzyjemnym odczuciem i </a:t>
            </a:r>
            <a:r>
              <a:rPr lang="pl-PL" sz="2000" dirty="0" err="1">
                <a:solidFill>
                  <a:srgbClr val="002060"/>
                </a:solidFill>
              </a:rPr>
              <a:t>przeżyciem</a:t>
            </a:r>
            <a:r>
              <a:rPr lang="pl-PL" sz="2000" dirty="0">
                <a:solidFill>
                  <a:srgbClr val="002060"/>
                </a:solidFill>
              </a:rPr>
              <a:t> emocjonalnym, </a:t>
            </a:r>
          </a:p>
          <a:p>
            <a:pPr marL="0" indent="0">
              <a:buNone/>
            </a:pPr>
            <a:r>
              <a:rPr lang="pl-PL" sz="2000" dirty="0" err="1">
                <a:solidFill>
                  <a:srgbClr val="002060"/>
                </a:solidFill>
              </a:rPr>
              <a:t>związanym</a:t>
            </a:r>
            <a:r>
              <a:rPr lang="pl-PL" sz="2000" dirty="0">
                <a:solidFill>
                  <a:srgbClr val="002060"/>
                </a:solidFill>
              </a:rPr>
              <a:t> z </a:t>
            </a:r>
            <a:r>
              <a:rPr lang="pl-PL" sz="2000" dirty="0" err="1">
                <a:solidFill>
                  <a:srgbClr val="002060"/>
                </a:solidFill>
              </a:rPr>
              <a:t>istniejącym</a:t>
            </a:r>
            <a:r>
              <a:rPr lang="pl-PL" sz="2000" dirty="0">
                <a:solidFill>
                  <a:srgbClr val="002060"/>
                </a:solidFill>
              </a:rPr>
              <a:t> lub </a:t>
            </a:r>
            <a:r>
              <a:rPr lang="pl-PL" sz="2000" dirty="0" err="1">
                <a:solidFill>
                  <a:srgbClr val="002060"/>
                </a:solidFill>
              </a:rPr>
              <a:t>mogącym</a:t>
            </a:r>
            <a:r>
              <a:rPr lang="pl-PL" sz="2000" dirty="0">
                <a:solidFill>
                  <a:srgbClr val="002060"/>
                </a:solidFill>
              </a:rPr>
              <a:t> </a:t>
            </a:r>
            <a:r>
              <a:rPr lang="pl-PL" sz="2000" dirty="0" err="1">
                <a:solidFill>
                  <a:srgbClr val="002060"/>
                </a:solidFill>
              </a:rPr>
              <a:t>wystąpic</a:t>
            </a:r>
            <a:r>
              <a:rPr lang="pl-PL" sz="2000" dirty="0">
                <a:solidFill>
                  <a:srgbClr val="002060"/>
                </a:solidFill>
              </a:rPr>
              <a:t>́ uszkodzeniem tkanek, a </a:t>
            </a:r>
            <a:r>
              <a:rPr lang="pl-PL" sz="2000" dirty="0" err="1">
                <a:solidFill>
                  <a:srgbClr val="002060"/>
                </a:solidFill>
              </a:rPr>
              <a:t>także</a:t>
            </a:r>
            <a:r>
              <a:rPr lang="pl-PL" sz="2000" dirty="0">
                <a:solidFill>
                  <a:srgbClr val="002060"/>
                </a:solidFill>
              </a:rPr>
              <a:t> opisywanym przez chorego w kategoriach takiego uszkodzenia.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119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>
                <a:solidFill>
                  <a:srgbClr val="FF0000"/>
                </a:solidFill>
              </a:rPr>
              <a:t>Ból</a:t>
            </a:r>
            <a:r>
              <a:rPr lang="pl-PL" dirty="0"/>
              <a:t>	</a:t>
            </a:r>
            <a:r>
              <a:rPr lang="pl-PL" sz="24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Spowodowany chorobą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sz="2400" dirty="0"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Zajęcie kości przez guz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Zajęcie tkanek miękkich przez guz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Zajęcie trzewi przez guz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Zajęcie ośrodkowego i /lub obwodowego układu nerwowego przez guz</a:t>
            </a:r>
          </a:p>
          <a:p>
            <a:pPr marL="514350" indent="-514350" algn="ctr">
              <a:buFont typeface="+mj-lt"/>
              <a:buAutoNum type="arabicPeriod"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3249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Spowodowany leczeniem przeciwnowotworowym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/>
              <a:t> </a:t>
            </a: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Ból pooperacyjny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Zapalenie skóry wywołane napromienianiem 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Nieżyt żołądka wywołany wielokrotnymi wymiotami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Bóle neuropatyczne fantomowe i związane ze stosowanymi lekami. 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Bóle </a:t>
            </a:r>
            <a:r>
              <a:rPr lang="pl-PL" sz="2000" dirty="0" err="1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osteoporotyczne</a:t>
            </a: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Zapalenie śluzówek</a:t>
            </a:r>
          </a:p>
        </p:txBody>
      </p:sp>
    </p:spTree>
    <p:extLst>
      <p:ext uri="{BB962C8B-B14F-4D97-AF65-F5344CB8AC3E}">
        <p14:creationId xmlns:p14="http://schemas.microsoft.com/office/powerpoint/2010/main" val="14278493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Spowodowane zabiegami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 </a:t>
            </a: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nakłucie palca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nakłucie żyły </a:t>
            </a:r>
          </a:p>
        </p:txBody>
      </p:sp>
      <p:pic>
        <p:nvPicPr>
          <p:cNvPr id="2050" name="Picture 2" descr="akłucie pal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84984"/>
            <a:ext cx="38100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8564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Bóle incydentalne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dirty="0"/>
              <a:t> </a:t>
            </a:r>
            <a:r>
              <a:rPr lang="pl-PL" sz="2000" dirty="0">
                <a:solidFill>
                  <a:srgbClr val="002060"/>
                </a:solidFill>
              </a:rPr>
              <a:t>miesiączkowe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</a:rPr>
              <a:t> po urazie 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</a:rPr>
              <a:t>„Zwykły ból”</a:t>
            </a:r>
          </a:p>
        </p:txBody>
      </p:sp>
    </p:spTree>
    <p:extLst>
      <p:ext uri="{BB962C8B-B14F-4D97-AF65-F5344CB8AC3E}">
        <p14:creationId xmlns:p14="http://schemas.microsoft.com/office/powerpoint/2010/main" val="6737550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Ocena bólu</a:t>
            </a:r>
            <a:br>
              <a:rPr lang="pl-PL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pl-PL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 zasady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ocena wyglądu i zachowania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ciało </a:t>
            </a:r>
            <a:r>
              <a:rPr lang="mr-IN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–</a:t>
            </a: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grymasy, przykurcze, sztywność podczas zabawy, mycia. 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Kontekst </a:t>
            </a:r>
            <a:r>
              <a:rPr lang="mr-IN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–</a:t>
            </a: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czynniki rodzinne, medyczne, środowiskowe.</a:t>
            </a:r>
          </a:p>
          <a:p>
            <a:pPr marL="0" indent="0">
              <a:buNone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Dokumentacja:</a:t>
            </a:r>
          </a:p>
          <a:p>
            <a:pPr marL="457200" indent="-457200">
              <a:buFont typeface="+mj-lt"/>
              <a:buAutoNum type="alphaLcPeriod"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miejsce bólu</a:t>
            </a:r>
          </a:p>
          <a:p>
            <a:pPr marL="457200" indent="-457200">
              <a:buFont typeface="+mj-lt"/>
              <a:buAutoNum type="alphaLcPeriod"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czas (godzina, odstęp od ostatniej dawki leku p. bólowego, czas trwania charakter bólu)</a:t>
            </a:r>
          </a:p>
          <a:p>
            <a:pPr marL="457200" indent="-457200">
              <a:buFont typeface="+mj-lt"/>
              <a:buAutoNum type="alphaLcPeriod"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objawy towarzyszące</a:t>
            </a:r>
          </a:p>
          <a:p>
            <a:pPr marL="457200" indent="-457200">
              <a:buFont typeface="+mj-lt"/>
              <a:buAutoNum type="alphaLcPeriod"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czynniki łagodzące i/lub  wywołujące ból</a:t>
            </a:r>
          </a:p>
          <a:p>
            <a:pPr marL="457200" indent="-457200">
              <a:buFont typeface="+mj-lt"/>
              <a:buAutoNum type="alphaLcPeriod"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tzw. drugoplanowe źródła bólu środowiskowe i wewnętrzne</a:t>
            </a:r>
          </a:p>
        </p:txBody>
      </p:sp>
    </p:spTree>
    <p:extLst>
      <p:ext uri="{BB962C8B-B14F-4D97-AF65-F5344CB8AC3E}">
        <p14:creationId xmlns:p14="http://schemas.microsoft.com/office/powerpoint/2010/main" val="1748835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Skale oceny bólu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779588"/>
            <a:ext cx="8229600" cy="4947378"/>
          </a:xfrm>
        </p:spPr>
        <p:txBody>
          <a:bodyPr/>
          <a:lstStyle/>
          <a:p>
            <a:pPr algn="ctr" fontAlgn="base"/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Przykładowa skala odczuwania bólu stosowana przez lekarzy w badaniu dzieci w wieku od 4 roku życia.</a:t>
            </a:r>
            <a:br>
              <a:rPr lang="pl-PL" dirty="0">
                <a:solidFill>
                  <a:srgbClr val="002060"/>
                </a:solidFill>
              </a:rPr>
            </a:br>
            <a:endParaRPr lang="pl-PL" dirty="0">
              <a:solidFill>
                <a:srgbClr val="002060"/>
              </a:solidFill>
            </a:endParaRPr>
          </a:p>
        </p:txBody>
      </p:sp>
      <p:pic>
        <p:nvPicPr>
          <p:cNvPr id="4098" name="Picture 2" descr="kala odczuwania bólu u dzieci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51" y="2708920"/>
            <a:ext cx="7724098" cy="3347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9685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0"/>
            <a:ext cx="9152812" cy="3140968"/>
          </a:xfrm>
        </p:spPr>
        <p:txBody>
          <a:bodyPr>
            <a:noAutofit/>
          </a:bodyPr>
          <a:lstStyle/>
          <a:p>
            <a:pPr algn="l" eaLnBrk="0" fontAlgn="base" hangingPunct="0">
              <a:spcAft>
                <a:spcPct val="0"/>
              </a:spcAft>
            </a:pPr>
            <a:r>
              <a:rPr lang="x-none" altLang="x-none" sz="1800" b="1" u="sng" dirty="0">
                <a:solidFill>
                  <a:srgbClr val="002060"/>
                </a:solidFill>
                <a:latin typeface="Arial" charset="0"/>
              </a:rPr>
              <a:t>OCENY BÓLU – liczbowo – numeryczna ( NRS) </a:t>
            </a:r>
            <a:br>
              <a:rPr lang="pl-PL" altLang="x-none" sz="1800" b="1" dirty="0">
                <a:solidFill>
                  <a:srgbClr val="002060"/>
                </a:solidFill>
                <a:latin typeface="Arial" charset="0"/>
              </a:rPr>
            </a:br>
            <a:br>
              <a:rPr lang="pl-PL" altLang="x-none" sz="1800" b="1" dirty="0">
                <a:solidFill>
                  <a:srgbClr val="002060"/>
                </a:solidFill>
                <a:latin typeface="Arial" charset="0"/>
              </a:rPr>
            </a:br>
            <a:br>
              <a:rPr lang="pl-PL" altLang="x-none" sz="1400" b="1" dirty="0">
                <a:solidFill>
                  <a:srgbClr val="002060"/>
                </a:solidFill>
                <a:latin typeface="Arial" charset="0"/>
              </a:rPr>
            </a:br>
            <a:r>
              <a:rPr lang="x-none" altLang="x-none" sz="1400" b="1" dirty="0">
                <a:solidFill>
                  <a:srgbClr val="002060"/>
                </a:solidFill>
                <a:latin typeface="Arial" charset="0"/>
              </a:rPr>
              <a:t>   </a:t>
            </a:r>
            <a:br>
              <a:rPr lang="pl-PL" altLang="x-none" sz="1400" b="1" dirty="0">
                <a:solidFill>
                  <a:srgbClr val="002060"/>
                </a:solidFill>
                <a:latin typeface="Arial" charset="0"/>
              </a:rPr>
            </a:br>
            <a:r>
              <a:rPr lang="x-none" altLang="x-none" sz="1600" dirty="0">
                <a:solidFill>
                  <a:srgbClr val="002060"/>
                </a:solidFill>
                <a:latin typeface="Arial" charset="0"/>
              </a:rPr>
              <a:t>•    0 -  odpowiada ,, wcale nie odczuwam bólu”</a:t>
            </a:r>
            <a:br>
              <a:rPr lang="x-none" altLang="x-none" sz="1600" dirty="0">
                <a:solidFill>
                  <a:srgbClr val="002060"/>
                </a:solidFill>
                <a:latin typeface="Arial" charset="0"/>
              </a:rPr>
            </a:br>
            <a:r>
              <a:rPr lang="x-none" altLang="x-none" sz="1600" dirty="0">
                <a:solidFill>
                  <a:srgbClr val="002060"/>
                </a:solidFill>
                <a:latin typeface="Arial" charset="0"/>
              </a:rPr>
              <a:t>•    1- 3 oznacza </a:t>
            </a:r>
            <a:r>
              <a:rPr lang="x-none" altLang="x-none" sz="1600" u="sng" dirty="0">
                <a:solidFill>
                  <a:srgbClr val="002060"/>
                </a:solidFill>
                <a:latin typeface="Arial" charset="0"/>
              </a:rPr>
              <a:t>słaby ból</a:t>
            </a:r>
            <a:br>
              <a:rPr lang="x-none" altLang="x-none" sz="1600" u="sng" dirty="0">
                <a:solidFill>
                  <a:srgbClr val="002060"/>
                </a:solidFill>
                <a:latin typeface="Arial" charset="0"/>
              </a:rPr>
            </a:br>
            <a:r>
              <a:rPr lang="x-none" altLang="x-none" sz="1600" dirty="0">
                <a:solidFill>
                  <a:srgbClr val="002060"/>
                </a:solidFill>
                <a:latin typeface="Arial" charset="0"/>
              </a:rPr>
              <a:t>•    4 – 6 oznacza ból średni</a:t>
            </a:r>
            <a:br>
              <a:rPr lang="x-none" altLang="x-none" sz="1600" dirty="0">
                <a:solidFill>
                  <a:srgbClr val="002060"/>
                </a:solidFill>
                <a:latin typeface="Arial" charset="0"/>
              </a:rPr>
            </a:br>
            <a:r>
              <a:rPr lang="x-none" altLang="x-none" sz="1600" dirty="0">
                <a:solidFill>
                  <a:srgbClr val="002060"/>
                </a:solidFill>
                <a:latin typeface="Arial" charset="0"/>
              </a:rPr>
              <a:t>•    7 – 9 oznacza ból silny</a:t>
            </a:r>
            <a:br>
              <a:rPr lang="x-none" altLang="x-none" sz="1600" dirty="0">
                <a:solidFill>
                  <a:srgbClr val="002060"/>
                </a:solidFill>
                <a:latin typeface="Arial" charset="0"/>
              </a:rPr>
            </a:br>
            <a:r>
              <a:rPr lang="x-none" altLang="x-none" sz="1600" dirty="0">
                <a:solidFill>
                  <a:srgbClr val="002060"/>
                </a:solidFill>
                <a:latin typeface="Arial" charset="0"/>
              </a:rPr>
              <a:t>•    10 –  odpowiada ból bardzo silny, ,, najgorszy, jaki mogę sobie wyobrazić</a:t>
            </a:r>
            <a:endParaRPr lang="pl-PL" sz="1600" dirty="0">
              <a:solidFill>
                <a:srgbClr val="002060"/>
              </a:solidFill>
            </a:endParaRPr>
          </a:p>
        </p:txBody>
      </p:sp>
      <p:pic>
        <p:nvPicPr>
          <p:cNvPr id="5122" name="Picture 2" descr="http://szpital-biskupiec.pl/media/2014/08/179_szpital-bez-bolu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27" y="3429000"/>
            <a:ext cx="6534150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3685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Podstawowe</a:t>
            </a:r>
            <a:r>
              <a:rPr lang="pl-PL" sz="2400" dirty="0">
                <a:solidFill>
                  <a:srgbClr val="FF6600"/>
                </a:solidFill>
              </a:rPr>
              <a:t> behawioralne objawy bólu u dzieci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80060" y="1196752"/>
            <a:ext cx="8229600" cy="4525963"/>
          </a:xfrm>
        </p:spPr>
        <p:txBody>
          <a:bodyPr tIns="864000">
            <a:noAutofit/>
          </a:bodyPr>
          <a:lstStyle/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płacz 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bladość skóry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cierpiący wyraz twarzy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brak zainteresowania otoczeniem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obniżona zdolność koncentracji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trudności w zasypianiu </a:t>
            </a:r>
          </a:p>
        </p:txBody>
      </p:sp>
    </p:spTree>
    <p:extLst>
      <p:ext uri="{BB962C8B-B14F-4D97-AF65-F5344CB8AC3E}">
        <p14:creationId xmlns:p14="http://schemas.microsoft.com/office/powerpoint/2010/main" val="1668783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264643" y="1772816"/>
            <a:ext cx="8861721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x-non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9.00- 11.00 Specyfika schorzeń, choroby przewlekłe, neurologiczne, wady wrodzone,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x-non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11.00-11.15  przerwa kawowa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x-non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11.15-12.30  Leczenie objawowe i specyfikacja leczenia paliatywnego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x-non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12.30- 13.15 przerwa obiadowa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x-non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13.15-14.30 Dzieci z</a:t>
            </a:r>
            <a:r>
              <a:rPr kumimoji="0" lang="x-none" altLang="x-none" sz="18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 chorobą onkologiczną</a:t>
            </a:r>
            <a:r>
              <a:rPr kumimoji="0" lang="x-none" altLang="x-none" sz="1800" b="0" i="0" u="sng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</a:t>
            </a:r>
            <a:endParaRPr kumimoji="0" lang="pl-PL" altLang="x-none" sz="1800" b="0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x-none" sz="1800" b="0" i="0" u="sng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Przebieg </a:t>
            </a:r>
            <a:r>
              <a:rPr kumimoji="0" lang="x-none" altLang="x-none" sz="18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 objawy chorób w ostatnim okresie życia </a:t>
            </a:r>
            <a:endParaRPr kumimoji="0" lang="x-none" altLang="x-non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x-non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14.30-14.45 przerwa kawowa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x-non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14.45-16.00 Opieka nad chorym dzieckiem w ostatnich chwilach życia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altLang="x-non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6174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Niefarmakologiczne metody przeciwbólowe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417638"/>
            <a:ext cx="7715200" cy="4708525"/>
          </a:xfrm>
        </p:spPr>
        <p:txBody>
          <a:bodyPr/>
          <a:lstStyle/>
          <a:p>
            <a:pPr marL="0" indent="0" algn="ctr">
              <a:buNone/>
            </a:pPr>
            <a:r>
              <a:rPr lang="pl-PL" dirty="0"/>
              <a:t> </a:t>
            </a:r>
          </a:p>
          <a:p>
            <a:pPr marL="0" indent="0" algn="ctr">
              <a:buNone/>
            </a:pPr>
            <a:r>
              <a:rPr lang="pl-PL" sz="24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opieka psychologiczna i socjalna nad dzieckiem </a:t>
            </a:r>
            <a:r>
              <a:rPr lang="pl-PL" sz="24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jego </a:t>
            </a:r>
            <a:r>
              <a:rPr lang="pl-PL" sz="24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bliskimi</a:t>
            </a:r>
            <a:r>
              <a:rPr lang="pl-PL" sz="2400" dirty="0">
                <a:latin typeface="Arial" charset="0"/>
                <a:ea typeface="Arial" charset="0"/>
                <a:cs typeface="Arial" charset="0"/>
              </a:rPr>
              <a:t>  </a:t>
            </a:r>
            <a:r>
              <a:rPr lang="pl-PL" sz="24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tzn. wszystkimi  osobami  blisko związanymi  z dzieckiem (niekoniecznie krewnymi). </a:t>
            </a:r>
          </a:p>
          <a:p>
            <a:pPr marL="0" indent="0" algn="ctr">
              <a:buNone/>
            </a:pPr>
            <a:r>
              <a:rPr lang="pl-PL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pl-PL" sz="24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dokładna informacja o chorobie</a:t>
            </a:r>
            <a:r>
              <a:rPr lang="pl-PL" sz="24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, jej przebiegu, </a:t>
            </a:r>
          </a:p>
          <a:p>
            <a:pPr marL="0" indent="0" algn="ctr">
              <a:buNone/>
            </a:pPr>
            <a:r>
              <a:rPr lang="pl-PL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pl-PL" sz="24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udział w wyborze sposobu leczenia bólu</a:t>
            </a:r>
          </a:p>
          <a:p>
            <a:pPr marL="0" indent="0" algn="ctr">
              <a:buNone/>
            </a:pPr>
            <a:r>
              <a:rPr lang="pl-PL" sz="24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pomoc „w zabawie”</a:t>
            </a:r>
          </a:p>
        </p:txBody>
      </p:sp>
    </p:spTree>
    <p:extLst>
      <p:ext uri="{BB962C8B-B14F-4D97-AF65-F5344CB8AC3E}">
        <p14:creationId xmlns:p14="http://schemas.microsoft.com/office/powerpoint/2010/main" val="2287746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Niefarmakologiczne metody leczenia bólu</a:t>
            </a:r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6757988"/>
              </p:ext>
            </p:extLst>
          </p:nvPr>
        </p:nvGraphicFramePr>
        <p:xfrm>
          <a:off x="457200" y="1417637"/>
          <a:ext cx="8229600" cy="438762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66260">
                <a:tc>
                  <a:txBody>
                    <a:bodyPr/>
                    <a:lstStyle/>
                    <a:p>
                      <a:r>
                        <a:rPr lang="pl-PL" dirty="0"/>
                        <a:t>Wspomagające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Poznawcze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Behawioralne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Fizykalne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2587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pl-PL" dirty="0">
                          <a:solidFill>
                            <a:srgbClr val="002060"/>
                          </a:solidFill>
                        </a:rPr>
                        <a:t> Opieka skupiona na rodzinie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pl-PL" dirty="0">
                          <a:solidFill>
                            <a:srgbClr val="002060"/>
                          </a:solidFill>
                        </a:rPr>
                        <a:t>Odwrócenie uwagi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pl-PL" dirty="0">
                          <a:solidFill>
                            <a:srgbClr val="002060"/>
                          </a:solidFill>
                        </a:rPr>
                        <a:t>Głębokie</a:t>
                      </a:r>
                      <a:r>
                        <a:rPr lang="pl-PL" baseline="0" dirty="0">
                          <a:solidFill>
                            <a:srgbClr val="002060"/>
                          </a:solidFill>
                        </a:rPr>
                        <a:t> oddychanie</a:t>
                      </a:r>
                      <a:endParaRPr lang="pl-PL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pl-PL" dirty="0">
                          <a:solidFill>
                            <a:srgbClr val="002060"/>
                          </a:solidFill>
                        </a:rPr>
                        <a:t>Dotyk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6260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pl-PL" dirty="0">
                          <a:solidFill>
                            <a:srgbClr val="002060"/>
                          </a:solidFill>
                        </a:rPr>
                        <a:t>Informowanie</a:t>
                      </a:r>
                      <a:r>
                        <a:rPr lang="pl-PL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endParaRPr lang="pl-PL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pl-PL" dirty="0">
                          <a:solidFill>
                            <a:srgbClr val="002060"/>
                          </a:solidFill>
                        </a:rPr>
                        <a:t> Muzyka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pl-PL" dirty="0">
                          <a:solidFill>
                            <a:srgbClr val="002060"/>
                          </a:solidFill>
                        </a:rPr>
                        <a:t> Relaksacja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pl-PL" dirty="0">
                          <a:solidFill>
                            <a:srgbClr val="002060"/>
                          </a:solidFill>
                        </a:rPr>
                        <a:t>Ciepło zimno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6260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pl-PL" dirty="0">
                          <a:solidFill>
                            <a:srgbClr val="002060"/>
                          </a:solidFill>
                        </a:rPr>
                        <a:t> empatia, zabawa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pl-PL" dirty="0">
                          <a:solidFill>
                            <a:srgbClr val="002060"/>
                          </a:solidFill>
                        </a:rPr>
                        <a:t> Hipnoza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Tx/>
                        <a:buNone/>
                      </a:pPr>
                      <a:endParaRPr lang="pl-PL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pl-PL" dirty="0">
                          <a:solidFill>
                            <a:srgbClr val="002060"/>
                          </a:solidFill>
                        </a:rPr>
                        <a:t>Masaż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6260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pl-PL" dirty="0">
                          <a:solidFill>
                            <a:srgbClr val="002060"/>
                          </a:solidFill>
                        </a:rPr>
                        <a:t> Możliwość</a:t>
                      </a:r>
                      <a:r>
                        <a:rPr lang="pl-PL" baseline="0" dirty="0">
                          <a:solidFill>
                            <a:srgbClr val="002060"/>
                          </a:solidFill>
                        </a:rPr>
                        <a:t> wyboru</a:t>
                      </a:r>
                      <a:endParaRPr lang="pl-PL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pl-PL" dirty="0">
                          <a:solidFill>
                            <a:srgbClr val="002060"/>
                          </a:solidFill>
                        </a:rPr>
                        <a:t> ”</a:t>
                      </a:r>
                      <a:r>
                        <a:rPr lang="pl-PL" baseline="0" dirty="0">
                          <a:solidFill>
                            <a:srgbClr val="002060"/>
                          </a:solidFill>
                        </a:rPr>
                        <a:t> Obrazowanie”</a:t>
                      </a:r>
                      <a:endParaRPr lang="pl-PL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Tx/>
                        <a:buNone/>
                      </a:pPr>
                      <a:endParaRPr lang="pl-PL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Tx/>
                        <a:buNone/>
                      </a:pPr>
                      <a:endParaRPr lang="pl-PL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50902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Leczenie przeciwbólowe</a:t>
            </a: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l-PL" dirty="0"/>
          </a:p>
          <a:p>
            <a:endParaRPr lang="pl-PL" sz="2000" dirty="0">
              <a:latin typeface="Arial" charset="0"/>
              <a:ea typeface="Arial" charset="0"/>
              <a:cs typeface="Arial" charset="0"/>
            </a:endParaRPr>
          </a:p>
          <a:p>
            <a:endParaRPr lang="pl-PL" sz="2000" dirty="0">
              <a:latin typeface="Arial" charset="0"/>
              <a:ea typeface="Arial" charset="0"/>
              <a:cs typeface="Arial" charset="0"/>
            </a:endParaRPr>
          </a:p>
          <a:p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Radioterapia  paliatywna</a:t>
            </a:r>
          </a:p>
          <a:p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chemioterapia paliatywna</a:t>
            </a:r>
            <a:endParaRPr lang="pl-PL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9784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pl-PL" sz="3200" dirty="0">
                <a:solidFill>
                  <a:srgbClr val="FF0000"/>
                </a:solidFill>
              </a:rPr>
            </a:br>
            <a:r>
              <a:rPr lang="pl-PL" sz="2400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Farmakologiczne </a:t>
            </a:r>
            <a:r>
              <a:rPr lang="pl-PL" sz="2400" dirty="0">
                <a:solidFill>
                  <a:srgbClr val="FF6600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metody leczenia bólu</a:t>
            </a:r>
            <a:endParaRPr lang="pl-PL" sz="2400" dirty="0">
              <a:solidFill>
                <a:srgbClr val="FF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11560" y="2276872"/>
            <a:ext cx="8075240" cy="38492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Stosowanie leków przeciwbólowych</a:t>
            </a:r>
          </a:p>
          <a:p>
            <a:pPr marL="0" indent="0">
              <a:buNone/>
            </a:pPr>
            <a:endParaRPr lang="pl-PL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Zgodnie z zegarem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Najlepszą drogą podania 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Zgodnie z dzieckiem </a:t>
            </a:r>
          </a:p>
        </p:txBody>
      </p:sp>
    </p:spTree>
    <p:extLst>
      <p:ext uri="{BB962C8B-B14F-4D97-AF65-F5344CB8AC3E}">
        <p14:creationId xmlns:p14="http://schemas.microsoft.com/office/powerpoint/2010/main" val="16381073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Ból w chorobie nowotworowej Co należy zapewnić 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Odpowiedni lek przeciwbólowy</a:t>
            </a:r>
          </a:p>
          <a:p>
            <a:pPr marL="0" indent="0">
              <a:buNone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Odpowiednią dawkę </a:t>
            </a:r>
          </a:p>
          <a:p>
            <a:pPr marL="0" indent="0">
              <a:buNone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Odpowiedni odstęp między dawkami</a:t>
            </a:r>
          </a:p>
          <a:p>
            <a:pPr marL="0" indent="0">
              <a:buNone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Odpowiedni czas leczenia</a:t>
            </a:r>
          </a:p>
          <a:p>
            <a:pPr marL="0" indent="0">
              <a:buNone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 bólach przebijających podawać dodatkowe dawki leków 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„dawki ratujące”</a:t>
            </a:r>
          </a:p>
        </p:txBody>
      </p:sp>
    </p:spTree>
    <p:extLst>
      <p:ext uri="{BB962C8B-B14F-4D97-AF65-F5344CB8AC3E}">
        <p14:creationId xmlns:p14="http://schemas.microsoft.com/office/powerpoint/2010/main" val="11450415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Ból w chorobie nowotworowej </a:t>
            </a:r>
            <a:r>
              <a:rPr lang="pl-PL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bariery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pl-PL" sz="2000" dirty="0">
              <a:latin typeface="Arial" charset="0"/>
              <a:ea typeface="Arial" charset="0"/>
              <a:cs typeface="Arial" charset="0"/>
            </a:endParaRPr>
          </a:p>
          <a:p>
            <a:r>
              <a:rPr lang="pl-PL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Uzależnienie?</a:t>
            </a:r>
          </a:p>
          <a:p>
            <a:endParaRPr lang="pl-PL" sz="2000" dirty="0">
              <a:solidFill>
                <a:srgbClr val="FF660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pl-PL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Złe samopoczucie </a:t>
            </a:r>
            <a:r>
              <a:rPr lang="mr-IN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–</a:t>
            </a: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nudności, wymioty, senność, zaburzenia świadomości, zaparcia, zaburzenia mikcji.</a:t>
            </a:r>
          </a:p>
          <a:p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obawa przed depresją układu oddechowego </a:t>
            </a:r>
            <a:r>
              <a:rPr lang="mr-IN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–</a:t>
            </a: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ból działa antagonistycznie do depresji oddechowej.</a:t>
            </a:r>
          </a:p>
          <a:p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strach przed skróceniem życia , prawidłowe leczenie bólu raczej przedłuża życie a na pewno poprawia jego komfort.</a:t>
            </a:r>
          </a:p>
          <a:p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pl-PL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pl-PL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Brak wiedzy</a:t>
            </a:r>
            <a:endParaRPr lang="pl-PL" sz="20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2309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418058"/>
          </a:xfrm>
        </p:spPr>
        <p:txBody>
          <a:bodyPr>
            <a:normAutofit fontScale="90000"/>
          </a:bodyPr>
          <a:lstStyle/>
          <a:p>
            <a:r>
              <a:rPr lang="pl-PL" sz="32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Drogi podania leków zalety i wady</a:t>
            </a:r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4633878"/>
              </p:ext>
            </p:extLst>
          </p:nvPr>
        </p:nvGraphicFramePr>
        <p:xfrm>
          <a:off x="467544" y="764704"/>
          <a:ext cx="8219256" cy="587619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698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98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47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5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98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98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5535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latin typeface="Arial" charset="0"/>
                          <a:ea typeface="Arial" charset="0"/>
                          <a:cs typeface="Arial" charset="0"/>
                        </a:rPr>
                        <a:t>Doustna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latin typeface="Arial" charset="0"/>
                          <a:ea typeface="Arial" charset="0"/>
                          <a:cs typeface="Arial" charset="0"/>
                        </a:rPr>
                        <a:t>Przezskórna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latin typeface="Arial" charset="0"/>
                          <a:ea typeface="Arial" charset="0"/>
                          <a:cs typeface="Arial" charset="0"/>
                        </a:rPr>
                        <a:t>Dożylna</a:t>
                      </a:r>
                      <a:r>
                        <a:rPr lang="pl-PL" sz="1400" baseline="0" dirty="0"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endParaRPr lang="pl-PL" sz="14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latin typeface="Arial" charset="0"/>
                          <a:ea typeface="Arial" charset="0"/>
                          <a:cs typeface="Arial" charset="0"/>
                        </a:rPr>
                        <a:t>Podskórna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latin typeface="Arial" charset="0"/>
                          <a:ea typeface="Arial" charset="0"/>
                          <a:cs typeface="Arial" charset="0"/>
                        </a:rPr>
                        <a:t>Domięśniowa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latin typeface="Arial" charset="0"/>
                          <a:ea typeface="Arial" charset="0"/>
                          <a:cs typeface="Arial" charset="0"/>
                        </a:rPr>
                        <a:t>Doodbytnicza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101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Bezbolesna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bezbolesna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Szybkie opanowanie bólu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Użyteczna w domu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Bolesna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Nie lubiana przez dzieci starsze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88918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Preferowana przez dzieci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Wybrane</a:t>
                      </a:r>
                      <a:r>
                        <a:rPr lang="pl-PL" sz="1400" baseline="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leki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Najłatwiejsze dostosowanie dawki</a:t>
                      </a:r>
                      <a:r>
                        <a:rPr lang="pl-PL" sz="1400" baseline="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do zmieniającego się bólu</a:t>
                      </a:r>
                      <a:endParaRPr lang="pl-PL" sz="1400" dirty="0">
                        <a:solidFill>
                          <a:srgbClr val="002060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Pozwala uniknąć nakłucia żyły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Duża zmienność stężenia leku we krwi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Duża zmienność stężenia leku we krwi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pl-PL" sz="1400" dirty="0">
                        <a:solidFill>
                          <a:srgbClr val="002060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352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pl-PL" sz="1400">
                        <a:solidFill>
                          <a:srgbClr val="002060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Niewskazana</a:t>
                      </a:r>
                      <a:r>
                        <a:rPr lang="pl-PL" sz="1400" baseline="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w przypadku ostrego, narastającego bólu</a:t>
                      </a:r>
                      <a:endParaRPr lang="pl-PL" sz="1400" dirty="0">
                        <a:solidFill>
                          <a:srgbClr val="002060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Przydatna do pojedynczych wstrzyknięć i stałej infuzji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Przydatna do pojedynczych wstrzyknięć i stałej infuzji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pl-PL" sz="1400" dirty="0">
                        <a:solidFill>
                          <a:srgbClr val="002060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pl-PL" sz="1400" dirty="0">
                        <a:solidFill>
                          <a:srgbClr val="002060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Zmienna absorbcja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182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pl-PL" sz="1400">
                        <a:solidFill>
                          <a:srgbClr val="002060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Wskazana jeżeli ból się ustabilizuje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Przydatna dla PCA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(analgezja</a:t>
                      </a:r>
                      <a:r>
                        <a:rPr lang="pl-PL" sz="1400" baseline="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kontrolowana przez pacjenta)</a:t>
                      </a:r>
                      <a:endParaRPr lang="pl-PL" sz="1400" dirty="0">
                        <a:solidFill>
                          <a:srgbClr val="002060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Przydatna dla PCA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strike="noStrike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(analgezja</a:t>
                      </a:r>
                      <a:r>
                        <a:rPr lang="pl-PL" sz="1400" strike="noStrike" baseline="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kontrolowana przez pacjenta)</a:t>
                      </a:r>
                      <a:endParaRPr lang="pl-PL" sz="1400" strike="noStrike" dirty="0">
                        <a:solidFill>
                          <a:srgbClr val="002060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pl-PL" sz="1400" dirty="0">
                        <a:solidFill>
                          <a:srgbClr val="002060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pl-PL" sz="1400" dirty="0">
                        <a:solidFill>
                          <a:srgbClr val="002060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solidFill>
                            <a:srgbClr val="002060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Preferowana w przypadku wymiotów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9267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634082"/>
          </a:xfrm>
        </p:spPr>
        <p:txBody>
          <a:bodyPr>
            <a:normAutofit/>
          </a:bodyPr>
          <a:lstStyle/>
          <a:p>
            <a:r>
              <a:rPr lang="pl-PL" sz="28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Leczenie działań niepożądanych </a:t>
            </a:r>
            <a:r>
              <a:rPr lang="pl-PL" sz="2800" dirty="0" err="1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opioidów</a:t>
            </a:r>
            <a:endParaRPr lang="pl-PL" sz="2800" dirty="0">
              <a:solidFill>
                <a:srgbClr val="FF66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39552" y="966738"/>
            <a:ext cx="8147248" cy="51594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dirty="0">
                <a:latin typeface="Arial" charset="0"/>
                <a:ea typeface="Arial" charset="0"/>
                <a:cs typeface="Arial" charset="0"/>
              </a:rPr>
              <a:t>Spodziewane działania niepożądane</a:t>
            </a:r>
          </a:p>
          <a:p>
            <a:pPr marL="0" indent="0">
              <a:buNone/>
            </a:pPr>
            <a:endParaRPr lang="pl-PL" sz="2000" dirty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pl-PL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Zaparcie</a:t>
            </a:r>
            <a:r>
              <a:rPr lang="pl-PL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000" dirty="0">
                <a:latin typeface="Arial" charset="0"/>
                <a:ea typeface="Arial" charset="0"/>
                <a:cs typeface="Arial" charset="0"/>
              </a:rPr>
              <a:t>–</a:t>
            </a:r>
            <a:r>
              <a:rPr lang="pl-PL" sz="2000" dirty="0">
                <a:latin typeface="Arial" charset="0"/>
                <a:ea typeface="Arial" charset="0"/>
                <a:cs typeface="Arial" charset="0"/>
              </a:rPr>
              <a:t>  nie ustąpi samoistnie, ważne zapobieganie (błonnik, płyny, środki zmiękczające stolec, wlewki doodbytnicze).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Nudności i wymioty </a:t>
            </a:r>
            <a:r>
              <a:rPr lang="mr-IN" sz="2000" dirty="0">
                <a:latin typeface="Arial" charset="0"/>
                <a:ea typeface="Arial" charset="0"/>
                <a:cs typeface="Arial" charset="0"/>
              </a:rPr>
              <a:t>–</a:t>
            </a:r>
            <a:r>
              <a:rPr lang="pl-PL" sz="2000" dirty="0">
                <a:latin typeface="Arial" charset="0"/>
                <a:ea typeface="Arial" charset="0"/>
                <a:cs typeface="Arial" charset="0"/>
              </a:rPr>
              <a:t> ustępują po kilku dniach, można podawać leki przeciwwymiotne.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Świąd</a:t>
            </a:r>
            <a:r>
              <a:rPr lang="pl-PL" sz="2000" dirty="0">
                <a:latin typeface="Arial" charset="0"/>
                <a:ea typeface="Arial" charset="0"/>
                <a:cs typeface="Arial" charset="0"/>
              </a:rPr>
              <a:t> -  pielęgnacja skóry, leki antyhistaminowe, zmiana leku na inny.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Depresja oddechowa- </a:t>
            </a:r>
            <a:r>
              <a:rPr lang="pl-PL" sz="2000" dirty="0">
                <a:latin typeface="Arial" charset="0"/>
                <a:ea typeface="Arial" charset="0"/>
                <a:cs typeface="Arial" charset="0"/>
              </a:rPr>
              <a:t>może</a:t>
            </a:r>
            <a:r>
              <a:rPr lang="pl-PL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pl-PL" sz="2000" dirty="0">
                <a:latin typeface="Arial" charset="0"/>
                <a:ea typeface="Arial" charset="0"/>
                <a:cs typeface="Arial" charset="0"/>
              </a:rPr>
              <a:t>być</a:t>
            </a:r>
            <a:r>
              <a:rPr lang="pl-PL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pl-PL" sz="2000" dirty="0">
                <a:latin typeface="Arial" charset="0"/>
                <a:ea typeface="Arial" charset="0"/>
                <a:cs typeface="Arial" charset="0"/>
              </a:rPr>
              <a:t>związana z chorobą podstawową, wówczas próba leczenia jest niewłaściwa „wydłużenie cierpienia”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Senność </a:t>
            </a:r>
            <a:r>
              <a:rPr lang="mr-IN" sz="2000" dirty="0">
                <a:latin typeface="Arial" charset="0"/>
                <a:ea typeface="Arial" charset="0"/>
                <a:cs typeface="Arial" charset="0"/>
              </a:rPr>
              <a:t>–</a:t>
            </a:r>
            <a:r>
              <a:rPr lang="pl-PL" sz="2000" dirty="0">
                <a:latin typeface="Arial" charset="0"/>
                <a:ea typeface="Arial" charset="0"/>
                <a:cs typeface="Arial" charset="0"/>
              </a:rPr>
              <a:t> zwykle ustępuje samoistnie w ciągu około tygodnia, jeżeli przeszkadza i nie ma dolegliwości bólowych  można zmniejszyć dawkę leku.</a:t>
            </a:r>
          </a:p>
          <a:p>
            <a:pPr marL="0" indent="0">
              <a:buNone/>
            </a:pPr>
            <a:r>
              <a:rPr lang="pl-PL" sz="2000" dirty="0" err="1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Mioklonie</a:t>
            </a:r>
            <a:r>
              <a:rPr lang="pl-PL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–</a:t>
            </a:r>
            <a:r>
              <a:rPr lang="pl-PL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pl-PL" sz="2000" dirty="0">
                <a:latin typeface="Arial" charset="0"/>
                <a:ea typeface="Arial" charset="0"/>
                <a:cs typeface="Arial" charset="0"/>
              </a:rPr>
              <a:t>mimowolne skurcze mięśni kończyn, występują w okresie zasypiania, jeżeli są silne, dodajemy leki lub zmieniamy </a:t>
            </a:r>
            <a:r>
              <a:rPr lang="pl-PL" sz="2000" dirty="0" err="1">
                <a:latin typeface="Arial" charset="0"/>
                <a:ea typeface="Arial" charset="0"/>
                <a:cs typeface="Arial" charset="0"/>
              </a:rPr>
              <a:t>opioid</a:t>
            </a:r>
            <a:r>
              <a:rPr lang="pl-PL" sz="2000" dirty="0">
                <a:latin typeface="Arial" charset="0"/>
                <a:ea typeface="Arial" charset="0"/>
                <a:cs typeface="Arial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2072289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Duszność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pl-PL" sz="20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Subiektywnie odczuwana trudność w oddychaniu</a:t>
            </a:r>
          </a:p>
          <a:p>
            <a:pPr marL="0" indent="0" algn="ctr">
              <a:buNone/>
            </a:pPr>
            <a:endParaRPr lang="pl-PL" sz="2000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Częstość oddechów i saturacja </a:t>
            </a:r>
            <a:r>
              <a:rPr lang="pl-PL" sz="2000" u="sng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słabo korelują </a:t>
            </a: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 subiektywnym odczuciem duszności</a:t>
            </a:r>
          </a:p>
          <a:p>
            <a:pPr marL="0" indent="0" algn="ctr">
              <a:buNone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Objaw uciążliwy 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przyczyny różnorodne, zwykle niemożliwe do usunięcia </a:t>
            </a:r>
          </a:p>
          <a:p>
            <a:pPr marL="0" indent="0" algn="ctr">
              <a:buNone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indent="0" algn="ctr">
              <a:buNone/>
            </a:pPr>
            <a:r>
              <a:rPr lang="pl-PL" sz="20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 Leczenie: 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Tlenoterapia, ale czy zawsze?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Morfina- małe dawki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				Sterydy  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Rehabilitacja oddechowa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Właściwe odżywianie </a:t>
            </a:r>
          </a:p>
        </p:txBody>
      </p:sp>
    </p:spTree>
    <p:extLst>
      <p:ext uri="{BB962C8B-B14F-4D97-AF65-F5344CB8AC3E}">
        <p14:creationId xmlns:p14="http://schemas.microsoft.com/office/powerpoint/2010/main" val="10769508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Zmęczenie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Przyczyny: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Anemia?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Niedożywienie 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Działania niepożądane leków przeciwbólowych?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0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INTEGRALNA SKŁADOWA NIEULECZALNEJ CHOROBY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988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Leczenie paliatywne dzieci- gdy brak zespołu opieki paliatywnej</a:t>
            </a:r>
          </a:p>
        </p:txBody>
      </p:sp>
      <p:sp>
        <p:nvSpPr>
          <p:cNvPr id="8" name="Symbol zastępczy zawartości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2000" dirty="0">
              <a:latin typeface="Arial" charset="0"/>
              <a:ea typeface="Arial" charset="0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Ankieta 103 rodzin zmarłych dzieci w szpitalu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000" dirty="0">
                <a:solidFill>
                  <a:srgbClr val="F4740A"/>
                </a:solidFill>
                <a:latin typeface="Arial" charset="0"/>
                <a:ea typeface="Arial" charset="0"/>
                <a:cs typeface="Arial" charset="0"/>
              </a:rPr>
              <a:t>Według rodziców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2000" dirty="0">
              <a:solidFill>
                <a:srgbClr val="F4740A"/>
              </a:solidFill>
              <a:latin typeface="Arial" charset="0"/>
              <a:ea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Prawie wszystkie dzieci cierpiały w ostatnim okresie swojego życia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Ból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Zmęczenie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Duszność</a:t>
            </a:r>
          </a:p>
        </p:txBody>
      </p:sp>
    </p:spTree>
    <p:extLst>
      <p:ext uri="{BB962C8B-B14F-4D97-AF65-F5344CB8AC3E}">
        <p14:creationId xmlns:p14="http://schemas.microsoft.com/office/powerpoint/2010/main" val="6308616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Niedożywienie/ Odwodnienie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Podążamy za dzieckiem </a:t>
            </a:r>
            <a:r>
              <a:rPr lang="mr-IN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–</a:t>
            </a: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je i pije  co chce, ile chce i kiedy chce.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Receptory odpowiadające za pragnienie znajdują się w jamie ustnej, więc często wystarczy jedynie zwilżyć usta.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Czasami żywienie przynosi dyskomfort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000" u="sng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Rodzice mają problem z wstrzymaniem się od żywienia </a:t>
            </a:r>
          </a:p>
        </p:txBody>
      </p:sp>
    </p:spTree>
    <p:extLst>
      <p:ext uri="{BB962C8B-B14F-4D97-AF65-F5344CB8AC3E}">
        <p14:creationId xmlns:p14="http://schemas.microsoft.com/office/powerpoint/2010/main" val="18942917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Nudności i wymioty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pl-PL" sz="2000" dirty="0">
              <a:solidFill>
                <a:srgbClr val="F474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l-PL" sz="2000" dirty="0">
                <a:solidFill>
                  <a:srgbClr val="F474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Nudności</a:t>
            </a:r>
            <a:r>
              <a:rPr lang="pl-PL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nieprzyjemna subiektywna potrzeba zwymiotowania.</a:t>
            </a:r>
          </a:p>
          <a:p>
            <a:pPr marL="0" indent="0">
              <a:buNone/>
            </a:pPr>
            <a:endParaRPr lang="pl-PL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l-PL" sz="2000" dirty="0">
                <a:solidFill>
                  <a:srgbClr val="F474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Wymioty</a:t>
            </a:r>
            <a:r>
              <a:rPr lang="pl-PL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gwałtowne poróżnienie żołądka w reakcji na gwałtowne skurcze mięśni  brzucha, klatki piersiowej i przepony. </a:t>
            </a:r>
          </a:p>
          <a:p>
            <a:pPr marL="0" indent="0">
              <a:buNone/>
            </a:pPr>
            <a:endParaRPr lang="pl-PL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l-PL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Objawy towarzyszące: Skóra blada pokryta zimnym </a:t>
            </a:r>
            <a:r>
              <a:rPr lang="pl-PL" sz="20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potem,Ślinotok</a:t>
            </a:r>
            <a:r>
              <a:rPr lang="pl-PL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Tachykardia, Hipotonia</a:t>
            </a:r>
          </a:p>
        </p:txBody>
      </p:sp>
    </p:spTree>
    <p:extLst>
      <p:ext uri="{BB962C8B-B14F-4D97-AF65-F5344CB8AC3E}">
        <p14:creationId xmlns:p14="http://schemas.microsoft.com/office/powerpoint/2010/main" val="26749571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Postępowanie niefarmakologiczne przeciw nudnościom i wymiotom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2000" dirty="0">
                <a:solidFill>
                  <a:srgbClr val="002060"/>
                </a:solidFill>
              </a:rPr>
              <a:t>Ciche i chłodne pomieszczenie</a:t>
            </a:r>
          </a:p>
          <a:p>
            <a:r>
              <a:rPr lang="pl-PL" sz="2000" dirty="0">
                <a:solidFill>
                  <a:srgbClr val="002060"/>
                </a:solidFill>
              </a:rPr>
              <a:t>Eliminacja zapachów i widoku jedzenia</a:t>
            </a:r>
          </a:p>
          <a:p>
            <a:r>
              <a:rPr lang="pl-PL" sz="2000" dirty="0">
                <a:solidFill>
                  <a:srgbClr val="002060"/>
                </a:solidFill>
              </a:rPr>
              <a:t>Posiłek w małych częstych porcjach (po 2 łyżki)</a:t>
            </a:r>
          </a:p>
          <a:p>
            <a:r>
              <a:rPr lang="pl-PL" sz="2000" dirty="0">
                <a:solidFill>
                  <a:srgbClr val="002060"/>
                </a:solidFill>
              </a:rPr>
              <a:t> zachęcenie do wypijania odpowiedniej ilości płynów</a:t>
            </a:r>
          </a:p>
          <a:p>
            <a:r>
              <a:rPr lang="pl-PL" sz="2000" dirty="0">
                <a:solidFill>
                  <a:srgbClr val="002060"/>
                </a:solidFill>
              </a:rPr>
              <a:t>Unikanie ucisku na jamę brzuszna podczas układania chorego</a:t>
            </a:r>
          </a:p>
          <a:p>
            <a:r>
              <a:rPr lang="pl-PL" sz="2000" dirty="0">
                <a:solidFill>
                  <a:srgbClr val="002060"/>
                </a:solidFill>
              </a:rPr>
              <a:t>Pozycja półsiedząca</a:t>
            </a:r>
          </a:p>
          <a:p>
            <a:r>
              <a:rPr lang="pl-PL" sz="2000" dirty="0">
                <a:solidFill>
                  <a:srgbClr val="002060"/>
                </a:solidFill>
              </a:rPr>
              <a:t> właściwa pielęgnacja jamy ustnej</a:t>
            </a:r>
          </a:p>
        </p:txBody>
      </p:sp>
    </p:spTree>
    <p:extLst>
      <p:ext uri="{BB962C8B-B14F-4D97-AF65-F5344CB8AC3E}">
        <p14:creationId xmlns:p14="http://schemas.microsoft.com/office/powerpoint/2010/main" val="35798275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Suchość jamy ustnej </a:t>
            </a:r>
            <a:r>
              <a:rPr lang="pl-PL" sz="24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pl-PL" sz="2400" dirty="0" err="1">
                <a:latin typeface="Arial" panose="020B0604020202020204" pitchFamily="34" charset="0"/>
                <a:cs typeface="Arial" panose="020B0604020202020204" pitchFamily="34" charset="0"/>
              </a:rPr>
              <a:t>kserostomia</a:t>
            </a:r>
            <a:endParaRPr lang="pl-PL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2000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Najczęstsze przyczyny: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Leki 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Oddychanie przez usta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Zapalenie błony śluzowej jamy ustnej</a:t>
            </a:r>
          </a:p>
          <a:p>
            <a:pPr marL="0" indent="0" algn="ctr">
              <a:buNone/>
            </a:pPr>
            <a:endParaRPr lang="pl-PL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pl-PL" sz="2000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Objawy: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Ból podczas żucia i połykania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Zaburzenia odczuwania smaku</a:t>
            </a:r>
          </a:p>
        </p:txBody>
      </p:sp>
    </p:spTree>
    <p:extLst>
      <p:ext uri="{BB962C8B-B14F-4D97-AF65-F5344CB8AC3E}">
        <p14:creationId xmlns:p14="http://schemas.microsoft.com/office/powerpoint/2010/main" val="677784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F474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Zaparcie stolca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Zespół objawów obejmujących zbyt małą częstość </a:t>
            </a:r>
            <a:r>
              <a:rPr lang="pl-PL" sz="20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wyprożnień</a:t>
            </a:r>
            <a:r>
              <a:rPr lang="pl-PL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lub stolce twarde oddawane z wysiłkiem często z towarzyszącym uczuciem niepełnego wypróżnienia. </a:t>
            </a:r>
          </a:p>
          <a:p>
            <a:pPr marL="0" indent="0">
              <a:buNone/>
            </a:pPr>
            <a:endParaRPr lang="pl-PL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l-PL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Nawet regularny codziennie oddany stolec nie wyklucza zaparcia .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Przyczyna: zwolniony pasaż jelitowy, nadmierne odwodnienie stolca, zaburzenie odruch defekacji również przez pozycje ciała</a:t>
            </a:r>
          </a:p>
        </p:txBody>
      </p:sp>
    </p:spTree>
    <p:extLst>
      <p:ext uri="{BB962C8B-B14F-4D97-AF65-F5344CB8AC3E}">
        <p14:creationId xmlns:p14="http://schemas.microsoft.com/office/powerpoint/2010/main" val="16233552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Zatrzymanie moczu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2000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Nagłe i znaczące zmniejszenie wydalanego moczu</a:t>
            </a: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Całkowite zatrzymanie moczu świadczy zwykle o niedrożności w obrębie  dróg moczowych.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Nawracające zakażenia układu moczowego związane z zaleganiem moczu. 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Leczenie : cewnikowanie pęcherz moczowego.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Przetoki moczowe 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Nieprawidłowe połączenie układu moczowego z innymi </a:t>
            </a:r>
            <a:r>
              <a:rPr lang="pl-PL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narządanmi</a:t>
            </a: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wyściełanymi nabłonkiem zazwyczaj na skutek choroby lub radioterapii. 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Przetoki pęcherzowo jelitowe, pęcherzowo odbytnicze, pęcherzowo pochwowe </a:t>
            </a:r>
          </a:p>
        </p:txBody>
      </p:sp>
    </p:spTree>
    <p:extLst>
      <p:ext uri="{BB962C8B-B14F-4D97-AF65-F5344CB8AC3E}">
        <p14:creationId xmlns:p14="http://schemas.microsoft.com/office/powerpoint/2010/main" val="20268483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F474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Objawy fazy umierania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Postępujące ciężkie osłabienie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Zmniejszenie przyjmowania pokarmów i płynów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Zaburzenia świadomości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Apatia senność brak zainteresowania otoczeniem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Trudności w połykaniu lekarstw/ zaleganie treści pokarmowej w żołądku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Zmiana wyglądu zewnętrznego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Jeżeli objawy pojawią się nagle należy poszukiwać przyczyn odwracalnych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(np. infekcje, odstawienie sterydów, niewydolność nerek)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Należy rozważyć czy usunięcie odwracalnej przyczyny może wydłużyć życie i poprawić jego komfort, należy rozmawiać o tym z rodzicami i dzieckiem. </a:t>
            </a:r>
          </a:p>
        </p:txBody>
      </p:sp>
    </p:spTree>
    <p:extLst>
      <p:ext uri="{BB962C8B-B14F-4D97-AF65-F5344CB8AC3E}">
        <p14:creationId xmlns:p14="http://schemas.microsoft.com/office/powerpoint/2010/main" val="8629635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Chory w okresie umierania może odczuwać ból, lęk, niepokój emocjonalny, mogą pojawić się nowe przyczyny cierpienia Osoby umierającej i jego bliskich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sz="2000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 92% chorych występują rzężenia przedśmiertne stanowiące wywołane zalegającą wydzieliną i nie powodują dyskomfortu </a:t>
            </a:r>
          </a:p>
          <a:p>
            <a:pPr marL="0" indent="0" algn="ctr">
              <a:buNone/>
            </a:pPr>
            <a:endParaRPr lang="pl-PL" sz="2000" dirty="0">
              <a:solidFill>
                <a:srgbClr val="FF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pl-PL" sz="2000" dirty="0">
                <a:latin typeface="Arial" panose="020B0604020202020204" pitchFamily="34" charset="0"/>
                <a:cs typeface="Arial" panose="020B0604020202020204" pitchFamily="34" charset="0"/>
              </a:rPr>
              <a:t>Zmiana strategii leczenia z zapobiegania i leczenia objawowego, leczymy objawowo.</a:t>
            </a:r>
          </a:p>
          <a:p>
            <a:pPr marL="0" indent="0" algn="ctr">
              <a:buNone/>
            </a:pP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1278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Opieka nad chorym umierającym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Coś więcej niż kontrola bólu i innych objawów oraz pomoc psychologiczna i duchowa.</a:t>
            </a:r>
          </a:p>
          <a:p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pl-PL" sz="2000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towarzyszenie choremu w nadziei że robimy dla innych to 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czego kiedyś oczekujemy od innych dla siebie</a:t>
            </a:r>
            <a:r>
              <a:rPr lang="pl-PL" dirty="0">
                <a:solidFill>
                  <a:srgbClr val="FF66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923643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Opieka nad chorym dzieckiem w ostatnich chwilach życia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dirty="0">
                <a:solidFill>
                  <a:srgbClr val="FF6600"/>
                </a:solidFill>
              </a:rPr>
              <a:t> </a:t>
            </a:r>
            <a:r>
              <a:rPr lang="pl-PL" sz="2400" dirty="0">
                <a:solidFill>
                  <a:srgbClr val="FF6600"/>
                </a:solidFill>
                <a:latin typeface="Arial" charset="0"/>
                <a:ea typeface="Arial" charset="0"/>
                <a:cs typeface="Arial" charset="0"/>
              </a:rPr>
              <a:t>zapewnienie </a:t>
            </a:r>
            <a:r>
              <a:rPr lang="pl-PL" sz="24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spokoju, ciszy, obecności bliskich ich dotyku, zapachu, cichego, spokojnego głosu, podajemy jedynie leki przeciwbólowe </a:t>
            </a:r>
          </a:p>
          <a:p>
            <a:pPr marL="0" indent="0" algn="ctr">
              <a:buNone/>
            </a:pPr>
            <a:endParaRPr lang="pl-PL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pl-PL" sz="2400" u="sng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Odstąpienie</a:t>
            </a:r>
            <a:r>
              <a:rPr lang="pl-PL" sz="2400" u="sng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pl-PL" sz="24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od karmienia, przewijania, czynności  pielęgnacyjnych, podawania leków z wyjątkiem leków przeciwbólowych i łagodzących duszność. </a:t>
            </a:r>
          </a:p>
          <a:p>
            <a:pPr marL="0" indent="0" algn="ctr">
              <a:buNone/>
            </a:pPr>
            <a:endParaRPr lang="pl-PL" sz="24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993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pl-PL" altLang="x-none" sz="2800" dirty="0">
                <a:solidFill>
                  <a:srgbClr val="002060"/>
                </a:solidFill>
                <a:latin typeface="Arial" charset="0"/>
              </a:rPr>
              <a:t>Leczenie „paliatywne”-co to znaczy?</a:t>
            </a:r>
            <a:br>
              <a:rPr lang="x-none" altLang="x-none" sz="2800" dirty="0">
                <a:solidFill>
                  <a:srgbClr val="002060"/>
                </a:solidFill>
                <a:latin typeface="Arial" charset="0"/>
              </a:rPr>
            </a:br>
            <a:endParaRPr lang="pl-PL" sz="2800" dirty="0">
              <a:solidFill>
                <a:srgbClr val="00206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dirty="0"/>
              <a:t> </a:t>
            </a: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łagodzi nieprzyjemne doznania związane z chorobą lub  nie u pacjenta z rozpoznaniem choroby  nieuleczalnej.</a:t>
            </a:r>
          </a:p>
          <a:p>
            <a:pPr marL="0" indent="0" algn="ctr">
              <a:buNone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oferuje pomoc w rozwiązaniu problemów psychologicznych, socjalnych i duchowych</a:t>
            </a:r>
          </a:p>
          <a:p>
            <a:pPr marL="0" indent="0" algn="ctr">
              <a:buNone/>
            </a:pPr>
            <a:endParaRPr lang="pl-P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0" indent="0" algn="ctr">
              <a:buNone/>
            </a:pPr>
            <a:r>
              <a:rPr lang="pl-PL" sz="20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Cel nadrzędny -  </a:t>
            </a:r>
            <a:r>
              <a:rPr lang="pl-P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poprawa jakości życia </a:t>
            </a:r>
            <a:endParaRPr lang="pl-PL" sz="2000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0718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683568" y="1556792"/>
            <a:ext cx="5400600" cy="216024"/>
          </a:xfrm>
          <a:prstGeom prst="rect">
            <a:avLst/>
          </a:prstGeom>
          <a:solidFill>
            <a:srgbClr val="F474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971600" y="1988840"/>
            <a:ext cx="6480720" cy="122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4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SED</a:t>
            </a:r>
            <a:r>
              <a:rPr kumimoji="0" lang="pl-PL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4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UT</a:t>
            </a:r>
            <a:r>
              <a:rPr kumimoji="0" lang="pl-PL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4800" b="0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4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PERSP</a:t>
            </a:r>
            <a:endParaRPr kumimoji="0" lang="pl-PL" sz="4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755576" y="2924944"/>
            <a:ext cx="6480720" cy="2448272"/>
          </a:xfrm>
          <a:prstGeom prst="rect">
            <a:avLst/>
          </a:prstGeom>
          <a:solidFill>
            <a:srgbClr val="F474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ymbol zastępczy zawartości 2"/>
          <p:cNvSpPr txBox="1">
            <a:spLocks/>
          </p:cNvSpPr>
          <p:nvPr/>
        </p:nvSpPr>
        <p:spPr>
          <a:xfrm>
            <a:off x="1043608" y="3284984"/>
            <a:ext cx="5904656" cy="20882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Sed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ut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perspiciatis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unde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omnis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iste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natus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error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 sit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mvoluptatem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accusantium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lang="pl-PL" sz="2400" dirty="0">
                <a:solidFill>
                  <a:schemeClr val="bg1"/>
                </a:solidFill>
                <a:latin typeface="Arial Black" pitchFamily="34" charset="0"/>
              </a:rPr>
              <a:t> 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Doloremqu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evoluptatem</a:t>
            </a:r>
            <a:r>
              <a:rPr lang="pl-PL" sz="2400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683568" y="1556792"/>
            <a:ext cx="4536504" cy="216024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971600" y="1988840"/>
            <a:ext cx="6480720" cy="122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4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SED</a:t>
            </a:r>
            <a:r>
              <a:rPr kumimoji="0" lang="pl-PL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4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UT</a:t>
            </a:r>
            <a:r>
              <a:rPr kumimoji="0" lang="pl-PL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4800" b="0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4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PERSP</a:t>
            </a:r>
            <a:endParaRPr kumimoji="0" lang="pl-PL" sz="4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8" name="Symbol zastępczy zawartości 2"/>
          <p:cNvSpPr txBox="1">
            <a:spLocks/>
          </p:cNvSpPr>
          <p:nvPr/>
        </p:nvSpPr>
        <p:spPr>
          <a:xfrm>
            <a:off x="971600" y="2996952"/>
            <a:ext cx="7488832" cy="27363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Sed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ut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perspiciatis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unde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omnis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iste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natus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error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 sit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mvoluptatem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accusantium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lang="pl-PL" sz="24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Doloremqu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evoluptatem</a:t>
            </a:r>
            <a:r>
              <a:rPr lang="pl-PL" sz="24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pl-PL" sz="2400" dirty="0" err="1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mvoluptatem</a:t>
            </a:r>
            <a:r>
              <a:rPr lang="pl-PL" sz="24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pl-PL" sz="2400" dirty="0" err="1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accusantium</a:t>
            </a:r>
            <a:r>
              <a:rPr lang="pl-PL" sz="24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 </a:t>
            </a:r>
            <a:r>
              <a:rPr lang="pl-PL" sz="2400" dirty="0" err="1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Doloremqu</a:t>
            </a:r>
            <a:r>
              <a:rPr lang="pl-PL" sz="24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pl-PL" sz="2400" dirty="0" err="1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evoluptatem</a:t>
            </a:r>
            <a:r>
              <a:rPr lang="pl-PL" sz="24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pl-PL" sz="2400" dirty="0" err="1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error</a:t>
            </a:r>
            <a:r>
              <a:rPr lang="pl-PL" sz="24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pl-PL" sz="24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sit </a:t>
            </a:r>
            <a:r>
              <a:rPr lang="pl-PL" sz="2400" dirty="0" err="1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mvoluptatem</a:t>
            </a:r>
            <a:r>
              <a:rPr lang="pl-PL" sz="24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 </a:t>
            </a:r>
            <a:r>
              <a:rPr lang="pl-PL" sz="2400" dirty="0" err="1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accusantium</a:t>
            </a:r>
            <a:r>
              <a:rPr lang="pl-PL" sz="24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  </a:t>
            </a:r>
          </a:p>
          <a:p>
            <a:pPr marL="342900" lvl="0" indent="-342900">
              <a:spcBef>
                <a:spcPct val="20000"/>
              </a:spcBef>
              <a:defRPr/>
            </a:pPr>
            <a:endParaRPr lang="pl-PL" sz="24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pl-PL" sz="24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zawartości 2"/>
          <p:cNvSpPr txBox="1">
            <a:spLocks/>
          </p:cNvSpPr>
          <p:nvPr/>
        </p:nvSpPr>
        <p:spPr>
          <a:xfrm>
            <a:off x="4067944" y="2420888"/>
            <a:ext cx="4320480" cy="27363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Sed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ut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perspiciatis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unde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omnis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iste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natus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error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 sit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voluptatem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accusantium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Doloremque</a:t>
            </a:r>
            <a:r>
              <a:rPr lang="pl-PL" sz="24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voluptatem</a:t>
            </a:r>
            <a:r>
              <a:rPr lang="pl-PL" sz="24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pl-PL" sz="2400" dirty="0" err="1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Doloremque</a:t>
            </a:r>
            <a:r>
              <a:rPr lang="pl-PL" sz="24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pl-PL" sz="2400" dirty="0" err="1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voluptatem</a:t>
            </a:r>
            <a:endParaRPr lang="pl-PL" sz="24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5" name="Prostokąt z rogami ściętymi po przekątnej 4"/>
          <p:cNvSpPr/>
          <p:nvPr/>
        </p:nvSpPr>
        <p:spPr>
          <a:xfrm>
            <a:off x="467544" y="1844824"/>
            <a:ext cx="3456384" cy="3240360"/>
          </a:xfrm>
          <a:prstGeom prst="snip2DiagRect">
            <a:avLst/>
          </a:prstGeom>
          <a:solidFill>
            <a:srgbClr val="F474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5"/>
          <p:cNvSpPr/>
          <p:nvPr/>
        </p:nvSpPr>
        <p:spPr>
          <a:xfrm>
            <a:off x="755576" y="2405787"/>
            <a:ext cx="28803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pl-PL" sz="2000" dirty="0">
                <a:solidFill>
                  <a:schemeClr val="bg1"/>
                </a:solidFill>
                <a:latin typeface="Arial Black" pitchFamily="34" charset="0"/>
              </a:rPr>
              <a:t>A. </a:t>
            </a:r>
            <a:r>
              <a:rPr lang="pl-PL" sz="2000" dirty="0" err="1">
                <a:solidFill>
                  <a:schemeClr val="bg1"/>
                </a:solidFill>
                <a:latin typeface="Arial Black" pitchFamily="34" charset="0"/>
              </a:rPr>
              <a:t>error</a:t>
            </a:r>
            <a:r>
              <a:rPr lang="pl-PL" sz="2000" dirty="0">
                <a:solidFill>
                  <a:schemeClr val="bg1"/>
                </a:solidFill>
                <a:latin typeface="Arial Black" pitchFamily="34" charset="0"/>
              </a:rPr>
              <a:t>  sit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pl-PL" sz="2000" dirty="0" err="1">
                <a:solidFill>
                  <a:schemeClr val="bg1"/>
                </a:solidFill>
                <a:latin typeface="Arial Black" pitchFamily="34" charset="0"/>
              </a:rPr>
              <a:t>mvoluptatem</a:t>
            </a:r>
            <a:r>
              <a:rPr lang="pl-PL" sz="2000" dirty="0">
                <a:solidFill>
                  <a:schemeClr val="bg1"/>
                </a:solidFill>
                <a:latin typeface="Arial Black" pitchFamily="34" charset="0"/>
              </a:rPr>
              <a:t> 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pl-PL" sz="2000" dirty="0" err="1">
                <a:solidFill>
                  <a:schemeClr val="bg1"/>
                </a:solidFill>
                <a:latin typeface="Arial Black" pitchFamily="34" charset="0"/>
              </a:rPr>
              <a:t>Accusantium</a:t>
            </a:r>
            <a:r>
              <a:rPr lang="pl-PL" sz="2000" dirty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pl-PL" sz="2000" dirty="0" err="1">
                <a:solidFill>
                  <a:schemeClr val="bg1"/>
                </a:solidFill>
                <a:latin typeface="Arial Black" pitchFamily="34" charset="0"/>
              </a:rPr>
              <a:t>error</a:t>
            </a:r>
            <a:r>
              <a:rPr lang="pl-PL" sz="2000" dirty="0">
                <a:solidFill>
                  <a:schemeClr val="bg1"/>
                </a:solidFill>
                <a:latin typeface="Arial Black" pitchFamily="34" charset="0"/>
              </a:rPr>
              <a:t> 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pl-PL" sz="2000" dirty="0">
                <a:solidFill>
                  <a:schemeClr val="bg1"/>
                </a:solidFill>
                <a:latin typeface="Arial Black" pitchFamily="34" charset="0"/>
              </a:rPr>
              <a:t>sit  </a:t>
            </a:r>
            <a:r>
              <a:rPr lang="pl-PL" sz="2000" dirty="0" err="1">
                <a:solidFill>
                  <a:schemeClr val="bg1"/>
                </a:solidFill>
                <a:latin typeface="Arial Black" pitchFamily="34" charset="0"/>
              </a:rPr>
              <a:t>mvoluptatem</a:t>
            </a:r>
            <a:r>
              <a:rPr lang="pl-PL" sz="2000" dirty="0">
                <a:solidFill>
                  <a:schemeClr val="bg1"/>
                </a:solidFill>
                <a:latin typeface="Arial Black" pitchFamily="34" charset="0"/>
              </a:rPr>
              <a:t> 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pl-PL" sz="2000" dirty="0" err="1">
                <a:solidFill>
                  <a:schemeClr val="bg1"/>
                </a:solidFill>
                <a:latin typeface="Arial Black" pitchFamily="34" charset="0"/>
              </a:rPr>
              <a:t>accusantium</a:t>
            </a:r>
            <a:r>
              <a:rPr lang="pl-PL" sz="2000" dirty="0">
                <a:solidFill>
                  <a:schemeClr val="bg1"/>
                </a:solidFill>
                <a:latin typeface="Arial Black" pitchFamily="34" charset="0"/>
              </a:rPr>
              <a:t>  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pl-PL" sz="2000" dirty="0">
                <a:solidFill>
                  <a:schemeClr val="bg1"/>
                </a:solidFill>
                <a:latin typeface="Arial Black" pitchFamily="34" charset="0"/>
              </a:rPr>
              <a:t>   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zawartości 2"/>
          <p:cNvSpPr txBox="1">
            <a:spLocks/>
          </p:cNvSpPr>
          <p:nvPr/>
        </p:nvSpPr>
        <p:spPr>
          <a:xfrm>
            <a:off x="4788024" y="2924944"/>
            <a:ext cx="4104456" cy="2736304"/>
          </a:xfrm>
          <a:prstGeom prst="rect">
            <a:avLst/>
          </a:prstGeom>
          <a:solidFill>
            <a:srgbClr val="FF6600"/>
          </a:solidFill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2. 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Sed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ut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0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perspiciatis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unde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omnis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iste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natus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0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error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 sit 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voluptatem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0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accusantium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Doloremque</a:t>
            </a:r>
            <a:r>
              <a:rPr lang="pl-PL" sz="2000" dirty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</a:rPr>
              <a:t>voluptatem</a:t>
            </a:r>
            <a:r>
              <a:rPr lang="pl-PL" sz="2000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pl-PL" sz="2000" dirty="0" err="1">
                <a:solidFill>
                  <a:schemeClr val="bg1"/>
                </a:solidFill>
                <a:latin typeface="Arial Black" pitchFamily="34" charset="0"/>
              </a:rPr>
              <a:t>Doloremque</a:t>
            </a:r>
            <a:r>
              <a:rPr lang="pl-PL" sz="2000" dirty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pl-PL" sz="2000" dirty="0" err="1">
                <a:solidFill>
                  <a:schemeClr val="bg1"/>
                </a:solidFill>
                <a:latin typeface="Arial Black" pitchFamily="34" charset="0"/>
              </a:rPr>
              <a:t>voluptatem</a:t>
            </a:r>
            <a:endParaRPr lang="pl-PL" sz="2000" dirty="0">
              <a:solidFill>
                <a:schemeClr val="bg1"/>
              </a:solidFill>
              <a:latin typeface="Arial Black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7" name="Symbol zastępczy zawartości 2"/>
          <p:cNvSpPr txBox="1">
            <a:spLocks/>
          </p:cNvSpPr>
          <p:nvPr/>
        </p:nvSpPr>
        <p:spPr>
          <a:xfrm>
            <a:off x="899592" y="2996952"/>
            <a:ext cx="4320480" cy="27363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1. 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Sed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ut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000" b="0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perspiciatis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unde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omnis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iste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natus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000" b="0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error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 sit 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voluptatem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2000" b="0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accusantium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Doloremque</a:t>
            </a:r>
            <a:r>
              <a:rPr lang="pl-PL" sz="20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voluptatem</a:t>
            </a:r>
            <a:r>
              <a:rPr lang="pl-PL" sz="20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pl-PL" sz="2000" dirty="0" err="1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Doloremque</a:t>
            </a:r>
            <a:r>
              <a:rPr lang="pl-PL" sz="20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pl-PL" sz="2000" dirty="0" err="1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voluptatem</a:t>
            </a:r>
            <a:endParaRPr lang="pl-PL" sz="20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683568" y="1556792"/>
            <a:ext cx="5400600" cy="28803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Symbol zastępczy zawartości 2"/>
          <p:cNvSpPr txBox="1">
            <a:spLocks/>
          </p:cNvSpPr>
          <p:nvPr/>
        </p:nvSpPr>
        <p:spPr>
          <a:xfrm>
            <a:off x="899592" y="1988840"/>
            <a:ext cx="6480720" cy="122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4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SED</a:t>
            </a:r>
            <a:r>
              <a:rPr kumimoji="0" lang="pl-PL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4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UT</a:t>
            </a:r>
            <a:r>
              <a:rPr kumimoji="0" lang="pl-PL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4800" b="0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pl-PL" sz="4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PERSP</a:t>
            </a:r>
            <a:endParaRPr kumimoji="0" lang="pl-PL" sz="4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Okres terminalny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Chory</a:t>
            </a:r>
            <a:r>
              <a:rPr lang="pl-PL" sz="20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pl-PL" sz="2000" dirty="0">
                <a:solidFill>
                  <a:srgbClr val="F474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wie że umiera</a:t>
            </a:r>
            <a:r>
              <a:rPr lang="pl-PL" sz="2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chce aby ktoś z nim był</a:t>
            </a:r>
            <a:r>
              <a:rPr lang="pl-PL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umiał usunąć ból i nie opuścił go aż do śmierci.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Pacjent ma prawo do leczenia objawowego, do obecności i opieki bliskich mu osób, ale również do twórczego działania na jakie pozwala mu aktualna kondycja fizyczna, psychiczna i duchowa.</a:t>
            </a:r>
          </a:p>
          <a:p>
            <a:pPr marL="0" indent="0" algn="ctr">
              <a:buNone/>
            </a:pPr>
            <a:endParaRPr lang="pl-PL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Mimo ze będzie coraz słabszy do chorego należą wybory co do spotkań i zaspokajania jego potrzeb. </a:t>
            </a:r>
          </a:p>
          <a:p>
            <a:pPr marL="0" indent="0" algn="ctr">
              <a:buNone/>
            </a:pPr>
            <a:endParaRPr lang="pl-PL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Medycyna nie może już przywrócić zdrowia, a przedłużanie życia przestaje być celem najważniejszym i zyskuje cechy nieetycznej uporczywej terapii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51542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Zespół opieki paliatywnej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Eksperci w sprawie rozpoznawania i kontroli objawów zaawansowanej choroby niezależnie od jej etiologii</a:t>
            </a:r>
          </a:p>
          <a:p>
            <a:pPr marL="0" indent="0" algn="ctr">
              <a:buNone/>
            </a:pPr>
            <a:endParaRPr lang="pl-PL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Powinni kierować się empatią i umiejętnością komunikacji interpersonalnej co pozwala rozpoznać potrzeby i cierpienie chorych i ich rodzin.</a:t>
            </a:r>
          </a:p>
        </p:txBody>
      </p:sp>
    </p:spTree>
    <p:extLst>
      <p:ext uri="{BB962C8B-B14F-4D97-AF65-F5344CB8AC3E}">
        <p14:creationId xmlns:p14="http://schemas.microsoft.com/office/powerpoint/2010/main" val="37852973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Postawa osób kontaktujących się z rodzinami chorych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Punktualność</a:t>
            </a:r>
          </a:p>
          <a:p>
            <a:pPr marL="0" indent="0" algn="ctr">
              <a:buNone/>
            </a:pPr>
            <a:endParaRPr lang="pl-PL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Autentyczna obecność – aktywna i skuteczna rola opiekuna medycznego i niemedycznego według uprawnień i kwalifikacji bez wchodzenia w cudze kompetencje.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Zachowanie równości w relacji człowiek </a:t>
            </a:r>
            <a:r>
              <a:rPr lang="pl-PL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człowiek</a:t>
            </a: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mimo nierówności kompetencji.</a:t>
            </a:r>
          </a:p>
          <a:p>
            <a:pPr marL="0" indent="0" algn="ctr">
              <a:buNone/>
            </a:pPr>
            <a:endParaRPr lang="pl-PL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Bycie „przy” i bycie dla „pacjenta”</a:t>
            </a:r>
          </a:p>
          <a:p>
            <a:pPr marL="0" indent="0" algn="ctr">
              <a:buNone/>
            </a:pPr>
            <a:endParaRPr lang="pl-PL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Aktywne słuchanie </a:t>
            </a:r>
          </a:p>
          <a:p>
            <a:pPr marL="0" indent="0" algn="ctr">
              <a:buNone/>
            </a:pPr>
            <a:endParaRPr lang="pl-PL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nie możemy wchodzić w swoje kompetencje „ jesteśmy wówczas nieautentyczni dla rodziny chorego</a:t>
            </a:r>
          </a:p>
        </p:txBody>
      </p:sp>
    </p:spTree>
    <p:extLst>
      <p:ext uri="{BB962C8B-B14F-4D97-AF65-F5344CB8AC3E}">
        <p14:creationId xmlns:p14="http://schemas.microsoft.com/office/powerpoint/2010/main" val="6166138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Przygotowujemy rodziców i dziecko do godnego odejścia i zakończenia życia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pl-PL" sz="2000" dirty="0">
              <a:solidFill>
                <a:srgbClr val="FF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l-PL" sz="2000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Godne umieranie </a:t>
            </a:r>
          </a:p>
          <a:p>
            <a:pPr marL="0" indent="0">
              <a:buNone/>
            </a:pPr>
            <a:endParaRPr lang="pl-PL" sz="2000" dirty="0">
              <a:solidFill>
                <a:srgbClr val="FF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Świadome dzięki prawdzie poprzez wypowiadanie jej bez odbierania nadziei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Przygotowane (przez wszelką możliwą pomoc)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akceptowane bez cierpienia fizycznego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sakramentalne dla wierzących</a:t>
            </a:r>
          </a:p>
        </p:txBody>
      </p:sp>
    </p:spTree>
    <p:extLst>
      <p:ext uri="{BB962C8B-B14F-4D97-AF65-F5344CB8AC3E}">
        <p14:creationId xmlns:p14="http://schemas.microsoft.com/office/powerpoint/2010/main" val="301073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Błędy w komunikacji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Badania pokazują że ponad połowa problemów i obaw pacjentów nie zostaje wysłuchana przez lekarzy.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Przyczyny</a:t>
            </a: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zbyt szybkie mówienie, brak przerw w wypowiedziach, przerywanie, brak możliwości zadawania pytań, brak zainteresowania problemami, udzielanie niepełnych informacji, nieokazywanie zrozumienia, brak empatii.</a:t>
            </a:r>
          </a:p>
          <a:p>
            <a:pPr marL="0" indent="0">
              <a:buNone/>
            </a:pPr>
            <a:endParaRPr lang="pl-PL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l-PL" sz="2000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Powinniśmy unikać</a:t>
            </a: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pochopnego udzielania rad, pocieszania, rozwiązywania problemów, zmiana tematu dyskusji, bagatelizowania problemów, używanie terminologii medycznej, uogólnień.</a:t>
            </a:r>
          </a:p>
        </p:txBody>
      </p:sp>
    </p:spTree>
    <p:extLst>
      <p:ext uri="{BB962C8B-B14F-4D97-AF65-F5344CB8AC3E}">
        <p14:creationId xmlns:p14="http://schemas.microsoft.com/office/powerpoint/2010/main" val="3355104361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</TotalTime>
  <Words>1751</Words>
  <Application>Microsoft Macintosh PowerPoint</Application>
  <PresentationFormat>Pokaz na ekranie (4:3)</PresentationFormat>
  <Paragraphs>350</Paragraphs>
  <Slides>44</Slides>
  <Notes>10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44</vt:i4>
      </vt:variant>
    </vt:vector>
  </HeadingPairs>
  <TitlesOfParts>
    <vt:vector size="48" baseType="lpstr">
      <vt:lpstr>Arial</vt:lpstr>
      <vt:lpstr>Arial Black</vt:lpstr>
      <vt:lpstr>Calibri</vt:lpstr>
      <vt:lpstr>Motyw pakietu Office</vt:lpstr>
      <vt:lpstr>Prezentacja programu PowerPoint</vt:lpstr>
      <vt:lpstr>Prezentacja programu PowerPoint</vt:lpstr>
      <vt:lpstr>Leczenie paliatywne dzieci- gdy brak zespołu opieki paliatywnej</vt:lpstr>
      <vt:lpstr>Leczenie „paliatywne”-co to znaczy? </vt:lpstr>
      <vt:lpstr>Okres terminalny</vt:lpstr>
      <vt:lpstr>Zespół opieki paliatywnej</vt:lpstr>
      <vt:lpstr>Postawa osób kontaktujących się z rodzinami chorych</vt:lpstr>
      <vt:lpstr>Przygotowujemy rodziców i dziecko do godnego odejścia i zakończenia życia</vt:lpstr>
      <vt:lpstr>Błędy w komunikacji </vt:lpstr>
      <vt:lpstr>Leczenie objawowe</vt:lpstr>
      <vt:lpstr>Definicja bólu</vt:lpstr>
      <vt:lpstr>Ból Spowodowany chorobą</vt:lpstr>
      <vt:lpstr>Spowodowany leczeniem przeciwnowotworowym</vt:lpstr>
      <vt:lpstr>Spowodowane zabiegami</vt:lpstr>
      <vt:lpstr>Bóle incydentalne</vt:lpstr>
      <vt:lpstr>Ocena bólu  zasady</vt:lpstr>
      <vt:lpstr>Skale oceny bólu</vt:lpstr>
      <vt:lpstr>OCENY BÓLU – liczbowo – numeryczna ( NRS)        •    0 -  odpowiada ,, wcale nie odczuwam bólu” •    1- 3 oznacza słaby ból •    4 – 6 oznacza ból średni •    7 – 9 oznacza ból silny •    10 –  odpowiada ból bardzo silny, ,, najgorszy, jaki mogę sobie wyobrazić</vt:lpstr>
      <vt:lpstr>Podstawowe behawioralne objawy bólu u dzieci</vt:lpstr>
      <vt:lpstr>Niefarmakologiczne metody przeciwbólowe</vt:lpstr>
      <vt:lpstr>Niefarmakologiczne metody leczenia bólu</vt:lpstr>
      <vt:lpstr>Leczenie przeciwbólowe:</vt:lpstr>
      <vt:lpstr> Farmakologiczne metody leczenia bólu</vt:lpstr>
      <vt:lpstr>Ból w chorobie nowotworowej Co należy zapewnić ?</vt:lpstr>
      <vt:lpstr>Ból w chorobie nowotworowej bariery</vt:lpstr>
      <vt:lpstr>Drogi podania leków zalety i wady</vt:lpstr>
      <vt:lpstr>Leczenie działań niepożądanych opioidów</vt:lpstr>
      <vt:lpstr>Duszność</vt:lpstr>
      <vt:lpstr>Zmęczenie </vt:lpstr>
      <vt:lpstr>Niedożywienie/ Odwodnienie </vt:lpstr>
      <vt:lpstr>Nudności i wymioty </vt:lpstr>
      <vt:lpstr>Postępowanie niefarmakologiczne przeciw nudnościom i wymiotom</vt:lpstr>
      <vt:lpstr>Suchość jamy ustnej - kserostomia</vt:lpstr>
      <vt:lpstr>Zaparcie stolca</vt:lpstr>
      <vt:lpstr>Zatrzymanie moczu</vt:lpstr>
      <vt:lpstr>Objawy fazy umierania </vt:lpstr>
      <vt:lpstr>Chory w okresie umierania może odczuwać ból, lęk, niepokój emocjonalny, mogą pojawić się nowe przyczyny cierpienia Osoby umierającej i jego bliskich</vt:lpstr>
      <vt:lpstr>Opieka nad chorym umierającym </vt:lpstr>
      <vt:lpstr>Opieka nad chorym dzieckiem w ostatnich chwilach życia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Mat</dc:creator>
  <cp:lastModifiedBy>Użytkownik pakietu Microsoft Office</cp:lastModifiedBy>
  <cp:revision>79</cp:revision>
  <dcterms:created xsi:type="dcterms:W3CDTF">2016-06-30T11:28:11Z</dcterms:created>
  <dcterms:modified xsi:type="dcterms:W3CDTF">2018-02-22T09:48:36Z</dcterms:modified>
</cp:coreProperties>
</file>