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5"/>
  </p:handoutMasterIdLst>
  <p:sldIdLst>
    <p:sldId id="256" r:id="rId2"/>
    <p:sldId id="333" r:id="rId3"/>
    <p:sldId id="257" r:id="rId4"/>
    <p:sldId id="260" r:id="rId5"/>
    <p:sldId id="317" r:id="rId6"/>
    <p:sldId id="279" r:id="rId7"/>
    <p:sldId id="262" r:id="rId8"/>
    <p:sldId id="314" r:id="rId9"/>
    <p:sldId id="313" r:id="rId10"/>
    <p:sldId id="328" r:id="rId11"/>
    <p:sldId id="329" r:id="rId12"/>
    <p:sldId id="312" r:id="rId13"/>
    <p:sldId id="330" r:id="rId14"/>
    <p:sldId id="311" r:id="rId15"/>
    <p:sldId id="310" r:id="rId16"/>
    <p:sldId id="315" r:id="rId17"/>
    <p:sldId id="331" r:id="rId18"/>
    <p:sldId id="264" r:id="rId19"/>
    <p:sldId id="278" r:id="rId20"/>
    <p:sldId id="280" r:id="rId21"/>
    <p:sldId id="281" r:id="rId22"/>
    <p:sldId id="285" r:id="rId23"/>
    <p:sldId id="284" r:id="rId24"/>
    <p:sldId id="283" r:id="rId25"/>
    <p:sldId id="282" r:id="rId26"/>
    <p:sldId id="286" r:id="rId27"/>
    <p:sldId id="287" r:id="rId28"/>
    <p:sldId id="289" r:id="rId29"/>
    <p:sldId id="288" r:id="rId30"/>
    <p:sldId id="316" r:id="rId31"/>
    <p:sldId id="319" r:id="rId32"/>
    <p:sldId id="318" r:id="rId33"/>
    <p:sldId id="290" r:id="rId34"/>
    <p:sldId id="291" r:id="rId35"/>
    <p:sldId id="293" r:id="rId36"/>
    <p:sldId id="298" r:id="rId37"/>
    <p:sldId id="292" r:id="rId38"/>
    <p:sldId id="294" r:id="rId39"/>
    <p:sldId id="295" r:id="rId40"/>
    <p:sldId id="296" r:id="rId41"/>
    <p:sldId id="268" r:id="rId42"/>
    <p:sldId id="324" r:id="rId43"/>
    <p:sldId id="266" r:id="rId44"/>
    <p:sldId id="270" r:id="rId45"/>
    <p:sldId id="271" r:id="rId46"/>
    <p:sldId id="272" r:id="rId47"/>
    <p:sldId id="323" r:id="rId48"/>
    <p:sldId id="322" r:id="rId49"/>
    <p:sldId id="320" r:id="rId50"/>
    <p:sldId id="321" r:id="rId51"/>
    <p:sldId id="325" r:id="rId52"/>
    <p:sldId id="327" r:id="rId53"/>
    <p:sldId id="269" r:id="rId54"/>
    <p:sldId id="265" r:id="rId55"/>
    <p:sldId id="273" r:id="rId56"/>
    <p:sldId id="274" r:id="rId57"/>
    <p:sldId id="326" r:id="rId58"/>
    <p:sldId id="275" r:id="rId59"/>
    <p:sldId id="276" r:id="rId60"/>
    <p:sldId id="299" r:id="rId61"/>
    <p:sldId id="300" r:id="rId62"/>
    <p:sldId id="301" r:id="rId63"/>
    <p:sldId id="303" r:id="rId64"/>
    <p:sldId id="302" r:id="rId65"/>
    <p:sldId id="305" r:id="rId66"/>
    <p:sldId id="304" r:id="rId67"/>
    <p:sldId id="307" r:id="rId68"/>
    <p:sldId id="308" r:id="rId69"/>
    <p:sldId id="306" r:id="rId70"/>
    <p:sldId id="309" r:id="rId71"/>
    <p:sldId id="263" r:id="rId72"/>
    <p:sldId id="332" r:id="rId73"/>
    <p:sldId id="259" r:id="rId74"/>
  </p:sldIdLst>
  <p:sldSz cx="9144000" cy="6858000" type="screen4x3"/>
  <p:notesSz cx="10018713" cy="688975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474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30"/>
  </p:normalViewPr>
  <p:slideViewPr>
    <p:cSldViewPr>
      <p:cViewPr varScale="1">
        <p:scale>
          <a:sx n="113" d="100"/>
          <a:sy n="113" d="100"/>
        </p:scale>
        <p:origin x="1600" y="17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990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4341442" cy="344488"/>
          </a:xfrm>
          <a:prstGeom prst="rect">
            <a:avLst/>
          </a:prstGeom>
        </p:spPr>
        <p:txBody>
          <a:bodyPr vert="horz" lIns="96616" tIns="48308" rIns="96616" bIns="48308" rtlCol="0"/>
          <a:lstStyle>
            <a:lvl1pPr algn="l">
              <a:defRPr sz="1300"/>
            </a:lvl1pPr>
          </a:lstStyle>
          <a:p>
            <a:endParaRPr lang="pl-PL"/>
          </a:p>
        </p:txBody>
      </p:sp>
      <p:sp>
        <p:nvSpPr>
          <p:cNvPr id="3" name="Symbol zastępczy daty 2"/>
          <p:cNvSpPr>
            <a:spLocks noGrp="1"/>
          </p:cNvSpPr>
          <p:nvPr>
            <p:ph type="dt" sz="quarter" idx="1"/>
          </p:nvPr>
        </p:nvSpPr>
        <p:spPr>
          <a:xfrm>
            <a:off x="5674952" y="0"/>
            <a:ext cx="4341442" cy="344488"/>
          </a:xfrm>
          <a:prstGeom prst="rect">
            <a:avLst/>
          </a:prstGeom>
        </p:spPr>
        <p:txBody>
          <a:bodyPr vert="horz" lIns="96616" tIns="48308" rIns="96616" bIns="48308" rtlCol="0"/>
          <a:lstStyle>
            <a:lvl1pPr algn="r">
              <a:defRPr sz="1300"/>
            </a:lvl1pPr>
          </a:lstStyle>
          <a:p>
            <a:fld id="{6213E770-FE32-4137-BA22-702E17370CA2}" type="datetimeFigureOut">
              <a:rPr lang="pl-PL" smtClean="0"/>
              <a:t>22.02.2018</a:t>
            </a:fld>
            <a:endParaRPr lang="pl-PL"/>
          </a:p>
        </p:txBody>
      </p:sp>
      <p:sp>
        <p:nvSpPr>
          <p:cNvPr id="4" name="Symbol zastępczy stopki 3"/>
          <p:cNvSpPr>
            <a:spLocks noGrp="1"/>
          </p:cNvSpPr>
          <p:nvPr>
            <p:ph type="ftr" sz="quarter" idx="2"/>
          </p:nvPr>
        </p:nvSpPr>
        <p:spPr>
          <a:xfrm>
            <a:off x="0" y="6544067"/>
            <a:ext cx="4341442" cy="344488"/>
          </a:xfrm>
          <a:prstGeom prst="rect">
            <a:avLst/>
          </a:prstGeom>
        </p:spPr>
        <p:txBody>
          <a:bodyPr vert="horz" lIns="96616" tIns="48308" rIns="96616" bIns="48308" rtlCol="0" anchor="b"/>
          <a:lstStyle>
            <a:lvl1pPr algn="l">
              <a:defRPr sz="1300"/>
            </a:lvl1pPr>
          </a:lstStyle>
          <a:p>
            <a:endParaRPr lang="pl-PL"/>
          </a:p>
        </p:txBody>
      </p:sp>
      <p:sp>
        <p:nvSpPr>
          <p:cNvPr id="5" name="Symbol zastępczy numeru slajdu 4"/>
          <p:cNvSpPr>
            <a:spLocks noGrp="1"/>
          </p:cNvSpPr>
          <p:nvPr>
            <p:ph type="sldNum" sz="quarter" idx="3"/>
          </p:nvPr>
        </p:nvSpPr>
        <p:spPr>
          <a:xfrm>
            <a:off x="5674952" y="6544067"/>
            <a:ext cx="4341442" cy="344488"/>
          </a:xfrm>
          <a:prstGeom prst="rect">
            <a:avLst/>
          </a:prstGeom>
        </p:spPr>
        <p:txBody>
          <a:bodyPr vert="horz" lIns="96616" tIns="48308" rIns="96616" bIns="48308" rtlCol="0" anchor="b"/>
          <a:lstStyle>
            <a:lvl1pPr algn="r">
              <a:defRPr sz="1300"/>
            </a:lvl1pPr>
          </a:lstStyle>
          <a:p>
            <a:fld id="{50201F37-8C6D-4CB4-B929-E5A212C78A2B}" type="slidenum">
              <a:rPr lang="pl-PL" smtClean="0"/>
              <a:t>‹#›</a:t>
            </a:fld>
            <a:endParaRPr lang="pl-PL"/>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 wzorca tytułu</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 wzorca tytułu</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 wzorca tytułu</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 wzorca tytułu</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daty 2"/>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 wzorca tytułu</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 wzorca tytułu</a:t>
            </a:r>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a:t>Kliknij, aby edytować styl wzorca tytułu</a:t>
            </a:r>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9B7C76-EFF2-4CD8-A475-4750F11B4BC6}"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p:txBody>
          <a:bodyPr/>
          <a:lstStyle/>
          <a:p>
            <a:pPr algn="ctr">
              <a:buNone/>
            </a:pPr>
            <a:r>
              <a:rPr lang="pl-PL" dirty="0"/>
              <a:t>Reorganizacja życia w rodzinie w głównej mierze zależy od tego, w jakim stopniu dziecko jest chore, jakiej pomocy wymaga, czy jest zdolne uczestniczyć w zajęciach w przedszkolu lub szkole i czy rodzice sprawują opiekę samodzielnie, czy też mogą liczyć na pomoc innych.</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5076056" y="764704"/>
            <a:ext cx="3754760" cy="4525963"/>
          </a:xfrm>
        </p:spPr>
        <p:txBody>
          <a:bodyPr>
            <a:normAutofit lnSpcReduction="10000"/>
          </a:bodyPr>
          <a:lstStyle/>
          <a:p>
            <a:pPr algn="ctr">
              <a:buNone/>
            </a:pPr>
            <a:endParaRPr lang="pl-PL" dirty="0"/>
          </a:p>
          <a:p>
            <a:pPr algn="ctr">
              <a:buNone/>
            </a:pPr>
            <a:r>
              <a:rPr lang="pl-PL" dirty="0"/>
              <a:t>                                         Choroba nieuleczalna dziecka zmienia więc obraz całej rodziny i każdego z jej członków z osobna.</a:t>
            </a:r>
          </a:p>
        </p:txBody>
      </p:sp>
      <p:pic>
        <p:nvPicPr>
          <p:cNvPr id="3" name="Obraz 2" descr="31373617_m.jpg"/>
          <p:cNvPicPr>
            <a:picLocks noChangeAspect="1"/>
          </p:cNvPicPr>
          <p:nvPr/>
        </p:nvPicPr>
        <p:blipFill>
          <a:blip r:embed="rId3" cstate="print"/>
          <a:stretch>
            <a:fillRect/>
          </a:stretch>
        </p:blipFill>
        <p:spPr>
          <a:xfrm>
            <a:off x="323528" y="1628800"/>
            <a:ext cx="4891219" cy="370146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92696"/>
            <a:ext cx="8229600" cy="1143000"/>
          </a:xfrm>
        </p:spPr>
        <p:txBody>
          <a:bodyPr>
            <a:noAutofit/>
          </a:bodyPr>
          <a:lstStyle/>
          <a:p>
            <a:pPr algn="l"/>
            <a:r>
              <a:rPr lang="pl-PL" sz="3600" dirty="0"/>
              <a:t>Perspektywa indywidualna:</a:t>
            </a:r>
            <a:br>
              <a:rPr lang="pl-PL" sz="3600" dirty="0"/>
            </a:br>
            <a:endParaRPr lang="pl-PL" sz="3600" dirty="0"/>
          </a:p>
        </p:txBody>
      </p:sp>
      <p:sp>
        <p:nvSpPr>
          <p:cNvPr id="10" name="Symbol zastępczy zawartości 9"/>
          <p:cNvSpPr>
            <a:spLocks noGrp="1"/>
          </p:cNvSpPr>
          <p:nvPr>
            <p:ph idx="1"/>
          </p:nvPr>
        </p:nvSpPr>
        <p:spPr/>
        <p:txBody>
          <a:bodyPr>
            <a:normAutofit fontScale="85000" lnSpcReduction="20000"/>
          </a:bodyPr>
          <a:lstStyle/>
          <a:p>
            <a:pPr>
              <a:buNone/>
            </a:pPr>
            <a:r>
              <a:rPr lang="pl-PL" dirty="0"/>
              <a:t>Z perspektywy dziecka określone cechy choroby przewlekłej powodują, że doświadcza jej jako szczególnie uciążliwą i trudną do zaakceptowania:</a:t>
            </a:r>
          </a:p>
          <a:p>
            <a:pPr>
              <a:buFontTx/>
              <a:buChar char="-"/>
            </a:pPr>
            <a:r>
              <a:rPr lang="pl-PL" dirty="0"/>
              <a:t>zagrożenie życia</a:t>
            </a:r>
          </a:p>
          <a:p>
            <a:pPr>
              <a:buFontTx/>
              <a:buChar char="-"/>
            </a:pPr>
            <a:r>
              <a:rPr lang="pl-PL" dirty="0"/>
              <a:t>brak rokowania poprawy w długotrwałej perspektywie czasowej</a:t>
            </a:r>
          </a:p>
          <a:p>
            <a:pPr>
              <a:buFontTx/>
              <a:buChar char="-"/>
            </a:pPr>
            <a:r>
              <a:rPr lang="pl-PL" dirty="0"/>
              <a:t>Cierpienie fizyczne</a:t>
            </a:r>
          </a:p>
          <a:p>
            <a:pPr>
              <a:buFontTx/>
              <a:buChar char="-"/>
            </a:pPr>
            <a:r>
              <a:rPr lang="pl-PL" dirty="0"/>
              <a:t>Uzależnienie od pomocy otoczenia</a:t>
            </a:r>
          </a:p>
          <a:p>
            <a:pPr>
              <a:buFontTx/>
              <a:buChar char="-"/>
            </a:pPr>
            <a:r>
              <a:rPr lang="pl-PL" dirty="0"/>
              <a:t>Ograniczenie kontaktów z rówieśnikami</a:t>
            </a:r>
          </a:p>
          <a:p>
            <a:pPr>
              <a:buFontTx/>
              <a:buChar char="-"/>
            </a:pPr>
            <a:r>
              <a:rPr lang="pl-PL" dirty="0"/>
              <a:t>Wymuszenie trwałej zmiany trybu życia dziecka i jego rodziny</a:t>
            </a:r>
          </a:p>
          <a:p>
            <a:pPr>
              <a:buFontTx/>
              <a:buChar char="-"/>
            </a:pPr>
            <a:endParaRPr lang="pl-PL" dirty="0"/>
          </a:p>
          <a:p>
            <a:pPr>
              <a:buNone/>
            </a:pPr>
            <a:endParaRPr lang="pl-PL" u="sng" dirty="0"/>
          </a:p>
          <a:p>
            <a:endParaRPr lang="pl-PL"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1052736"/>
            <a:ext cx="8229600" cy="1143000"/>
          </a:xfrm>
        </p:spPr>
        <p:txBody>
          <a:bodyPr>
            <a:noAutofit/>
          </a:bodyPr>
          <a:lstStyle/>
          <a:p>
            <a:pPr algn="l"/>
            <a:r>
              <a:rPr lang="pl-PL" sz="3600" dirty="0"/>
              <a:t>Ważne dla opiekuna wchodzącego do rodziny jest:</a:t>
            </a:r>
            <a:br>
              <a:rPr lang="pl-PL" sz="3600" dirty="0"/>
            </a:br>
            <a:endParaRPr lang="pl-PL" sz="3600" dirty="0"/>
          </a:p>
        </p:txBody>
      </p:sp>
      <p:sp>
        <p:nvSpPr>
          <p:cNvPr id="10" name="Symbol zastępczy zawartości 9"/>
          <p:cNvSpPr>
            <a:spLocks noGrp="1"/>
          </p:cNvSpPr>
          <p:nvPr>
            <p:ph idx="1"/>
          </p:nvPr>
        </p:nvSpPr>
        <p:spPr/>
        <p:txBody>
          <a:bodyPr>
            <a:normAutofit/>
          </a:bodyPr>
          <a:lstStyle/>
          <a:p>
            <a:endParaRPr lang="pl-PL" sz="2800" dirty="0"/>
          </a:p>
          <a:p>
            <a:r>
              <a:rPr lang="pl-PL" sz="2800" dirty="0"/>
              <a:t>Poznanie zasad panujących w systemie rodzinnym</a:t>
            </a:r>
          </a:p>
          <a:p>
            <a:r>
              <a:rPr lang="pl-PL" sz="2800" dirty="0"/>
              <a:t>Identyfikacja ról rodzinnych (kto rządzi?, kto jest za co odpowiedzialny?)</a:t>
            </a:r>
          </a:p>
          <a:p>
            <a:r>
              <a:rPr lang="pl-PL" sz="2800" dirty="0"/>
              <a:t>Ustalenie granic rodzinnych (sztywne?, zatarte?, półprzepuszczalne?)</a:t>
            </a:r>
          </a:p>
          <a:p>
            <a:r>
              <a:rPr lang="pl-PL" sz="2800" dirty="0"/>
              <a:t>Jak wygląda komunikacja w rodzinie? (o czym wolno mówić a o czym nie?)</a:t>
            </a:r>
          </a:p>
          <a:p>
            <a:r>
              <a:rPr lang="pl-PL" sz="2800" dirty="0"/>
              <a:t>Jak rodzina rozwiązuje problemy?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332656"/>
            <a:ext cx="8229600" cy="1143000"/>
          </a:xfrm>
        </p:spPr>
        <p:txBody>
          <a:bodyPr/>
          <a:lstStyle/>
          <a:p>
            <a:r>
              <a:rPr lang="pl-PL" dirty="0"/>
              <a:t>Pomocna jest wnikliwa obserwacja</a:t>
            </a:r>
          </a:p>
        </p:txBody>
      </p:sp>
      <p:sp>
        <p:nvSpPr>
          <p:cNvPr id="10" name="Symbol zastępczy zawartości 9"/>
          <p:cNvSpPr>
            <a:spLocks noGrp="1"/>
          </p:cNvSpPr>
          <p:nvPr>
            <p:ph idx="1"/>
          </p:nvPr>
        </p:nvSpPr>
        <p:spPr/>
        <p:txBody>
          <a:bodyPr>
            <a:normAutofit fontScale="40000" lnSpcReduction="20000"/>
          </a:bodyPr>
          <a:lstStyle/>
          <a:p>
            <a:pPr>
              <a:buNone/>
            </a:pPr>
            <a:r>
              <a:rPr lang="pl-PL" b="1" dirty="0"/>
              <a:t>Obserwacja-</a:t>
            </a:r>
            <a:r>
              <a:rPr lang="pl-PL" dirty="0"/>
              <a:t>  świadome, planowane i celowe spostrzeganie zjawisk i zdarzeń i czynności psychologicznych</a:t>
            </a:r>
            <a:endParaRPr lang="pl-PL" b="1" dirty="0"/>
          </a:p>
          <a:p>
            <a:pPr>
              <a:buFontTx/>
              <a:buChar char="-"/>
            </a:pPr>
            <a:r>
              <a:rPr lang="pl-PL" dirty="0"/>
              <a:t>Dziecka</a:t>
            </a:r>
          </a:p>
          <a:p>
            <a:pPr>
              <a:buFontTx/>
              <a:buChar char="-"/>
            </a:pPr>
            <a:r>
              <a:rPr lang="pl-PL" dirty="0"/>
              <a:t>Rodziny dziecka</a:t>
            </a:r>
          </a:p>
          <a:p>
            <a:pPr>
              <a:buFontTx/>
              <a:buChar char="-"/>
            </a:pPr>
            <a:r>
              <a:rPr lang="pl-PL" dirty="0"/>
              <a:t>Dziecka w rodzinie</a:t>
            </a:r>
          </a:p>
          <a:p>
            <a:pPr>
              <a:buNone/>
            </a:pPr>
            <a:endParaRPr lang="pl-PL" u="sng" dirty="0"/>
          </a:p>
          <a:p>
            <a:pPr>
              <a:buNone/>
            </a:pPr>
            <a:r>
              <a:rPr lang="pl-PL" u="sng" dirty="0"/>
              <a:t>Zagadnienia kluczowe:</a:t>
            </a:r>
          </a:p>
          <a:p>
            <a:pPr>
              <a:buNone/>
            </a:pPr>
            <a:r>
              <a:rPr lang="pl-PL" dirty="0"/>
              <a:t>Obserwacja stanu fizycznego i samopoczucia dziecka (ból, lęk, ograniczenie aktywności)</a:t>
            </a:r>
          </a:p>
          <a:p>
            <a:pPr>
              <a:buNone/>
            </a:pPr>
            <a:r>
              <a:rPr lang="pl-PL" dirty="0"/>
              <a:t>Czego dotyczy lęk dziecka?</a:t>
            </a:r>
          </a:p>
          <a:p>
            <a:pPr>
              <a:buNone/>
            </a:pPr>
            <a:r>
              <a:rPr lang="pl-PL" dirty="0"/>
              <a:t>Jaki jest obraz choroby dziecka, jak ją przeżywa?</a:t>
            </a:r>
          </a:p>
          <a:p>
            <a:pPr>
              <a:buNone/>
            </a:pPr>
            <a:r>
              <a:rPr lang="pl-PL" dirty="0"/>
              <a:t>Jakie są bieżące potrzeby dziecka i czy są zaspokajane?</a:t>
            </a:r>
          </a:p>
          <a:p>
            <a:pPr>
              <a:buNone/>
            </a:pPr>
            <a:r>
              <a:rPr lang="pl-PL" dirty="0"/>
              <a:t>Jak wygląda sieć wsparcia?</a:t>
            </a:r>
          </a:p>
          <a:p>
            <a:pPr>
              <a:buNone/>
            </a:pPr>
            <a:r>
              <a:rPr lang="pl-PL" dirty="0"/>
              <a:t>Jak rodzina rozumie chorobę dziecka? ( krzywda, zagrożenie, wyzwanie)</a:t>
            </a:r>
          </a:p>
          <a:p>
            <a:pPr>
              <a:buNone/>
            </a:pPr>
            <a:r>
              <a:rPr lang="pl-PL" dirty="0"/>
              <a:t>Jakie są reakcje rodziców na chorobę dziecka?</a:t>
            </a:r>
          </a:p>
          <a:p>
            <a:pPr>
              <a:buNone/>
            </a:pPr>
            <a:r>
              <a:rPr lang="pl-PL" dirty="0"/>
              <a:t>Jakie są schematy funkcjonowania rodziny i jaki mają wpływ na mechanizmy radzenia sobie?</a:t>
            </a:r>
          </a:p>
          <a:p>
            <a:pPr>
              <a:buNone/>
            </a:pPr>
            <a:r>
              <a:rPr lang="pl-PL" dirty="0"/>
              <a:t>Jak rodzina radzi sobie z kryzysem?</a:t>
            </a:r>
          </a:p>
          <a:p>
            <a:pPr>
              <a:buNone/>
            </a:pPr>
            <a:r>
              <a:rPr lang="pl-PL" dirty="0"/>
              <a:t>Jak wygląda komunikacja w rodzinie?</a:t>
            </a:r>
          </a:p>
          <a:p>
            <a:pPr>
              <a:buNone/>
            </a:pPr>
            <a:r>
              <a:rPr lang="pl-PL" dirty="0"/>
              <a:t>Jakie są granice w rodzinie?</a:t>
            </a:r>
          </a:p>
          <a:p>
            <a:pPr>
              <a:buNone/>
            </a:pPr>
            <a:r>
              <a:rPr lang="pl-PL" dirty="0"/>
              <a:t>Jak wyglądają relacje małżeńskie i wewnątrzrodzinne w obliczu choroby dziecka?</a:t>
            </a:r>
          </a:p>
          <a:p>
            <a:pPr>
              <a:buNone/>
            </a:pPr>
            <a:r>
              <a:rPr lang="pl-PL" dirty="0"/>
              <a:t>Jakie są potrzeby psychologiczne rodziny? I czy są zaspokajane? Jak?</a:t>
            </a:r>
          </a:p>
          <a:p>
            <a:pPr>
              <a:buNone/>
            </a:pPr>
            <a:r>
              <a:rPr lang="pl-PL" dirty="0"/>
              <a:t>Jakie są oczekiwania rodziny wobec procesu leczenia i zespołu leczącego?</a:t>
            </a:r>
          </a:p>
          <a:p>
            <a:pPr>
              <a:buNone/>
            </a:pPr>
            <a:endParaRPr lang="pl-PL" dirty="0"/>
          </a:p>
          <a:p>
            <a:pPr>
              <a:buFontTx/>
              <a:buChar char="-"/>
            </a:pPr>
            <a:endParaRPr lang="pl-PL" dirty="0"/>
          </a:p>
          <a:p>
            <a:pPr>
              <a:buNone/>
            </a:pPr>
            <a:endParaRPr lang="pl-PL" u="sng" dirty="0"/>
          </a:p>
          <a:p>
            <a:endParaRPr lang="pl-P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467544" y="1052736"/>
            <a:ext cx="8229600" cy="4525963"/>
          </a:xfrm>
        </p:spPr>
        <p:txBody>
          <a:bodyPr>
            <a:normAutofit fontScale="77500" lnSpcReduction="20000"/>
          </a:bodyPr>
          <a:lstStyle/>
          <a:p>
            <a:pPr>
              <a:buNone/>
            </a:pPr>
            <a:r>
              <a:rPr lang="pl-PL" dirty="0"/>
              <a:t>Jeśli w funkcjonowaniu rodziny obserwujemy:</a:t>
            </a:r>
          </a:p>
          <a:p>
            <a:pPr>
              <a:buNone/>
            </a:pPr>
            <a:endParaRPr lang="pl-PL" dirty="0"/>
          </a:p>
          <a:p>
            <a:pPr>
              <a:buFont typeface="Wingdings" pitchFamily="2" charset="2"/>
              <a:buChar char="Ø"/>
            </a:pPr>
            <a:r>
              <a:rPr lang="pl-PL" dirty="0"/>
              <a:t>Brak wyraźnych granic pomiędzy systemem rodziców i dzieci, a dorośli załatwiają swoje sprawy poprzez dzieci.</a:t>
            </a:r>
          </a:p>
          <a:p>
            <a:pPr>
              <a:buFont typeface="Wingdings" pitchFamily="2" charset="2"/>
              <a:buChar char="Ø"/>
            </a:pPr>
            <a:r>
              <a:rPr lang="pl-PL" dirty="0"/>
              <a:t>Zaprzeczanie temu, że w rodzinie są jakieś konflikty lub trudności i unikanie otwartego rozmawiania o nich.</a:t>
            </a:r>
          </a:p>
          <a:p>
            <a:pPr>
              <a:buFont typeface="Wingdings" pitchFamily="2" charset="2"/>
              <a:buChar char="Ø"/>
            </a:pPr>
            <a:r>
              <a:rPr lang="pl-PL" dirty="0"/>
              <a:t>Ograniczenie autonomii i samodzielnego funkcjonowania poza rodziną</a:t>
            </a:r>
          </a:p>
          <a:p>
            <a:pPr>
              <a:buFont typeface="Wingdings" pitchFamily="2" charset="2"/>
              <a:buChar char="Ø"/>
            </a:pPr>
            <a:r>
              <a:rPr lang="pl-PL" dirty="0"/>
              <a:t>Sztywność która uniemożliwia dokonywanie zmian</a:t>
            </a:r>
          </a:p>
          <a:p>
            <a:pPr>
              <a:buFont typeface="Wingdings" pitchFamily="2" charset="2"/>
              <a:buChar char="Ø"/>
            </a:pPr>
            <a:endParaRPr lang="pl-PL" dirty="0"/>
          </a:p>
          <a:p>
            <a:pPr>
              <a:buNone/>
            </a:pPr>
            <a:r>
              <a:rPr lang="pl-PL" dirty="0"/>
              <a:t>To konstruktywne  radzenie sobie z chorobą dziecka jest szczególnie </a:t>
            </a:r>
            <a:r>
              <a:rPr lang="pl-PL" u="sng" dirty="0"/>
              <a:t>utrudnione</a:t>
            </a:r>
            <a:endParaRPr lang="pl-PL" dirty="0"/>
          </a:p>
          <a:p>
            <a:pPr>
              <a:buFont typeface="Wingdings" pitchFamily="2" charset="2"/>
              <a:buChar char="Ø"/>
            </a:pPr>
            <a:endParaRPr lang="pl-PL" dirty="0"/>
          </a:p>
          <a:p>
            <a:pPr>
              <a:buNone/>
            </a:pPr>
            <a:endParaRPr lang="pl-PL" dirty="0"/>
          </a:p>
          <a:p>
            <a:endParaRPr lang="pl-PL"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395536" y="836712"/>
            <a:ext cx="8229600" cy="4525963"/>
          </a:xfrm>
        </p:spPr>
        <p:txBody>
          <a:bodyPr>
            <a:noAutofit/>
          </a:bodyPr>
          <a:lstStyle/>
          <a:p>
            <a:pPr>
              <a:buNone/>
            </a:pPr>
            <a:r>
              <a:rPr lang="pl-PL" sz="2000" b="1" dirty="0"/>
              <a:t>Jeśli:</a:t>
            </a:r>
            <a:endParaRPr lang="pl-PL" sz="2000" dirty="0"/>
          </a:p>
          <a:p>
            <a:r>
              <a:rPr lang="pl-PL" sz="2000" dirty="0"/>
              <a:t>Rodzina pozostaje integralną całością </a:t>
            </a:r>
          </a:p>
          <a:p>
            <a:r>
              <a:rPr lang="pl-PL" sz="2000" dirty="0"/>
              <a:t>Członkowie rodziny w pełni akceptują osobę chorą</a:t>
            </a:r>
          </a:p>
          <a:p>
            <a:r>
              <a:rPr lang="pl-PL" sz="2000" dirty="0"/>
              <a:t>Współżycie seksualne </a:t>
            </a:r>
            <a:r>
              <a:rPr lang="pl-PL" sz="2000" dirty="0" err="1"/>
              <a:t>diady</a:t>
            </a:r>
            <a:r>
              <a:rPr lang="pl-PL" sz="2000" dirty="0"/>
              <a:t> małżeńskiej układa się normalnie</a:t>
            </a:r>
          </a:p>
          <a:p>
            <a:r>
              <a:rPr lang="pl-PL" sz="2000" dirty="0"/>
              <a:t>Członkowie rodziny wiedzą o sytuacji choroby, a informacje zostały im przekazane w sposób odpowiedni do wieku i poziomu rozwoju</a:t>
            </a:r>
          </a:p>
          <a:p>
            <a:r>
              <a:rPr lang="pl-PL" sz="2000" dirty="0"/>
              <a:t>Rodzina przechodzi pomyślnie przez kolejne fazy procesu radzenia sobie</a:t>
            </a:r>
          </a:p>
          <a:p>
            <a:r>
              <a:rPr lang="pl-PL" sz="2000" dirty="0"/>
              <a:t>Członkowie rodziny akceptują i wspierają zachowania dziecka, doceniają przestrzeganie zaleceń</a:t>
            </a:r>
          </a:p>
          <a:p>
            <a:r>
              <a:rPr lang="pl-PL" sz="2000" dirty="0"/>
              <a:t>Rodzina wykazuje chęć współpracy z innymi rodzinami o podobnych doświadczeniach</a:t>
            </a:r>
          </a:p>
          <a:p>
            <a:r>
              <a:rPr lang="pl-PL" sz="2000" dirty="0"/>
              <a:t>Członkowie rodziny potrafią korzystać z pomocy i wsparcia</a:t>
            </a:r>
          </a:p>
          <a:p>
            <a:pPr>
              <a:buNone/>
            </a:pPr>
            <a:r>
              <a:rPr lang="pl-PL" sz="2000" dirty="0"/>
              <a:t>Możemy wnioskować iż system rodzinny zmaga się </a:t>
            </a:r>
            <a:r>
              <a:rPr lang="pl-PL" sz="2000" u="sng" dirty="0"/>
              <a:t>konstruktywnie</a:t>
            </a:r>
            <a:r>
              <a:rPr lang="pl-PL" sz="2000" dirty="0"/>
              <a:t> z chorobą dziecka</a:t>
            </a:r>
          </a:p>
          <a:p>
            <a:endParaRPr lang="pl-PL"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20688"/>
            <a:ext cx="8229600" cy="1143000"/>
          </a:xfrm>
        </p:spPr>
        <p:txBody>
          <a:bodyPr>
            <a:normAutofit/>
          </a:bodyPr>
          <a:lstStyle/>
          <a:p>
            <a:pPr algn="l"/>
            <a:r>
              <a:rPr lang="pl-PL" sz="2800" dirty="0">
                <a:latin typeface="Times New Roman" pitchFamily="18" charset="0"/>
                <a:cs typeface="Times New Roman" pitchFamily="18" charset="0"/>
              </a:rPr>
              <a:t>Choroba jako sytuacja kryzysowa w rodzinie</a:t>
            </a:r>
            <a:endParaRPr lang="pl-PL" sz="2800" dirty="0"/>
          </a:p>
        </p:txBody>
      </p:sp>
      <p:sp>
        <p:nvSpPr>
          <p:cNvPr id="10" name="Symbol zastępczy zawartości 9"/>
          <p:cNvSpPr>
            <a:spLocks noGrp="1"/>
          </p:cNvSpPr>
          <p:nvPr>
            <p:ph idx="1"/>
          </p:nvPr>
        </p:nvSpPr>
        <p:spPr/>
        <p:txBody>
          <a:bodyPr>
            <a:noAutofit/>
          </a:bodyPr>
          <a:lstStyle/>
          <a:p>
            <a:r>
              <a:rPr lang="pl-PL" sz="2800" dirty="0">
                <a:latin typeface="Times New Roman" pitchFamily="18" charset="0"/>
                <a:cs typeface="Times New Roman" pitchFamily="18" charset="0"/>
              </a:rPr>
              <a:t>Sytuacja kryzysowa (</a:t>
            </a:r>
            <a:r>
              <a:rPr lang="pl-PL" sz="2800" dirty="0" err="1">
                <a:latin typeface="Times New Roman" pitchFamily="18" charset="0"/>
                <a:cs typeface="Times New Roman" pitchFamily="18" charset="0"/>
              </a:rPr>
              <a:t>def</a:t>
            </a:r>
            <a:r>
              <a:rPr lang="pl-PL" sz="2800" dirty="0">
                <a:latin typeface="Times New Roman" pitchFamily="18" charset="0"/>
                <a:cs typeface="Times New Roman" pitchFamily="18" charset="0"/>
              </a:rPr>
              <a:t>.) to zestaw gwałtownych             i nieuniknionych zdarzeń, które powodują wzrastający wpływ sił destabilizujących, wywołujących napięcia i niepewność i prowadzących do niekontrolowanego rozwoju wydarzeń z użyciem przemocy włącznie </a:t>
            </a:r>
          </a:p>
          <a:p>
            <a:pPr lvl="1"/>
            <a:r>
              <a:rPr lang="pl-PL" dirty="0">
                <a:latin typeface="Times New Roman" pitchFamily="18" charset="0"/>
                <a:cs typeface="Times New Roman" pitchFamily="18" charset="0"/>
              </a:rPr>
              <a:t>kryzysy rozwojowe</a:t>
            </a:r>
          </a:p>
          <a:p>
            <a:pPr lvl="1"/>
            <a:r>
              <a:rPr lang="pl-PL" dirty="0">
                <a:latin typeface="Times New Roman" pitchFamily="18" charset="0"/>
                <a:cs typeface="Times New Roman" pitchFamily="18" charset="0"/>
              </a:rPr>
              <a:t>kryzysy sytuacyjne (choroba, śmierć itp.)</a:t>
            </a:r>
          </a:p>
          <a:p>
            <a:pPr lvl="2"/>
            <a:r>
              <a:rPr lang="pl-PL" sz="2800" dirty="0">
                <a:latin typeface="Times New Roman" pitchFamily="18" charset="0"/>
                <a:cs typeface="Times New Roman" pitchFamily="18" charset="0"/>
              </a:rPr>
              <a:t>ostre</a:t>
            </a:r>
          </a:p>
          <a:p>
            <a:pPr lvl="2"/>
            <a:r>
              <a:rPr lang="pl-PL" sz="2800" dirty="0">
                <a:latin typeface="Times New Roman" pitchFamily="18" charset="0"/>
                <a:cs typeface="Times New Roman" pitchFamily="18" charset="0"/>
              </a:rPr>
              <a:t>przewlekłe</a:t>
            </a:r>
          </a:p>
          <a:p>
            <a:endParaRPr lang="pl-PL"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836712"/>
            <a:ext cx="8229600" cy="1143000"/>
          </a:xfrm>
        </p:spPr>
        <p:txBody>
          <a:bodyPr>
            <a:noAutofit/>
          </a:bodyPr>
          <a:lstStyle/>
          <a:p>
            <a:pPr algn="l"/>
            <a:r>
              <a:rPr lang="pl-PL" sz="3600" dirty="0">
                <a:latin typeface="Times New Roman" pitchFamily="18" charset="0"/>
                <a:cs typeface="Times New Roman" pitchFamily="18" charset="0"/>
              </a:rPr>
              <a:t>Objawy kryzysu </a:t>
            </a:r>
            <a:br>
              <a:rPr lang="pl-PL" sz="3600" dirty="0">
                <a:latin typeface="Times New Roman" pitchFamily="18" charset="0"/>
                <a:cs typeface="Times New Roman" pitchFamily="18" charset="0"/>
              </a:rPr>
            </a:br>
            <a:endParaRPr lang="pl-PL" sz="3600" dirty="0"/>
          </a:p>
        </p:txBody>
      </p:sp>
      <p:sp>
        <p:nvSpPr>
          <p:cNvPr id="10" name="Symbol zastępczy zawartości 9"/>
          <p:cNvSpPr>
            <a:spLocks noGrp="1"/>
          </p:cNvSpPr>
          <p:nvPr>
            <p:ph idx="1"/>
          </p:nvPr>
        </p:nvSpPr>
        <p:spPr/>
        <p:txBody>
          <a:bodyPr>
            <a:normAutofit fontScale="92500"/>
          </a:bodyPr>
          <a:lstStyle/>
          <a:p>
            <a:pPr eaLnBrk="0" hangingPunct="0">
              <a:buFont typeface="Arial" charset="0"/>
              <a:buChar char="•"/>
            </a:pPr>
            <a:r>
              <a:rPr lang="pl-PL" sz="2400" dirty="0">
                <a:latin typeface="Times New Roman" pitchFamily="18" charset="0"/>
                <a:cs typeface="Times New Roman" pitchFamily="18" charset="0"/>
              </a:rPr>
              <a:t>Na płaszczyźnie emocjonalnej:</a:t>
            </a:r>
          </a:p>
          <a:p>
            <a:pPr marL="800100" lvl="1" indent="-342900" eaLnBrk="0" hangingPunct="0">
              <a:buFont typeface="Arial" charset="0"/>
              <a:buChar char="•"/>
            </a:pPr>
            <a:r>
              <a:rPr lang="pl-PL" sz="2400" dirty="0">
                <a:latin typeface="Times New Roman" pitchFamily="18" charset="0"/>
                <a:cs typeface="Times New Roman" pitchFamily="18" charset="0"/>
              </a:rPr>
              <a:t>intensywny lęk, przerażenie, rozpacz, złość, poczucie winy     i klęski, bezradność, poczucie beznadziejności, poczucie utraty kontroli, żal, wściekłość, otępienie, niepewność, panika, depresja, frustracja, oszołomienie, itp.</a:t>
            </a:r>
          </a:p>
          <a:p>
            <a:pPr eaLnBrk="0" hangingPunct="0">
              <a:buFont typeface="Arial" charset="0"/>
              <a:buChar char="•"/>
            </a:pPr>
            <a:r>
              <a:rPr lang="pl-PL" sz="2400" dirty="0">
                <a:latin typeface="Times New Roman" pitchFamily="18" charset="0"/>
                <a:cs typeface="Times New Roman" pitchFamily="18" charset="0"/>
              </a:rPr>
              <a:t>Na płaszczyźnie zachowania:</a:t>
            </a:r>
          </a:p>
          <a:p>
            <a:pPr marL="800100" lvl="1" indent="-342900" eaLnBrk="0" hangingPunct="0">
              <a:buFont typeface="Arial" charset="0"/>
              <a:buChar char="•"/>
            </a:pPr>
            <a:r>
              <a:rPr lang="pl-PL" sz="2400" dirty="0">
                <a:latin typeface="Times New Roman" pitchFamily="18" charset="0"/>
                <a:cs typeface="Times New Roman" pitchFamily="18" charset="0"/>
              </a:rPr>
              <a:t>niezdolność do podejmowania typowych aktywności, zmiany aktywności, zwiększenie zależności od otoczenia, intensyfikacja działań nieprzemyślanych lub/i patologicznych (alkohol, narkotyki), wybuchy gniewu, podenerwowanie, reakcje histeryczne, osłabione reakcje, zmiana w sposobie komunikowania się, płacz, pobudzenie ruchowe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539552" y="1052736"/>
            <a:ext cx="8229600" cy="1143000"/>
          </a:xfrm>
        </p:spPr>
        <p:txBody>
          <a:bodyPr>
            <a:noAutofit/>
          </a:bodyPr>
          <a:lstStyle/>
          <a:p>
            <a:pPr algn="l"/>
            <a:r>
              <a:rPr lang="pl-PL" sz="4000" dirty="0">
                <a:latin typeface="Times New Roman" pitchFamily="18" charset="0"/>
                <a:cs typeface="Times New Roman" pitchFamily="18" charset="0"/>
              </a:rPr>
              <a:t>Objawy kryzysu </a:t>
            </a:r>
            <a:br>
              <a:rPr lang="pl-PL" sz="4000" dirty="0">
                <a:latin typeface="Times New Roman" pitchFamily="18" charset="0"/>
                <a:cs typeface="Times New Roman" pitchFamily="18" charset="0"/>
              </a:rPr>
            </a:br>
            <a:br>
              <a:rPr lang="pl-PL" sz="4000" dirty="0">
                <a:solidFill>
                  <a:schemeClr val="bg1">
                    <a:lumMod val="50000"/>
                  </a:schemeClr>
                </a:solidFill>
                <a:latin typeface="Times New Roman" pitchFamily="18" charset="0"/>
                <a:cs typeface="Times New Roman" pitchFamily="18" charset="0"/>
              </a:rPr>
            </a:br>
            <a:endParaRPr lang="pl-PL" sz="4000" dirty="0"/>
          </a:p>
        </p:txBody>
      </p:sp>
      <p:sp>
        <p:nvSpPr>
          <p:cNvPr id="10" name="Symbol zastępczy zawartości 9"/>
          <p:cNvSpPr>
            <a:spLocks noGrp="1"/>
          </p:cNvSpPr>
          <p:nvPr>
            <p:ph idx="1"/>
          </p:nvPr>
        </p:nvSpPr>
        <p:spPr/>
        <p:txBody>
          <a:bodyPr/>
          <a:lstStyle/>
          <a:p>
            <a:pPr eaLnBrk="0" hangingPunct="0">
              <a:buFont typeface="Arial" charset="0"/>
              <a:buChar char="•"/>
            </a:pPr>
            <a:r>
              <a:rPr lang="pl-PL" sz="2400" dirty="0">
                <a:latin typeface="Times New Roman" pitchFamily="18" charset="0"/>
                <a:cs typeface="Times New Roman" pitchFamily="18" charset="0"/>
              </a:rPr>
              <a:t>Na płaszczyźnie </a:t>
            </a:r>
            <a:r>
              <a:rPr lang="pl-PL" sz="2400" dirty="0" err="1">
                <a:latin typeface="Times New Roman" pitchFamily="18" charset="0"/>
                <a:cs typeface="Times New Roman" pitchFamily="18" charset="0"/>
              </a:rPr>
              <a:t>biofizjologicznej</a:t>
            </a:r>
            <a:r>
              <a:rPr lang="pl-PL" sz="2400" dirty="0">
                <a:latin typeface="Times New Roman" pitchFamily="18" charset="0"/>
                <a:cs typeface="Times New Roman" pitchFamily="18" charset="0"/>
              </a:rPr>
              <a:t>:</a:t>
            </a:r>
          </a:p>
          <a:p>
            <a:pPr marL="800100" lvl="1" indent="-342900" eaLnBrk="0" hangingPunct="0">
              <a:buFont typeface="Arial" charset="0"/>
              <a:buChar char="•"/>
            </a:pPr>
            <a:r>
              <a:rPr lang="pl-PL" sz="2400" dirty="0">
                <a:latin typeface="Times New Roman" pitchFamily="18" charset="0"/>
                <a:cs typeface="Times New Roman" pitchFamily="18" charset="0"/>
              </a:rPr>
              <a:t>pocenie się, biegunka, wymioty, bóle, wysypki, problemy z oddychaniem, męczliwość, utrata apetytu, zaburzenia snu</a:t>
            </a:r>
          </a:p>
          <a:p>
            <a:pPr marL="800100" lvl="1" indent="-342900" eaLnBrk="0" hangingPunct="0"/>
            <a:endParaRPr lang="pl-PL" sz="2400" dirty="0">
              <a:latin typeface="Times New Roman" pitchFamily="18" charset="0"/>
              <a:cs typeface="Times New Roman" pitchFamily="18" charset="0"/>
            </a:endParaRPr>
          </a:p>
          <a:p>
            <a:pPr eaLnBrk="0" hangingPunct="0">
              <a:buFont typeface="Arial" charset="0"/>
              <a:buChar char="•"/>
            </a:pPr>
            <a:r>
              <a:rPr lang="pl-PL" sz="2400" dirty="0">
                <a:latin typeface="Times New Roman" pitchFamily="18" charset="0"/>
                <a:cs typeface="Times New Roman" pitchFamily="18" charset="0"/>
              </a:rPr>
              <a:t>Na płaszczyźnie poznawczej</a:t>
            </a:r>
          </a:p>
          <a:p>
            <a:pPr marL="800100" lvl="1" indent="-342900" eaLnBrk="0" hangingPunct="0">
              <a:buFont typeface="Arial" charset="0"/>
              <a:buChar char="•"/>
            </a:pPr>
            <a:r>
              <a:rPr lang="pl-PL" sz="2400" dirty="0">
                <a:latin typeface="Times New Roman" pitchFamily="18" charset="0"/>
                <a:cs typeface="Times New Roman" pitchFamily="18" charset="0"/>
              </a:rPr>
              <a:t>utrata zwykłej zdolności rozwiązywania problemów                i podejmowania decyzji typu: dezorientacja, brak logicznego myślenia, zawężenie pola uwagi, kłopoty z koncentracją, koszmary senne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2531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20688"/>
            <a:ext cx="8229600" cy="1143000"/>
          </a:xfrm>
        </p:spPr>
        <p:txBody>
          <a:bodyPr>
            <a:normAutofit fontScale="90000"/>
          </a:bodyPr>
          <a:lstStyle/>
          <a:p>
            <a:pPr algn="l" eaLnBrk="0" hangingPunct="0">
              <a:defRPr/>
            </a:pPr>
            <a:r>
              <a:rPr lang="pl-PL" dirty="0">
                <a:latin typeface="Times New Roman" pitchFamily="18" charset="0"/>
                <a:cs typeface="Times New Roman" pitchFamily="18" charset="0"/>
              </a:rPr>
              <a:t>Objawy kryzysu </a:t>
            </a:r>
            <a:br>
              <a:rPr lang="pl-PL" dirty="0">
                <a:latin typeface="Times New Roman" pitchFamily="18" charset="0"/>
                <a:cs typeface="Times New Roman" pitchFamily="18" charset="0"/>
              </a:rPr>
            </a:br>
            <a:endParaRPr lang="pl-PL" dirty="0">
              <a:solidFill>
                <a:schemeClr val="bg1">
                  <a:lumMod val="50000"/>
                </a:schemeClr>
              </a:solidFill>
              <a:latin typeface="Times New Roman" pitchFamily="18" charset="0"/>
              <a:cs typeface="Times New Roman" pitchFamily="18" charset="0"/>
            </a:endParaRPr>
          </a:p>
        </p:txBody>
      </p:sp>
      <p:sp>
        <p:nvSpPr>
          <p:cNvPr id="10" name="Symbol zastępczy zawartości 9"/>
          <p:cNvSpPr>
            <a:spLocks noGrp="1"/>
          </p:cNvSpPr>
          <p:nvPr>
            <p:ph idx="1"/>
          </p:nvPr>
        </p:nvSpPr>
        <p:spPr/>
        <p:txBody>
          <a:bodyPr>
            <a:normAutofit fontScale="92500" lnSpcReduction="20000"/>
          </a:bodyPr>
          <a:lstStyle/>
          <a:p>
            <a:pPr eaLnBrk="0" hangingPunct="0">
              <a:buFont typeface="Arial" charset="0"/>
              <a:buChar char="•"/>
            </a:pPr>
            <a:r>
              <a:rPr lang="pl-PL" sz="2400" dirty="0">
                <a:latin typeface="Times New Roman" pitchFamily="18" charset="0"/>
                <a:cs typeface="Times New Roman" pitchFamily="18" charset="0"/>
              </a:rPr>
              <a:t>W czasie kryzysu i bezpośrednio po nim mogą pojawić się następujące reakcje:</a:t>
            </a:r>
          </a:p>
          <a:p>
            <a:pPr marL="800100" lvl="1" indent="-342900" eaLnBrk="0" hangingPunct="0">
              <a:buFont typeface="Arial" charset="0"/>
              <a:buChar char="•"/>
            </a:pPr>
            <a:r>
              <a:rPr lang="pl-PL" sz="2400" dirty="0">
                <a:latin typeface="Times New Roman" pitchFamily="18" charset="0"/>
                <a:cs typeface="Times New Roman" pitchFamily="18" charset="0"/>
              </a:rPr>
              <a:t>zjawiska rozszczepienia (depersonalizacja, derealizacja, amnezja)</a:t>
            </a:r>
          </a:p>
          <a:p>
            <a:pPr marL="800100" lvl="1" indent="-342900" eaLnBrk="0" hangingPunct="0">
              <a:buFont typeface="Arial" charset="0"/>
              <a:buChar char="•"/>
            </a:pPr>
            <a:r>
              <a:rPr lang="pl-PL" sz="2400" dirty="0">
                <a:latin typeface="Times New Roman" pitchFamily="18" charset="0"/>
                <a:cs typeface="Times New Roman" pitchFamily="18" charset="0"/>
              </a:rPr>
              <a:t>wtręty myślowe (intensywne wyraziste wspomnienia, sny koszmarne, natrętne odtwarzanie wydarzeń)</a:t>
            </a:r>
          </a:p>
          <a:p>
            <a:pPr marL="800100" lvl="1" indent="-342900" eaLnBrk="0" hangingPunct="0">
              <a:buFont typeface="Arial" charset="0"/>
              <a:buChar char="•"/>
            </a:pPr>
            <a:r>
              <a:rPr lang="pl-PL" sz="2400" dirty="0">
                <a:latin typeface="Times New Roman" pitchFamily="18" charset="0"/>
                <a:cs typeface="Times New Roman" pitchFamily="18" charset="0"/>
              </a:rPr>
              <a:t>unikanie ludzi, izolowanie się</a:t>
            </a:r>
          </a:p>
          <a:p>
            <a:pPr marL="800100" lvl="1" indent="-342900" eaLnBrk="0" hangingPunct="0">
              <a:buFont typeface="Arial" charset="0"/>
              <a:buChar char="•"/>
            </a:pPr>
            <a:r>
              <a:rPr lang="pl-PL" sz="2400" dirty="0">
                <a:latin typeface="Times New Roman" pitchFamily="18" charset="0"/>
                <a:cs typeface="Times New Roman" pitchFamily="18" charset="0"/>
              </a:rPr>
              <a:t>pobudzenie</a:t>
            </a:r>
          </a:p>
          <a:p>
            <a:pPr marL="800100" lvl="1" indent="-342900" eaLnBrk="0" hangingPunct="0">
              <a:buFont typeface="Arial" charset="0"/>
              <a:buChar char="•"/>
            </a:pPr>
            <a:r>
              <a:rPr lang="pl-PL" sz="2400" dirty="0">
                <a:latin typeface="Times New Roman" pitchFamily="18" charset="0"/>
                <a:cs typeface="Times New Roman" pitchFamily="18" charset="0"/>
              </a:rPr>
              <a:t>niepokój</a:t>
            </a:r>
          </a:p>
          <a:p>
            <a:pPr marL="800100" lvl="1" indent="-342900" eaLnBrk="0" hangingPunct="0">
              <a:buFont typeface="Arial" charset="0"/>
              <a:buChar char="•"/>
            </a:pPr>
            <a:r>
              <a:rPr lang="pl-PL" sz="2400" dirty="0">
                <a:latin typeface="Times New Roman" pitchFamily="18" charset="0"/>
                <a:cs typeface="Times New Roman" pitchFamily="18" charset="0"/>
              </a:rPr>
              <a:t>depresja</a:t>
            </a:r>
          </a:p>
          <a:p>
            <a:pPr marL="800100" lvl="1" indent="-342900" eaLnBrk="0" hangingPunct="0">
              <a:buFont typeface="Arial" charset="0"/>
              <a:buChar char="•"/>
            </a:pPr>
            <a:r>
              <a:rPr lang="pl-PL" sz="2400" dirty="0">
                <a:latin typeface="Times New Roman" pitchFamily="18" charset="0"/>
                <a:cs typeface="Times New Roman" pitchFamily="18" charset="0"/>
              </a:rPr>
              <a:t>nadużywanie alkoholu, leków</a:t>
            </a:r>
          </a:p>
          <a:p>
            <a:pPr marL="800100" lvl="1" indent="-342900" eaLnBrk="0" hangingPunct="0">
              <a:buFont typeface="Arial" charset="0"/>
              <a:buChar char="•"/>
            </a:pPr>
            <a:r>
              <a:rPr lang="pl-PL" sz="2400" dirty="0">
                <a:latin typeface="Times New Roman" pitchFamily="18" charset="0"/>
                <a:cs typeface="Times New Roman" pitchFamily="18" charset="0"/>
              </a:rPr>
              <a:t>zaburzenia psychotyczne (halucynacje, dziwaczne interpretacje, wyobrażenia)</a:t>
            </a:r>
          </a:p>
          <a:p>
            <a:pPr marL="800100" lvl="1" indent="-342900" eaLnBrk="0" hangingPunct="0">
              <a:buFont typeface="Arial" charset="0"/>
              <a:buChar char="•"/>
            </a:pPr>
            <a:endParaRPr lang="pl-PL" sz="2400" dirty="0">
              <a:latin typeface="Times New Roman" pitchFamily="18" charset="0"/>
              <a:cs typeface="Times New Roman" pitchFamily="18" charset="0"/>
            </a:endParaRPr>
          </a:p>
          <a:p>
            <a:endParaRPr lang="pl-PL"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539552" y="836712"/>
            <a:ext cx="8229600" cy="1143000"/>
          </a:xfrm>
        </p:spPr>
        <p:txBody>
          <a:bodyPr>
            <a:noAutofit/>
          </a:bodyPr>
          <a:lstStyle/>
          <a:p>
            <a:pPr algn="l"/>
            <a:r>
              <a:rPr lang="pl-PL" sz="3600" dirty="0">
                <a:latin typeface="Times New Roman" pitchFamily="18" charset="0"/>
                <a:cs typeface="Times New Roman" pitchFamily="18" charset="0"/>
              </a:rPr>
              <a:t>Przebieg reakcji kryzysowej </a:t>
            </a:r>
            <a:br>
              <a:rPr lang="pl-PL" sz="3600" dirty="0">
                <a:latin typeface="Times New Roman" pitchFamily="18" charset="0"/>
                <a:cs typeface="Times New Roman" pitchFamily="18" charset="0"/>
              </a:rPr>
            </a:br>
            <a:endParaRPr lang="pl-PL" sz="3600" dirty="0"/>
          </a:p>
        </p:txBody>
      </p:sp>
      <p:sp>
        <p:nvSpPr>
          <p:cNvPr id="10" name="Symbol zastępczy zawartości 9"/>
          <p:cNvSpPr>
            <a:spLocks noGrp="1"/>
          </p:cNvSpPr>
          <p:nvPr>
            <p:ph idx="1"/>
          </p:nvPr>
        </p:nvSpPr>
        <p:spPr/>
        <p:txBody>
          <a:bodyPr>
            <a:normAutofit fontScale="92500" lnSpcReduction="10000"/>
          </a:bodyPr>
          <a:lstStyle/>
          <a:p>
            <a:pPr eaLnBrk="0" hangingPunct="0">
              <a:buFont typeface="Arial" charset="0"/>
              <a:buChar char="•"/>
            </a:pPr>
            <a:r>
              <a:rPr lang="pl-PL" sz="2400" dirty="0">
                <a:latin typeface="Times New Roman" pitchFamily="18" charset="0"/>
                <a:cs typeface="Times New Roman" pitchFamily="18" charset="0"/>
              </a:rPr>
              <a:t>Faza szoku </a:t>
            </a:r>
          </a:p>
          <a:p>
            <a:pPr marL="800100" lvl="1" indent="-342900" eaLnBrk="0" hangingPunct="0">
              <a:buFont typeface="Arial" charset="0"/>
              <a:buChar char="•"/>
            </a:pPr>
            <a:r>
              <a:rPr lang="pl-PL" sz="2000" dirty="0">
                <a:latin typeface="Times New Roman" pitchFamily="18" charset="0"/>
                <a:cs typeface="Times New Roman" pitchFamily="18" charset="0"/>
              </a:rPr>
              <a:t>Dominują mechanizmy zaprzeczania. </a:t>
            </a:r>
          </a:p>
          <a:p>
            <a:pPr marL="800100" lvl="1" indent="-342900" eaLnBrk="0" hangingPunct="0">
              <a:buFont typeface="Arial" charset="0"/>
              <a:buChar char="•"/>
            </a:pPr>
            <a:r>
              <a:rPr lang="pl-PL" sz="2000" dirty="0">
                <a:latin typeface="Times New Roman" pitchFamily="18" charset="0"/>
                <a:cs typeface="Times New Roman" pitchFamily="18" charset="0"/>
              </a:rPr>
              <a:t>Życie zewnętrzne może sprawiać wrażenie uporządkowanego, natomiast w psychice panuje chaos i silne pobudzenie. </a:t>
            </a:r>
          </a:p>
          <a:p>
            <a:pPr marL="800100" lvl="1" indent="-342900" eaLnBrk="0" hangingPunct="0">
              <a:buFont typeface="Arial" charset="0"/>
              <a:buChar char="•"/>
            </a:pPr>
            <a:r>
              <a:rPr lang="pl-PL" sz="2000" dirty="0">
                <a:latin typeface="Times New Roman" pitchFamily="18" charset="0"/>
                <a:cs typeface="Times New Roman" pitchFamily="18" charset="0"/>
              </a:rPr>
              <a:t>Pojawiają się bezsensowne działania, odrętwienia i zaburzenia kontaktu</a:t>
            </a:r>
            <a:endParaRPr lang="pl-PL" sz="2400" dirty="0">
              <a:latin typeface="Times New Roman" pitchFamily="18" charset="0"/>
              <a:cs typeface="Times New Roman" pitchFamily="18" charset="0"/>
            </a:endParaRPr>
          </a:p>
          <a:p>
            <a:pPr eaLnBrk="0" hangingPunct="0">
              <a:buFont typeface="Arial" charset="0"/>
              <a:buChar char="•"/>
            </a:pPr>
            <a:r>
              <a:rPr lang="pl-PL" sz="2400" dirty="0">
                <a:latin typeface="Times New Roman" pitchFamily="18" charset="0"/>
                <a:cs typeface="Times New Roman" pitchFamily="18" charset="0"/>
              </a:rPr>
              <a:t>Faza reakcji emocjonalnej</a:t>
            </a:r>
          </a:p>
          <a:p>
            <a:pPr marL="800100" lvl="1" indent="-342900" eaLnBrk="0" hangingPunct="0">
              <a:buFont typeface="Arial" charset="0"/>
              <a:buChar char="•"/>
            </a:pPr>
            <a:r>
              <a:rPr lang="pl-PL" sz="2000" dirty="0">
                <a:latin typeface="Times New Roman" pitchFamily="18" charset="0"/>
                <a:cs typeface="Times New Roman" pitchFamily="18" charset="0"/>
              </a:rPr>
              <a:t>Konfrontacja z rzeczywistością. </a:t>
            </a:r>
          </a:p>
          <a:p>
            <a:pPr marL="1257300" lvl="2" indent="-342900" eaLnBrk="0" hangingPunct="0">
              <a:buFont typeface="Arial" charset="0"/>
              <a:buChar char="•"/>
            </a:pPr>
            <a:r>
              <a:rPr lang="pl-PL" sz="2000" dirty="0">
                <a:latin typeface="Times New Roman" pitchFamily="18" charset="0"/>
                <a:cs typeface="Times New Roman" pitchFamily="18" charset="0"/>
              </a:rPr>
              <a:t>Osoba stara się przystosować do nowej sytuacji stosując mechanizmy obronne, jak: zaprzeczenie, wyparcie i racjonalizację. </a:t>
            </a:r>
          </a:p>
          <a:p>
            <a:pPr marL="800100" lvl="1" indent="-342900" eaLnBrk="0" hangingPunct="0">
              <a:buFont typeface="Arial" charset="0"/>
              <a:buChar char="•"/>
            </a:pPr>
            <a:r>
              <a:rPr lang="pl-PL" sz="2000" dirty="0">
                <a:latin typeface="Times New Roman" pitchFamily="18" charset="0"/>
                <a:cs typeface="Times New Roman" pitchFamily="18" charset="0"/>
              </a:rPr>
              <a:t>Wszystkie uczucia są bardzo intensywne. </a:t>
            </a:r>
          </a:p>
          <a:p>
            <a:pPr marL="1257300" lvl="2" indent="-342900" eaLnBrk="0" hangingPunct="0">
              <a:buFont typeface="Arial" charset="0"/>
              <a:buChar char="•"/>
            </a:pPr>
            <a:r>
              <a:rPr lang="pl-PL" sz="2000" dirty="0">
                <a:latin typeface="Times New Roman" pitchFamily="18" charset="0"/>
                <a:cs typeface="Times New Roman" pitchFamily="18" charset="0"/>
              </a:rPr>
              <a:t>Jeżeli wsparcie jest niewystarczające istnieje niebezpieczeństwo fiksacji i przejścia kryzysu w stan chroniczny. </a:t>
            </a:r>
          </a:p>
          <a:p>
            <a:pPr marL="1257300" lvl="2" indent="-342900" eaLnBrk="0" hangingPunct="0">
              <a:buFont typeface="Arial" charset="0"/>
              <a:buChar char="•"/>
            </a:pPr>
            <a:r>
              <a:rPr lang="pl-PL" sz="2000" dirty="0">
                <a:latin typeface="Times New Roman" pitchFamily="18" charset="0"/>
                <a:cs typeface="Times New Roman" pitchFamily="18" charset="0"/>
              </a:rPr>
              <a:t>Jeżeli jednak wsparcie działa poprawnie, poziom emocji ulega obniżeniu i możliwe jest rozpoczęcie pracy nad kryzysem</a:t>
            </a:r>
          </a:p>
          <a:p>
            <a:endParaRPr lang="pl-PL"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95536" y="764704"/>
            <a:ext cx="8229600" cy="1143000"/>
          </a:xfrm>
        </p:spPr>
        <p:txBody>
          <a:bodyPr>
            <a:noAutofit/>
          </a:bodyPr>
          <a:lstStyle/>
          <a:p>
            <a:pPr algn="l"/>
            <a:r>
              <a:rPr lang="pl-PL" sz="3600" dirty="0">
                <a:latin typeface="Times New Roman" pitchFamily="18" charset="0"/>
                <a:cs typeface="Times New Roman" pitchFamily="18" charset="0"/>
              </a:rPr>
              <a:t>Przebieg reakcji kryzysowej </a:t>
            </a:r>
            <a:br>
              <a:rPr lang="pl-PL" sz="3600" dirty="0">
                <a:latin typeface="Times New Roman" pitchFamily="18" charset="0"/>
                <a:cs typeface="Times New Roman" pitchFamily="18" charset="0"/>
              </a:rPr>
            </a:br>
            <a:endParaRPr lang="pl-PL" sz="3600" dirty="0"/>
          </a:p>
        </p:txBody>
      </p:sp>
      <p:sp>
        <p:nvSpPr>
          <p:cNvPr id="10" name="Symbol zastępczy zawartości 9"/>
          <p:cNvSpPr>
            <a:spLocks noGrp="1"/>
          </p:cNvSpPr>
          <p:nvPr>
            <p:ph idx="1"/>
          </p:nvPr>
        </p:nvSpPr>
        <p:spPr/>
        <p:txBody>
          <a:bodyPr/>
          <a:lstStyle/>
          <a:p>
            <a:pPr eaLnBrk="0" hangingPunct="0">
              <a:buFont typeface="Arial" charset="0"/>
              <a:buChar char="•"/>
            </a:pPr>
            <a:r>
              <a:rPr lang="pl-PL" sz="2400" dirty="0">
                <a:latin typeface="Times New Roman" pitchFamily="18" charset="0"/>
                <a:cs typeface="Times New Roman" pitchFamily="18" charset="0"/>
              </a:rPr>
              <a:t>Faza pracy nad kryzysem</a:t>
            </a:r>
          </a:p>
          <a:p>
            <a:pPr marL="800100" lvl="1" indent="-342900" eaLnBrk="0" hangingPunct="0">
              <a:buFont typeface="Arial" charset="0"/>
              <a:buChar char="•"/>
            </a:pPr>
            <a:r>
              <a:rPr lang="pl-PL" sz="2000" dirty="0">
                <a:latin typeface="Times New Roman" pitchFamily="18" charset="0"/>
                <a:cs typeface="Times New Roman" pitchFamily="18" charset="0"/>
              </a:rPr>
              <a:t>Oznacza wyzwolenie się spod dominacji traumatycznych przeżyć, zainteresowanie przyszłością. </a:t>
            </a:r>
          </a:p>
          <a:p>
            <a:pPr marL="800100" lvl="1" indent="-342900" eaLnBrk="0" hangingPunct="0">
              <a:buFont typeface="Arial" charset="0"/>
              <a:buChar char="•"/>
            </a:pPr>
            <a:r>
              <a:rPr lang="pl-PL" sz="2000" dirty="0">
                <a:latin typeface="Times New Roman" pitchFamily="18" charset="0"/>
                <a:cs typeface="Times New Roman" pitchFamily="18" charset="0"/>
              </a:rPr>
              <a:t>Granica między fazami jest płynna mogą występować naprzemiennie lecz reakcje emocjonalne są coraz rzadsze i mniej intensywne.</a:t>
            </a:r>
          </a:p>
          <a:p>
            <a:pPr marL="800100" lvl="1" indent="-342900" eaLnBrk="0" hangingPunct="0"/>
            <a:endParaRPr lang="pl-PL" sz="2000" dirty="0">
              <a:latin typeface="Times New Roman" pitchFamily="18" charset="0"/>
              <a:cs typeface="Times New Roman" pitchFamily="18" charset="0"/>
            </a:endParaRPr>
          </a:p>
          <a:p>
            <a:pPr eaLnBrk="0" hangingPunct="0">
              <a:buFont typeface="Arial" charset="0"/>
              <a:buChar char="•"/>
            </a:pPr>
            <a:r>
              <a:rPr lang="pl-PL" sz="2400" dirty="0">
                <a:latin typeface="Times New Roman" pitchFamily="18" charset="0"/>
                <a:cs typeface="Times New Roman" pitchFamily="18" charset="0"/>
              </a:rPr>
              <a:t>Faza nowej orientacji</a:t>
            </a:r>
          </a:p>
          <a:p>
            <a:pPr marL="800100" lvl="1" indent="-342900" eaLnBrk="0" hangingPunct="0">
              <a:buFont typeface="Arial" charset="0"/>
              <a:buChar char="•"/>
            </a:pPr>
            <a:r>
              <a:rPr lang="pl-PL" sz="2000" dirty="0">
                <a:latin typeface="Times New Roman" pitchFamily="18" charset="0"/>
                <a:cs typeface="Times New Roman" pitchFamily="18" charset="0"/>
              </a:rPr>
              <a:t>Zostaje odbudowane poczucie własnej wartości, przywrócona kontrola, dochodzi do nawiązywania nowych związków, a wydarzenie traumatyczne wzbogaca doświadczenie życiowe jednostki</a:t>
            </a:r>
          </a:p>
          <a:p>
            <a:endParaRPr lang="pl-PL"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332656"/>
            <a:ext cx="8229600" cy="1143000"/>
          </a:xfrm>
        </p:spPr>
        <p:txBody>
          <a:bodyPr>
            <a:normAutofit/>
          </a:bodyPr>
          <a:lstStyle/>
          <a:p>
            <a:pPr algn="l"/>
            <a:r>
              <a:rPr lang="pl-PL" sz="3600" dirty="0">
                <a:latin typeface="Times New Roman" pitchFamily="18" charset="0"/>
                <a:cs typeface="Times New Roman" pitchFamily="18" charset="0"/>
              </a:rPr>
              <a:t>Przebieg reakcji kryzysowej u dzieci</a:t>
            </a:r>
            <a:endParaRPr lang="pl-PL" sz="3600" dirty="0"/>
          </a:p>
        </p:txBody>
      </p:sp>
      <p:sp>
        <p:nvSpPr>
          <p:cNvPr id="10" name="Symbol zastępczy zawartości 9"/>
          <p:cNvSpPr>
            <a:spLocks noGrp="1"/>
          </p:cNvSpPr>
          <p:nvPr>
            <p:ph idx="1"/>
          </p:nvPr>
        </p:nvSpPr>
        <p:spPr/>
        <p:txBody>
          <a:bodyPr>
            <a:normAutofit lnSpcReduction="10000"/>
          </a:bodyPr>
          <a:lstStyle/>
          <a:p>
            <a:r>
              <a:rPr lang="pl-PL" sz="2800" dirty="0">
                <a:latin typeface="Times New Roman" pitchFamily="18" charset="0"/>
                <a:cs typeface="Times New Roman" pitchFamily="18" charset="0"/>
              </a:rPr>
              <a:t>Dzieci w sytuacji kryzysowej doświadczają emocji tak samo silnych jak dorośli. </a:t>
            </a:r>
          </a:p>
          <a:p>
            <a:r>
              <a:rPr lang="pl-PL" sz="2800" dirty="0">
                <a:latin typeface="Times New Roman" pitchFamily="18" charset="0"/>
                <a:cs typeface="Times New Roman" pitchFamily="18" charset="0"/>
              </a:rPr>
              <a:t>Dysponują jednak mniejszymi umiejętnościami radzenia sobie. </a:t>
            </a:r>
          </a:p>
          <a:p>
            <a:pPr lvl="1"/>
            <a:r>
              <a:rPr lang="pl-PL" dirty="0">
                <a:latin typeface="Times New Roman" pitchFamily="18" charset="0"/>
                <a:cs typeface="Times New Roman" pitchFamily="18" charset="0"/>
              </a:rPr>
              <a:t>są bardziej podatne na urazy psychiczne </a:t>
            </a:r>
          </a:p>
          <a:p>
            <a:r>
              <a:rPr lang="pl-PL" sz="2800" dirty="0">
                <a:latin typeface="Times New Roman" pitchFamily="18" charset="0"/>
                <a:cs typeface="Times New Roman" pitchFamily="18" charset="0"/>
              </a:rPr>
              <a:t>Częściej również doświadczają osamotnienia, bo dorośli nie rozmawiają z nimi. </a:t>
            </a:r>
          </a:p>
          <a:p>
            <a:r>
              <a:rPr lang="pl-PL" sz="2800" dirty="0">
                <a:latin typeface="Times New Roman" pitchFamily="18" charset="0"/>
                <a:cs typeface="Times New Roman" pitchFamily="18" charset="0"/>
              </a:rPr>
              <a:t>Ważne jest aby informować dzieci o tym co się dzieje, jakie są następstwa zdarzenia i co będzie w przyszłości.</a:t>
            </a:r>
            <a:endParaRPr lang="pl-PL"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20688"/>
            <a:ext cx="8229600" cy="1143000"/>
          </a:xfrm>
        </p:spPr>
        <p:txBody>
          <a:bodyPr>
            <a:noAutofit/>
          </a:bodyPr>
          <a:lstStyle/>
          <a:p>
            <a:pPr algn="l"/>
            <a:r>
              <a:rPr lang="pl-PL" sz="3200" dirty="0">
                <a:latin typeface="Times New Roman" pitchFamily="18" charset="0"/>
                <a:cs typeface="Times New Roman" pitchFamily="18" charset="0"/>
              </a:rPr>
              <a:t>Reakcje rodziców na wiadomość o rozpoznaniu nieuleczalnej choroby u dziecka </a:t>
            </a:r>
            <a:endParaRPr lang="pl-PL" sz="3200" dirty="0"/>
          </a:p>
        </p:txBody>
      </p:sp>
      <p:sp>
        <p:nvSpPr>
          <p:cNvPr id="10" name="Symbol zastępczy zawartości 9"/>
          <p:cNvSpPr>
            <a:spLocks noGrp="1"/>
          </p:cNvSpPr>
          <p:nvPr>
            <p:ph idx="1"/>
          </p:nvPr>
        </p:nvSpPr>
        <p:spPr/>
        <p:txBody>
          <a:bodyPr/>
          <a:lstStyle/>
          <a:p>
            <a:endParaRPr lang="pl-PL" sz="2400" dirty="0">
              <a:latin typeface="Times New Roman" pitchFamily="18" charset="0"/>
              <a:cs typeface="Times New Roman" pitchFamily="18" charset="0"/>
            </a:endParaRPr>
          </a:p>
          <a:p>
            <a:r>
              <a:rPr lang="pl-PL" sz="2400" dirty="0">
                <a:latin typeface="Times New Roman" pitchFamily="18" charset="0"/>
                <a:cs typeface="Times New Roman" pitchFamily="18" charset="0"/>
              </a:rPr>
              <a:t>Szok, zaprzeczenie i izolacja </a:t>
            </a:r>
          </a:p>
          <a:p>
            <a:pPr lvl="1"/>
            <a:r>
              <a:rPr lang="pl-PL" sz="2000" dirty="0">
                <a:latin typeface="Times New Roman" pitchFamily="18" charset="0"/>
                <a:cs typeface="Times New Roman" pitchFamily="18" charset="0"/>
              </a:rPr>
              <a:t>„świat wali się w gruzy”, poczucie winy, lęk</a:t>
            </a:r>
          </a:p>
          <a:p>
            <a:pPr lvl="1"/>
            <a:r>
              <a:rPr lang="pl-PL" sz="2000" dirty="0">
                <a:latin typeface="Times New Roman" pitchFamily="18" charset="0"/>
                <a:cs typeface="Times New Roman" pitchFamily="18" charset="0"/>
              </a:rPr>
              <a:t>negatywne emocje źle wpływają na relacje między małżonkami, między rodzicami i dzieckiem chorym i pozostałymi dziećmi</a:t>
            </a:r>
          </a:p>
          <a:p>
            <a:pPr lvl="1"/>
            <a:r>
              <a:rPr lang="pl-PL" sz="2000" dirty="0">
                <a:latin typeface="Times New Roman" pitchFamily="18" charset="0"/>
                <a:cs typeface="Times New Roman" pitchFamily="18" charset="0"/>
              </a:rPr>
              <a:t>pojawia się wrogość, kłótnie nieporozumienia</a:t>
            </a:r>
          </a:p>
          <a:p>
            <a:pPr lvl="1"/>
            <a:r>
              <a:rPr lang="pl-PL" sz="2000" dirty="0">
                <a:latin typeface="Times New Roman" pitchFamily="18" charset="0"/>
                <a:cs typeface="Times New Roman" pitchFamily="18" charset="0"/>
              </a:rPr>
              <a:t>konieczna jest fachowa pomoc z zewnątrz</a:t>
            </a:r>
          </a:p>
          <a:p>
            <a:pPr lvl="1">
              <a:buNone/>
            </a:pPr>
            <a:endParaRPr lang="pl-PL" sz="2000" dirty="0">
              <a:latin typeface="Times New Roman" pitchFamily="18" charset="0"/>
              <a:cs typeface="Times New Roman" pitchFamily="18" charset="0"/>
            </a:endParaRPr>
          </a:p>
          <a:p>
            <a:r>
              <a:rPr lang="pl-PL" sz="2400" dirty="0">
                <a:latin typeface="Times New Roman" pitchFamily="18" charset="0"/>
                <a:cs typeface="Times New Roman" pitchFamily="18" charset="0"/>
              </a:rPr>
              <a:t>Gniew, wściekłość, rozpacz</a:t>
            </a:r>
          </a:p>
          <a:p>
            <a:pPr lvl="1"/>
            <a:r>
              <a:rPr lang="pl-PL" sz="2000" dirty="0">
                <a:latin typeface="Times New Roman" pitchFamily="18" charset="0"/>
                <a:cs typeface="Times New Roman" pitchFamily="18" charset="0"/>
              </a:rPr>
              <a:t>poczucie pokrzywdzenia przez los, osamotnienie, poczucie winy</a:t>
            </a:r>
          </a:p>
          <a:p>
            <a:pPr lvl="1"/>
            <a:r>
              <a:rPr lang="pl-PL" sz="2000" dirty="0">
                <a:latin typeface="Times New Roman" pitchFamily="18" charset="0"/>
                <a:cs typeface="Times New Roman" pitchFamily="18" charset="0"/>
              </a:rPr>
              <a:t>postrzeganie sytuacji jako beznadziejnej, przygnębienie, bezradność</a:t>
            </a:r>
          </a:p>
          <a:p>
            <a:endParaRPr lang="pl-PL"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548680"/>
            <a:ext cx="8229600" cy="1143000"/>
          </a:xfrm>
        </p:spPr>
        <p:txBody>
          <a:bodyPr>
            <a:noAutofit/>
          </a:bodyPr>
          <a:lstStyle/>
          <a:p>
            <a:pPr algn="l"/>
            <a:r>
              <a:rPr lang="pl-PL" sz="3200" dirty="0">
                <a:latin typeface="Times New Roman" pitchFamily="18" charset="0"/>
                <a:cs typeface="Times New Roman" pitchFamily="18" charset="0"/>
              </a:rPr>
              <a:t>Reakcje rodziców na wiadomość o rozpoznaniu nieuleczalnej choroby u dziecka </a:t>
            </a:r>
            <a:endParaRPr lang="pl-PL" sz="3200" dirty="0"/>
          </a:p>
        </p:txBody>
      </p:sp>
      <p:sp>
        <p:nvSpPr>
          <p:cNvPr id="10" name="Symbol zastępczy zawartości 9"/>
          <p:cNvSpPr>
            <a:spLocks noGrp="1"/>
          </p:cNvSpPr>
          <p:nvPr>
            <p:ph idx="1"/>
          </p:nvPr>
        </p:nvSpPr>
        <p:spPr/>
        <p:txBody>
          <a:bodyPr>
            <a:normAutofit fontScale="92500" lnSpcReduction="20000"/>
          </a:bodyPr>
          <a:lstStyle/>
          <a:p>
            <a:endParaRPr lang="pl-PL" sz="2400" dirty="0">
              <a:latin typeface="Times New Roman" pitchFamily="18" charset="0"/>
              <a:cs typeface="Times New Roman" pitchFamily="18" charset="0"/>
            </a:endParaRPr>
          </a:p>
          <a:p>
            <a:r>
              <a:rPr lang="pl-PL" sz="2400" dirty="0">
                <a:latin typeface="Times New Roman" pitchFamily="18" charset="0"/>
                <a:cs typeface="Times New Roman" pitchFamily="18" charset="0"/>
              </a:rPr>
              <a:t>Etap pozornego przystosowania się, targowanie się </a:t>
            </a:r>
          </a:p>
          <a:p>
            <a:pPr lvl="1"/>
            <a:r>
              <a:rPr lang="pl-PL" sz="2000" dirty="0">
                <a:latin typeface="Times New Roman" pitchFamily="18" charset="0"/>
                <a:cs typeface="Times New Roman" pitchFamily="18" charset="0"/>
              </a:rPr>
              <a:t>Jeżeli nie ma akceptacji tej sytuacji , rodzina wytwarza różnego rodzaju mechanizmy obronne, które mogą deformować rzeczywistość, kształtować ją zgodnie z ich pragnieniami. </a:t>
            </a:r>
          </a:p>
          <a:p>
            <a:pPr lvl="2"/>
            <a:r>
              <a:rPr lang="pl-PL" sz="1600" dirty="0">
                <a:latin typeface="Times New Roman" pitchFamily="18" charset="0"/>
                <a:cs typeface="Times New Roman" pitchFamily="18" charset="0"/>
              </a:rPr>
              <a:t>zaprzeczanie diagnozie lekarskiej</a:t>
            </a:r>
          </a:p>
          <a:p>
            <a:pPr lvl="2"/>
            <a:r>
              <a:rPr lang="pl-PL" sz="1600" dirty="0">
                <a:latin typeface="Times New Roman" pitchFamily="18" charset="0"/>
                <a:cs typeface="Times New Roman" pitchFamily="18" charset="0"/>
              </a:rPr>
              <a:t>poszukiwanie nowych specjalistów, bioenergoterapeutów, zielarzy, sposobów leczenia alternatywnego</a:t>
            </a:r>
          </a:p>
          <a:p>
            <a:pPr lvl="2"/>
            <a:r>
              <a:rPr lang="pl-PL" sz="1600" dirty="0">
                <a:latin typeface="Times New Roman" pitchFamily="18" charset="0"/>
                <a:cs typeface="Times New Roman" pitchFamily="18" charset="0"/>
              </a:rPr>
              <a:t>poszukiwanie winnego (wśród lekarzy, pielęgniarek, Boga, los) sytuację traktują jako karę za ich wcześniejsze postępowanie, mogą obwiniać siebie nawzajem, lub obwiniają siebie</a:t>
            </a:r>
          </a:p>
          <a:p>
            <a:r>
              <a:rPr lang="pl-PL" sz="2400" dirty="0">
                <a:latin typeface="Times New Roman" pitchFamily="18" charset="0"/>
                <a:cs typeface="Times New Roman" pitchFamily="18" charset="0"/>
              </a:rPr>
              <a:t>Wyczerpanie możliwości akceptacji - depresja</a:t>
            </a:r>
          </a:p>
          <a:p>
            <a:pPr lvl="1"/>
            <a:r>
              <a:rPr lang="pl-PL" sz="2000" dirty="0">
                <a:latin typeface="Times New Roman" pitchFamily="18" charset="0"/>
                <a:cs typeface="Times New Roman" pitchFamily="18" charset="0"/>
              </a:rPr>
              <a:t>dochodzą do przekonania, że dla dziecka nie można już nic zrobić</a:t>
            </a:r>
          </a:p>
          <a:p>
            <a:pPr lvl="1"/>
            <a:r>
              <a:rPr lang="pl-PL" sz="2000" dirty="0">
                <a:latin typeface="Times New Roman" pitchFamily="18" charset="0"/>
                <a:cs typeface="Times New Roman" pitchFamily="18" charset="0"/>
              </a:rPr>
              <a:t>ulegają przygnębieniu, pesymizmowi</a:t>
            </a:r>
          </a:p>
          <a:p>
            <a:pPr lvl="1"/>
            <a:r>
              <a:rPr lang="pl-PL" sz="2000" dirty="0">
                <a:latin typeface="Times New Roman" pitchFamily="18" charset="0"/>
                <a:cs typeface="Times New Roman" pitchFamily="18" charset="0"/>
              </a:rPr>
              <a:t>mogą próbować organizować na nowo rodzinę z wyłączeniem dziecka chorego</a:t>
            </a:r>
          </a:p>
          <a:p>
            <a:pPr lvl="1"/>
            <a:r>
              <a:rPr lang="pl-PL" sz="2000" dirty="0">
                <a:latin typeface="Times New Roman" pitchFamily="18" charset="0"/>
                <a:cs typeface="Times New Roman" pitchFamily="18" charset="0"/>
              </a:rPr>
              <a:t>Niespełnione oczekiwania mogą przenosić na zdrowe dzieci, następuje idealizacja zdrowego rodzeństwa i stawianie mu wygórowanych wymagań</a:t>
            </a:r>
          </a:p>
          <a:p>
            <a:pPr>
              <a:buNone/>
            </a:pPr>
            <a:endParaRPr lang="pl-PL" sz="2400" dirty="0">
              <a:latin typeface="Times New Roman" pitchFamily="18" charset="0"/>
              <a:cs typeface="Times New Roman" pitchFamily="18" charset="0"/>
            </a:endParaRPr>
          </a:p>
          <a:p>
            <a:endParaRPr lang="pl-PL"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548680"/>
            <a:ext cx="8229600" cy="1143000"/>
          </a:xfrm>
        </p:spPr>
        <p:txBody>
          <a:bodyPr>
            <a:normAutofit/>
          </a:bodyPr>
          <a:lstStyle/>
          <a:p>
            <a:pPr algn="l"/>
            <a:r>
              <a:rPr lang="pl-PL" sz="3200" dirty="0">
                <a:latin typeface="Times New Roman" pitchFamily="18" charset="0"/>
                <a:cs typeface="Times New Roman" pitchFamily="18" charset="0"/>
              </a:rPr>
              <a:t>Reakcje rodziców na wiadomość o rozpoznaniu nieuleczalnej choroby u dziecka </a:t>
            </a:r>
            <a:endParaRPr lang="pl-PL" sz="3200" dirty="0"/>
          </a:p>
        </p:txBody>
      </p:sp>
      <p:sp>
        <p:nvSpPr>
          <p:cNvPr id="10" name="Symbol zastępczy zawartości 9"/>
          <p:cNvSpPr>
            <a:spLocks noGrp="1"/>
          </p:cNvSpPr>
          <p:nvPr>
            <p:ph idx="1"/>
          </p:nvPr>
        </p:nvSpPr>
        <p:spPr/>
        <p:txBody>
          <a:bodyPr/>
          <a:lstStyle/>
          <a:p>
            <a:endParaRPr lang="pl-PL" sz="2400" dirty="0">
              <a:latin typeface="Times New Roman" pitchFamily="18" charset="0"/>
              <a:cs typeface="Times New Roman" pitchFamily="18" charset="0"/>
            </a:endParaRPr>
          </a:p>
          <a:p>
            <a:r>
              <a:rPr lang="pl-PL" sz="2400" dirty="0">
                <a:latin typeface="Times New Roman" pitchFamily="18" charset="0"/>
                <a:cs typeface="Times New Roman" pitchFamily="18" charset="0"/>
              </a:rPr>
              <a:t>Etap konstruktywnego przygotowania się </a:t>
            </a:r>
          </a:p>
          <a:p>
            <a:pPr lvl="1"/>
            <a:r>
              <a:rPr lang="pl-PL" sz="2000" dirty="0">
                <a:latin typeface="Times New Roman" pitchFamily="18" charset="0"/>
                <a:cs typeface="Times New Roman" pitchFamily="18" charset="0"/>
              </a:rPr>
              <a:t>„czy i jak można pomóc dziecku”</a:t>
            </a:r>
          </a:p>
          <a:p>
            <a:pPr lvl="1"/>
            <a:r>
              <a:rPr lang="pl-PL" sz="2000" dirty="0">
                <a:latin typeface="Times New Roman" pitchFamily="18" charset="0"/>
                <a:cs typeface="Times New Roman" pitchFamily="18" charset="0"/>
              </a:rPr>
              <a:t>rodzice zaczynają zastanawiać się nad prawdziwymi przyczynami choroby dziecka, jego przyszłością, wpływem jego stanu na pozostałych członków rodziny</a:t>
            </a:r>
          </a:p>
          <a:p>
            <a:pPr lvl="1"/>
            <a:r>
              <a:rPr lang="pl-PL" sz="2000" dirty="0">
                <a:latin typeface="Times New Roman" pitchFamily="18" charset="0"/>
                <a:cs typeface="Times New Roman" pitchFamily="18" charset="0"/>
              </a:rPr>
              <a:t>możliwościami rozwojowymi, metodami i formami pracy z nim</a:t>
            </a:r>
          </a:p>
          <a:p>
            <a:pPr lvl="1"/>
            <a:r>
              <a:rPr lang="pl-PL" sz="2000" dirty="0">
                <a:latin typeface="Times New Roman" pitchFamily="18" charset="0"/>
                <a:cs typeface="Times New Roman" pitchFamily="18" charset="0"/>
              </a:rPr>
              <a:t>w przeżywaniu rodziców zaczynają dominować uczucia pozytywne</a:t>
            </a:r>
          </a:p>
          <a:p>
            <a:endParaRPr lang="pl-PL"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548680"/>
            <a:ext cx="8229600" cy="1143000"/>
          </a:xfrm>
        </p:spPr>
        <p:txBody>
          <a:bodyPr>
            <a:normAutofit/>
          </a:bodyPr>
          <a:lstStyle/>
          <a:p>
            <a:pPr algn="l"/>
            <a:r>
              <a:rPr lang="pl-PL" sz="3200" dirty="0">
                <a:latin typeface="Times New Roman" pitchFamily="18" charset="0"/>
                <a:cs typeface="Times New Roman" pitchFamily="18" charset="0"/>
              </a:rPr>
              <a:t>Chore dziecko w rodzinie- reakcje rodziców</a:t>
            </a:r>
            <a:endParaRPr lang="pl-PL" sz="3200" dirty="0"/>
          </a:p>
        </p:txBody>
      </p:sp>
      <p:sp>
        <p:nvSpPr>
          <p:cNvPr id="10" name="Symbol zastępczy zawartości 9"/>
          <p:cNvSpPr>
            <a:spLocks noGrp="1"/>
          </p:cNvSpPr>
          <p:nvPr>
            <p:ph idx="1"/>
          </p:nvPr>
        </p:nvSpPr>
        <p:spPr/>
        <p:txBody>
          <a:bodyPr>
            <a:normAutofit fontScale="92500" lnSpcReduction="10000"/>
          </a:bodyPr>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Poczucie winy i krzywdy u rodziców</a:t>
            </a:r>
          </a:p>
          <a:p>
            <a:pPr>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Zaburzenie poczucia tożsamości rodziców </a:t>
            </a:r>
          </a:p>
          <a:p>
            <a:pPr lvl="1">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1600" i="1" dirty="0">
                <a:latin typeface="Times New Roman" pitchFamily="18" charset="0"/>
                <a:cs typeface="Times New Roman" pitchFamily="18" charset="0"/>
              </a:rPr>
              <a:t>„Jakimi jesteśmy rodzicami, jeśli nasze dziecko jest takie?”</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Nadmierna opiekuńczość i izolowanie chorego dziecka</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Pozostałe dzieci w roli „niezbędnych </a:t>
            </a:r>
            <a:r>
              <a:rPr lang="pl-PL" sz="2800" dirty="0" err="1">
                <a:latin typeface="Times New Roman" pitchFamily="18" charset="0"/>
                <a:cs typeface="Times New Roman" pitchFamily="18" charset="0"/>
              </a:rPr>
              <a:t>pomagaczy</a:t>
            </a:r>
            <a:r>
              <a:rPr lang="pl-PL" sz="2800" dirty="0">
                <a:latin typeface="Times New Roman" pitchFamily="18" charset="0"/>
                <a:cs typeface="Times New Roman" pitchFamily="18" charset="0"/>
              </a:rPr>
              <a:t>” w rodzinie.</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Niezależnie od tego na ile rodzice szukają możliwości leczenia, to równolegle przeżywają proces żegnania się     i rozstawania z chorym dzieckiem</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Naprawdę nie można przyzwyczaić się do rozstań, można tylko nauczyć się je lepiej przeżywać</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sz="2800" dirty="0">
              <a:latin typeface="Times New Roman" pitchFamily="18" charset="0"/>
              <a:cs typeface="Times New Roman" pitchFamily="18" charset="0"/>
            </a:endParaRPr>
          </a:p>
          <a:p>
            <a:endParaRPr lang="pl-PL"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20688"/>
            <a:ext cx="8229600" cy="1143000"/>
          </a:xfrm>
        </p:spPr>
        <p:txBody>
          <a:bodyPr>
            <a:normAutofit/>
          </a:bodyPr>
          <a:lstStyle/>
          <a:p>
            <a:r>
              <a:rPr lang="pl-PL" sz="3200" dirty="0">
                <a:latin typeface="Times New Roman" pitchFamily="18" charset="0"/>
                <a:cs typeface="Times New Roman" pitchFamily="18" charset="0"/>
              </a:rPr>
              <a:t>Wpływ ciężkiej i nieuleczalnej choroby na życie dziecka  i jego rodziny</a:t>
            </a:r>
            <a:endParaRPr lang="pl-PL" sz="3200" dirty="0"/>
          </a:p>
        </p:txBody>
      </p:sp>
      <p:sp>
        <p:nvSpPr>
          <p:cNvPr id="10" name="Symbol zastępczy zawartości 9"/>
          <p:cNvSpPr>
            <a:spLocks noGrp="1"/>
          </p:cNvSpPr>
          <p:nvPr>
            <p:ph idx="1"/>
          </p:nvPr>
        </p:nvSpPr>
        <p:spPr/>
        <p:txBody>
          <a:bodyPr/>
          <a:lstStyle/>
          <a:p>
            <a:endParaRPr lang="pl-PL" sz="2400" dirty="0">
              <a:latin typeface="Times New Roman" pitchFamily="18" charset="0"/>
              <a:cs typeface="Times New Roman" pitchFamily="18" charset="0"/>
            </a:endParaRPr>
          </a:p>
          <a:p>
            <a:r>
              <a:rPr lang="pl-PL" sz="2400" dirty="0">
                <a:latin typeface="Times New Roman" pitchFamily="18" charset="0"/>
                <a:cs typeface="Times New Roman" pitchFamily="18" charset="0"/>
              </a:rPr>
              <a:t>Zmiana trybu życia dziecka, a także jego rodziny</a:t>
            </a:r>
          </a:p>
          <a:p>
            <a:r>
              <a:rPr lang="pl-PL" sz="2400" dirty="0">
                <a:latin typeface="Times New Roman" pitchFamily="18" charset="0"/>
                <a:cs typeface="Times New Roman" pitchFamily="18" charset="0"/>
              </a:rPr>
              <a:t>Brak kontaktu z rówieśnikami, członkami rodziny, przyjaciółmi – izolacja od rówieśników, również izolacja rodziny (napiętnowanie, irracjonalne ryzyko zakażenia)</a:t>
            </a:r>
          </a:p>
          <a:p>
            <a:r>
              <a:rPr lang="pl-PL" sz="2400" dirty="0">
                <a:latin typeface="Times New Roman" pitchFamily="18" charset="0"/>
                <a:cs typeface="Times New Roman" pitchFamily="18" charset="0"/>
              </a:rPr>
              <a:t>Nie chodzi do szkoły, przedszkola, nie uprawia sportów, </a:t>
            </a:r>
          </a:p>
          <a:p>
            <a:pPr lvl="1"/>
            <a:r>
              <a:rPr lang="pl-PL" sz="2000" dirty="0">
                <a:latin typeface="Times New Roman" pitchFamily="18" charset="0"/>
                <a:cs typeface="Times New Roman" pitchFamily="18" charset="0"/>
              </a:rPr>
              <a:t>niezasłużona kara, poczucie krzywdy</a:t>
            </a:r>
          </a:p>
          <a:p>
            <a:r>
              <a:rPr lang="pl-PL" sz="2400" dirty="0">
                <a:latin typeface="Times New Roman" pitchFamily="18" charset="0"/>
                <a:cs typeface="Times New Roman" pitchFamily="18" charset="0"/>
              </a:rPr>
              <a:t>Ograniczenie sprawności fizycznej i psychicznej – narastające, ból i cierpienie, zmiana wyglądu, brak akceptacji dla siebie</a:t>
            </a:r>
          </a:p>
          <a:p>
            <a:endParaRPr lang="pl-PL"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p:txBody>
          <a:bodyPr>
            <a:normAutofit/>
          </a:bodyPr>
          <a:lstStyle/>
          <a:p>
            <a:pPr algn="l"/>
            <a:r>
              <a:rPr lang="pl-PL" sz="3600" dirty="0">
                <a:latin typeface="Times New Roman" pitchFamily="18" charset="0"/>
                <a:cs typeface="Times New Roman" pitchFamily="18" charset="0"/>
              </a:rPr>
              <a:t>Postawy rodziców wobec choroby dziecka</a:t>
            </a:r>
            <a:endParaRPr lang="pl-PL" sz="3600" dirty="0"/>
          </a:p>
        </p:txBody>
      </p:sp>
      <p:sp>
        <p:nvSpPr>
          <p:cNvPr id="10" name="Symbol zastępczy zawartości 9"/>
          <p:cNvSpPr>
            <a:spLocks noGrp="1"/>
          </p:cNvSpPr>
          <p:nvPr>
            <p:ph idx="1"/>
          </p:nvPr>
        </p:nvSpPr>
        <p:spPr/>
        <p:txBody>
          <a:bodyPr>
            <a:normAutofit fontScale="85000" lnSpcReduction="20000"/>
          </a:bodyPr>
          <a:lstStyle/>
          <a:p>
            <a:r>
              <a:rPr lang="pl-PL" sz="2800" dirty="0">
                <a:latin typeface="Times New Roman" pitchFamily="18" charset="0"/>
                <a:cs typeface="Times New Roman" pitchFamily="18" charset="0"/>
              </a:rPr>
              <a:t>Konstruktywne</a:t>
            </a:r>
          </a:p>
          <a:p>
            <a:r>
              <a:rPr lang="pl-PL" sz="2800" dirty="0">
                <a:latin typeface="Times New Roman" pitchFamily="18" charset="0"/>
                <a:cs typeface="Times New Roman" pitchFamily="18" charset="0"/>
              </a:rPr>
              <a:t>Zaprzeczające chorobie </a:t>
            </a:r>
          </a:p>
          <a:p>
            <a:pPr lvl="1"/>
            <a:r>
              <a:rPr lang="pl-PL" dirty="0">
                <a:latin typeface="Times New Roman" pitchFamily="18" charset="0"/>
                <a:cs typeface="Times New Roman" pitchFamily="18" charset="0"/>
              </a:rPr>
              <a:t>towarzyszy im lęk, niski stan wiedzy o chorobie</a:t>
            </a:r>
          </a:p>
          <a:p>
            <a:r>
              <a:rPr lang="pl-PL" sz="2800" dirty="0">
                <a:latin typeface="Times New Roman" pitchFamily="18" charset="0"/>
                <a:cs typeface="Times New Roman" pitchFamily="18" charset="0"/>
              </a:rPr>
              <a:t>Depresyjno-pasywny </a:t>
            </a:r>
          </a:p>
          <a:p>
            <a:pPr lvl="1"/>
            <a:r>
              <a:rPr lang="pl-PL" dirty="0">
                <a:latin typeface="Times New Roman" pitchFamily="18" charset="0"/>
                <a:cs typeface="Times New Roman" pitchFamily="18" charset="0"/>
              </a:rPr>
              <a:t>zamknięcie w sobie, żal, podporządkowanie się chorobie dziecka</a:t>
            </a:r>
          </a:p>
          <a:p>
            <a:r>
              <a:rPr lang="pl-PL" sz="2800" dirty="0">
                <a:latin typeface="Times New Roman" pitchFamily="18" charset="0"/>
                <a:cs typeface="Times New Roman" pitchFamily="18" charset="0"/>
              </a:rPr>
              <a:t>Agresywne </a:t>
            </a:r>
          </a:p>
          <a:p>
            <a:pPr lvl="1"/>
            <a:r>
              <a:rPr lang="pl-PL" dirty="0">
                <a:latin typeface="Times New Roman" pitchFamily="18" charset="0"/>
                <a:cs typeface="Times New Roman" pitchFamily="18" charset="0"/>
              </a:rPr>
              <a:t>dochodzą swoich praw, zgłaszają mnóstwo żądań, grożą personelowi</a:t>
            </a:r>
          </a:p>
          <a:p>
            <a:r>
              <a:rPr lang="pl-PL" sz="2800" dirty="0">
                <a:latin typeface="Times New Roman" pitchFamily="18" charset="0"/>
                <a:cs typeface="Times New Roman" pitchFamily="18" charset="0"/>
              </a:rPr>
              <a:t>Staja się aktywni</a:t>
            </a:r>
          </a:p>
          <a:p>
            <a:r>
              <a:rPr lang="pl-PL" sz="2800" dirty="0">
                <a:latin typeface="Times New Roman" pitchFamily="18" charset="0"/>
                <a:cs typeface="Times New Roman" pitchFamily="18" charset="0"/>
              </a:rPr>
              <a:t>Rytualizacja zachowań </a:t>
            </a:r>
          </a:p>
          <a:p>
            <a:pPr lvl="1"/>
            <a:r>
              <a:rPr lang="pl-PL" dirty="0">
                <a:latin typeface="Times New Roman" pitchFamily="18" charset="0"/>
                <a:cs typeface="Times New Roman" pitchFamily="18" charset="0"/>
              </a:rPr>
              <a:t>powtarzanie czynności pielęgnacyjnych</a:t>
            </a:r>
          </a:p>
          <a:p>
            <a:endParaRPr lang="pl-PL"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rostokąt 3"/>
          <p:cNvSpPr/>
          <p:nvPr/>
        </p:nvSpPr>
        <p:spPr>
          <a:xfrm>
            <a:off x="683568" y="1556792"/>
            <a:ext cx="5400600" cy="216024"/>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zawartości 2"/>
          <p:cNvSpPr txBox="1">
            <a:spLocks/>
          </p:cNvSpPr>
          <p:nvPr/>
        </p:nvSpPr>
        <p:spPr>
          <a:xfrm>
            <a:off x="971600" y="1988840"/>
            <a:ext cx="7200800" cy="12241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4000" dirty="0">
                <a:solidFill>
                  <a:schemeClr val="accent1">
                    <a:lumMod val="75000"/>
                  </a:schemeClr>
                </a:solidFill>
                <a:latin typeface="Arial Black" pitchFamily="34" charset="0"/>
              </a:rPr>
              <a:t>Rodzina jako System</a:t>
            </a:r>
            <a:endParaRPr kumimoji="0" lang="pl-PL" sz="4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1043608" y="3284984"/>
            <a:ext cx="5904656" cy="2088232"/>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400" b="0" i="0" u="none" strike="noStrike" kern="1200" cap="none" spc="0" normalizeH="0" baseline="0" noProof="0" dirty="0">
              <a:ln>
                <a:noFill/>
              </a:ln>
              <a:solidFill>
                <a:schemeClr val="bg1"/>
              </a:solidFill>
              <a:effectLst/>
              <a:uLnTx/>
              <a:uFillTx/>
              <a:latin typeface="Arial Black" pitchFamily="34" charset="0"/>
            </a:endParaRPr>
          </a:p>
        </p:txBody>
      </p:sp>
      <p:sp>
        <p:nvSpPr>
          <p:cNvPr id="18434" name="AutoShape 2" descr="Znalezione obrazy dla zapytania rodzina jako syste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l-PL"/>
          </a:p>
        </p:txBody>
      </p:sp>
      <p:pic>
        <p:nvPicPr>
          <p:cNvPr id="10" name="Obraz 9" descr="1335_3__rodzina.jpeg"/>
          <p:cNvPicPr>
            <a:picLocks noChangeAspect="1"/>
          </p:cNvPicPr>
          <p:nvPr/>
        </p:nvPicPr>
        <p:blipFill>
          <a:blip r:embed="rId3" cstate="print"/>
          <a:stretch>
            <a:fillRect/>
          </a:stretch>
        </p:blipFill>
        <p:spPr>
          <a:xfrm>
            <a:off x="1259632" y="2996952"/>
            <a:ext cx="4876800" cy="3257550"/>
          </a:xfrm>
          <a:prstGeom prst="rect">
            <a:avLst/>
          </a:prstGeom>
        </p:spPr>
      </p:pic>
      <p:sp>
        <p:nvSpPr>
          <p:cNvPr id="7" name="Prostokąt 6"/>
          <p:cNvSpPr/>
          <p:nvPr/>
        </p:nvSpPr>
        <p:spPr>
          <a:xfrm>
            <a:off x="6084168" y="2636912"/>
            <a:ext cx="2520280" cy="2664296"/>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4000" dirty="0"/>
              <a:t>Miejsce chorego dziecka w Rodzinie</a:t>
            </a:r>
          </a:p>
        </p:txBody>
      </p:sp>
      <p:sp>
        <p:nvSpPr>
          <p:cNvPr id="9" name="pole tekstowe 8"/>
          <p:cNvSpPr txBox="1"/>
          <p:nvPr/>
        </p:nvSpPr>
        <p:spPr>
          <a:xfrm>
            <a:off x="5903640" y="5445224"/>
            <a:ext cx="3240360" cy="369332"/>
          </a:xfrm>
          <a:prstGeom prst="rect">
            <a:avLst/>
          </a:prstGeom>
          <a:noFill/>
        </p:spPr>
        <p:txBody>
          <a:bodyPr wrap="square" rtlCol="0">
            <a:spAutoFit/>
          </a:bodyPr>
          <a:lstStyle/>
          <a:p>
            <a:r>
              <a:rPr lang="pl-PL" dirty="0"/>
              <a:t>Katarzyna </a:t>
            </a:r>
            <a:r>
              <a:rPr lang="pl-PL" dirty="0" err="1"/>
              <a:t>Nowak-Ledniowska</a:t>
            </a:r>
            <a:endParaRPr lang="pl-PL"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395536" y="980728"/>
            <a:ext cx="8229600" cy="4525963"/>
          </a:xfrm>
        </p:spPr>
        <p:txBody>
          <a:bodyPr>
            <a:normAutofit fontScale="85000" lnSpcReduction="20000"/>
          </a:bodyPr>
          <a:lstStyle/>
          <a:p>
            <a:pPr>
              <a:buNone/>
            </a:pPr>
            <a:r>
              <a:rPr lang="pl-PL" dirty="0"/>
              <a:t>Jeżeli rodzice rozumieją chorobę dziecka jako </a:t>
            </a:r>
            <a:r>
              <a:rPr lang="pl-PL" u="sng" dirty="0"/>
              <a:t>krzywdę</a:t>
            </a:r>
            <a:r>
              <a:rPr lang="pl-PL" dirty="0"/>
              <a:t> to:</a:t>
            </a:r>
          </a:p>
          <a:p>
            <a:pPr>
              <a:buNone/>
            </a:pPr>
            <a:endParaRPr lang="pl-PL" dirty="0"/>
          </a:p>
          <a:p>
            <a:pPr>
              <a:buNone/>
            </a:pPr>
            <a:r>
              <a:rPr lang="pl-PL" dirty="0"/>
              <a:t>- Mają tendencję do szukania winnych, użalania się, mają pretensje do świata</a:t>
            </a:r>
          </a:p>
          <a:p>
            <a:pPr>
              <a:buFontTx/>
              <a:buChar char="-"/>
            </a:pPr>
            <a:r>
              <a:rPr lang="pl-PL" dirty="0"/>
              <a:t>Doświadczają wiele trudnych emocji- żalu, złości, niesprawiedliwości, są drażliwi, mogą manifestować bunt i agresję</a:t>
            </a:r>
          </a:p>
          <a:p>
            <a:pPr>
              <a:buFontTx/>
              <a:buChar char="-"/>
            </a:pPr>
            <a:r>
              <a:rPr lang="pl-PL" dirty="0"/>
              <a:t>Są skoncentrowani głównie na sobie</a:t>
            </a:r>
          </a:p>
          <a:p>
            <a:pPr>
              <a:buFontTx/>
              <a:buChar char="-"/>
            </a:pPr>
            <a:r>
              <a:rPr lang="pl-PL" dirty="0"/>
              <a:t>Mają problem z porozumiewaniem się z zespołem medycznym</a:t>
            </a:r>
          </a:p>
          <a:p>
            <a:pPr>
              <a:buFontTx/>
              <a:buChar char="-"/>
            </a:pPr>
            <a:r>
              <a:rPr lang="pl-PL" dirty="0"/>
              <a:t>„nie wprost” proszą o pomoc i uwagę </a:t>
            </a:r>
          </a:p>
          <a:p>
            <a:pPr>
              <a:buFontTx/>
              <a:buChar char="-"/>
            </a:pPr>
            <a:endParaRPr lang="pl-PL" dirty="0"/>
          </a:p>
          <a:p>
            <a:pPr>
              <a:buNone/>
            </a:pPr>
            <a:endParaRPr lang="pl-PL" dirty="0"/>
          </a:p>
          <a:p>
            <a:endParaRPr lang="pl-PL"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395536" y="908720"/>
            <a:ext cx="8229600" cy="4525963"/>
          </a:xfrm>
        </p:spPr>
        <p:txBody>
          <a:bodyPr>
            <a:noAutofit/>
          </a:bodyPr>
          <a:lstStyle/>
          <a:p>
            <a:pPr>
              <a:buNone/>
            </a:pPr>
            <a:r>
              <a:rPr lang="pl-PL" sz="2400" dirty="0"/>
              <a:t>Jeżeli rodzice rozumieją chorobę dziecka jako </a:t>
            </a:r>
            <a:r>
              <a:rPr lang="pl-PL" sz="2400" u="sng" dirty="0"/>
              <a:t>zagrożenie</a:t>
            </a:r>
            <a:r>
              <a:rPr lang="pl-PL" sz="2400" dirty="0"/>
              <a:t> to:</a:t>
            </a:r>
          </a:p>
          <a:p>
            <a:pPr>
              <a:buNone/>
            </a:pPr>
            <a:endParaRPr lang="pl-PL" sz="2400" dirty="0"/>
          </a:p>
          <a:p>
            <a:pPr>
              <a:buNone/>
            </a:pPr>
            <a:r>
              <a:rPr lang="pl-PL" sz="2400" dirty="0"/>
              <a:t>-Przeżywają szczególnie nasilony niepokój, lęk i napięcie</a:t>
            </a:r>
          </a:p>
          <a:p>
            <a:pPr>
              <a:buFontTx/>
              <a:buChar char="-"/>
            </a:pPr>
            <a:r>
              <a:rPr lang="pl-PL" sz="2400" dirty="0"/>
              <a:t>Mają koncentracje selektywną (na trudnych aspektach informacji)</a:t>
            </a:r>
          </a:p>
          <a:p>
            <a:pPr>
              <a:buFontTx/>
              <a:buChar char="-"/>
            </a:pPr>
            <a:r>
              <a:rPr lang="pl-PL" sz="2400" dirty="0"/>
              <a:t>Nadmiernie ograniczają dziecko, są nadopiekuńczy</a:t>
            </a:r>
          </a:p>
          <a:p>
            <a:pPr>
              <a:buFontTx/>
              <a:buChar char="-"/>
            </a:pPr>
            <a:r>
              <a:rPr lang="pl-PL" sz="2400" dirty="0"/>
              <a:t>Nie widzą okresów dobrego samopoczucia dziecka i jego potrzeby radości i zabawy</a:t>
            </a:r>
          </a:p>
          <a:p>
            <a:pPr>
              <a:buFontTx/>
              <a:buChar char="-"/>
            </a:pPr>
            <a:r>
              <a:rPr lang="pl-PL" sz="2400" dirty="0"/>
              <a:t>Unikają rozmowy z dzieckiem o jego niepokojach i problemach</a:t>
            </a:r>
          </a:p>
          <a:p>
            <a:pPr>
              <a:buFontTx/>
              <a:buChar char="-"/>
            </a:pPr>
            <a:r>
              <a:rPr lang="pl-PL" sz="2400" dirty="0"/>
              <a:t>Nadmiernie zacieśniają przestrzeń między sobą a dzieckiem ( zmęczenie sobą, znużenie, rozdrażnienie, ograniczenie kontaktów z innymi dziećmi)</a:t>
            </a:r>
          </a:p>
          <a:p>
            <a:endParaRPr lang="pl-PL"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467544" y="980728"/>
            <a:ext cx="8229600" cy="4525963"/>
          </a:xfrm>
        </p:spPr>
        <p:txBody>
          <a:bodyPr>
            <a:normAutofit fontScale="85000" lnSpcReduction="20000"/>
          </a:bodyPr>
          <a:lstStyle/>
          <a:p>
            <a:pPr>
              <a:buNone/>
            </a:pPr>
            <a:r>
              <a:rPr lang="pl-PL" dirty="0"/>
              <a:t>Jeżeli rodzice rozumieją chorobę dziecka jako </a:t>
            </a:r>
            <a:r>
              <a:rPr lang="pl-PL" u="sng" dirty="0"/>
              <a:t>wyzwanie</a:t>
            </a:r>
            <a:r>
              <a:rPr lang="pl-PL" dirty="0"/>
              <a:t> to:</a:t>
            </a:r>
          </a:p>
          <a:p>
            <a:pPr>
              <a:buNone/>
            </a:pPr>
            <a:endParaRPr lang="pl-PL" dirty="0"/>
          </a:p>
          <a:p>
            <a:pPr>
              <a:buFontTx/>
              <a:buChar char="-"/>
            </a:pPr>
            <a:r>
              <a:rPr lang="pl-PL" dirty="0"/>
              <a:t>Poszukują konstruktywnych rozwiązań, zdobywają informacje i podejmują współpracę z lekarzami</a:t>
            </a:r>
          </a:p>
          <a:p>
            <a:pPr>
              <a:buFontTx/>
              <a:buChar char="-"/>
            </a:pPr>
            <a:r>
              <a:rPr lang="pl-PL" dirty="0"/>
              <a:t>Uczą się rozpoznawać zarówno potrzeby dziecka jak i swoje własne, oraz sposobów ich zaspokajania</a:t>
            </a:r>
          </a:p>
          <a:p>
            <a:pPr>
              <a:buFontTx/>
              <a:buChar char="-"/>
            </a:pPr>
            <a:r>
              <a:rPr lang="pl-PL" dirty="0"/>
              <a:t>Dają wsparcie dziecku (mniejsza koncentracja na sobie)</a:t>
            </a:r>
          </a:p>
          <a:p>
            <a:pPr>
              <a:buFontTx/>
              <a:buChar char="-"/>
            </a:pPr>
            <a:r>
              <a:rPr lang="pl-PL" dirty="0"/>
              <a:t>Wchodzą w rolę- rodzica dziecka chorego- uczą się nowych zadań, potrafią czerpać satysfakcję z ich realizacji i radość nawet z drobnych sukcesów.</a:t>
            </a:r>
          </a:p>
          <a:p>
            <a:endParaRPr lang="pl-PL"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95536" y="476672"/>
            <a:ext cx="8229600" cy="1143000"/>
          </a:xfrm>
        </p:spPr>
        <p:txBody>
          <a:bodyPr>
            <a:normAutofit/>
          </a:bodyPr>
          <a:lstStyle/>
          <a:p>
            <a:r>
              <a:rPr lang="pl-PL" sz="3600" dirty="0">
                <a:latin typeface="Times New Roman" pitchFamily="18" charset="0"/>
                <a:cs typeface="Times New Roman" pitchFamily="18" charset="0"/>
              </a:rPr>
              <a:t>Zasoby rodziny w trakcie trwania choroby</a:t>
            </a:r>
            <a:endParaRPr lang="pl-PL" sz="3600" dirty="0"/>
          </a:p>
        </p:txBody>
      </p:sp>
      <p:sp>
        <p:nvSpPr>
          <p:cNvPr id="10" name="Symbol zastępczy zawartości 9"/>
          <p:cNvSpPr>
            <a:spLocks noGrp="1"/>
          </p:cNvSpPr>
          <p:nvPr>
            <p:ph idx="1"/>
          </p:nvPr>
        </p:nvSpPr>
        <p:spPr/>
        <p:txBody>
          <a:bodyPr>
            <a:normAutofit fontScale="92500" lnSpcReduction="10000"/>
          </a:bodyPr>
          <a:lstStyle/>
          <a:p>
            <a:r>
              <a:rPr lang="pl-PL" dirty="0">
                <a:latin typeface="Times New Roman" pitchFamily="18" charset="0"/>
                <a:cs typeface="Times New Roman" pitchFamily="18" charset="0"/>
              </a:rPr>
              <a:t>Elastyczność</a:t>
            </a:r>
          </a:p>
          <a:p>
            <a:pPr lvl="1"/>
            <a:r>
              <a:rPr lang="pl-PL" dirty="0">
                <a:latin typeface="Times New Roman" pitchFamily="18" charset="0"/>
                <a:cs typeface="Times New Roman" pitchFamily="18" charset="0"/>
              </a:rPr>
              <a:t>Umiejętność przeobrażania relacji między członkami rodziny, a także między rodzina jako całością, a zewnętrznymi wobec niej czynnikami (służba zdrowia, instytucje, osoby stanowiące źródło wsparcia społecznego)   </a:t>
            </a:r>
          </a:p>
          <a:p>
            <a:r>
              <a:rPr lang="pl-PL" dirty="0">
                <a:latin typeface="Times New Roman" pitchFamily="18" charset="0"/>
                <a:cs typeface="Times New Roman" pitchFamily="18" charset="0"/>
              </a:rPr>
              <a:t>Uznanie prawdziwości choroby</a:t>
            </a:r>
          </a:p>
          <a:p>
            <a:r>
              <a:rPr lang="pl-PL" dirty="0">
                <a:latin typeface="Times New Roman" pitchFamily="18" charset="0"/>
                <a:cs typeface="Times New Roman" pitchFamily="18" charset="0"/>
              </a:rPr>
              <a:t>Komunikacja</a:t>
            </a:r>
          </a:p>
          <a:p>
            <a:r>
              <a:rPr lang="pl-PL" dirty="0">
                <a:latin typeface="Times New Roman" pitchFamily="18" charset="0"/>
                <a:cs typeface="Times New Roman" pitchFamily="18" charset="0"/>
              </a:rPr>
              <a:t>Wzajemne wspieranie się</a:t>
            </a:r>
          </a:p>
          <a:p>
            <a:r>
              <a:rPr lang="pl-PL" dirty="0">
                <a:latin typeface="Times New Roman" pitchFamily="18" charset="0"/>
                <a:cs typeface="Times New Roman" pitchFamily="18" charset="0"/>
              </a:rPr>
              <a:t>Otwartość</a:t>
            </a:r>
          </a:p>
          <a:p>
            <a:endParaRPr lang="pl-PL"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lstStyle/>
          <a:p>
            <a:pPr algn="l"/>
            <a:r>
              <a:rPr lang="pl-PL" dirty="0">
                <a:latin typeface="Times New Roman" pitchFamily="18" charset="0"/>
                <a:cs typeface="Times New Roman" pitchFamily="18" charset="0"/>
              </a:rPr>
              <a:t>Więź emocjonalna</a:t>
            </a:r>
            <a:endParaRPr lang="pl-PL" dirty="0"/>
          </a:p>
        </p:txBody>
      </p:sp>
      <p:sp>
        <p:nvSpPr>
          <p:cNvPr id="10" name="Symbol zastępczy zawartości 9"/>
          <p:cNvSpPr>
            <a:spLocks noGrp="1"/>
          </p:cNvSpPr>
          <p:nvPr>
            <p:ph idx="1"/>
          </p:nvPr>
        </p:nvSpPr>
        <p:spPr/>
        <p:txBody>
          <a:bodyPr>
            <a:normAutofit fontScale="85000" lnSpcReduction="20000"/>
          </a:bodyPr>
          <a:lstStyle/>
          <a:p>
            <a:r>
              <a:rPr lang="pl-PL" dirty="0">
                <a:latin typeface="Times New Roman" pitchFamily="18" charset="0"/>
                <a:cs typeface="Times New Roman" pitchFamily="18" charset="0"/>
              </a:rPr>
              <a:t>Ma ogromne znaczenie zarówno dla prawidłowego rozwoju dziecka, jak i dla jego samopoczucia i radzenia sobie.</a:t>
            </a:r>
          </a:p>
          <a:p>
            <a:r>
              <a:rPr lang="pl-PL" dirty="0">
                <a:latin typeface="Times New Roman" pitchFamily="18" charset="0"/>
                <a:cs typeface="Times New Roman" pitchFamily="18" charset="0"/>
              </a:rPr>
              <a:t>W sytuacji choroby przewlekłej i nieuleczalnej nabiera dodatkowego znaczenia, ponieważ może zniwelować </a:t>
            </a:r>
            <a:r>
              <a:rPr lang="pl-PL" dirty="0" err="1">
                <a:latin typeface="Times New Roman" pitchFamily="18" charset="0"/>
                <a:cs typeface="Times New Roman" pitchFamily="18" charset="0"/>
              </a:rPr>
              <a:t>traumatyzujące</a:t>
            </a:r>
            <a:r>
              <a:rPr lang="pl-PL" dirty="0">
                <a:latin typeface="Times New Roman" pitchFamily="18" charset="0"/>
                <a:cs typeface="Times New Roman" pitchFamily="18" charset="0"/>
              </a:rPr>
              <a:t> działanie choroby </a:t>
            </a:r>
          </a:p>
          <a:p>
            <a:r>
              <a:rPr lang="pl-PL" dirty="0">
                <a:latin typeface="Times New Roman" pitchFamily="18" charset="0"/>
                <a:cs typeface="Times New Roman" pitchFamily="18" charset="0"/>
              </a:rPr>
              <a:t>W sytuacji choroby śmiertelnej istnieje olbrzymie ryzyko osłabienia tej więzi</a:t>
            </a:r>
          </a:p>
          <a:p>
            <a:r>
              <a:rPr lang="pl-PL" dirty="0">
                <a:latin typeface="Times New Roman" pitchFamily="18" charset="0"/>
                <a:cs typeface="Times New Roman" pitchFamily="18" charset="0"/>
              </a:rPr>
              <a:t>Cierpienia fizyczne i psychiczne sprzyjają możliwości pojawienia się u dzieci trudnych, gwałtownych emocji wobec otoczenia, w tym również wobec rodziców lub skłonność do izolacji</a:t>
            </a:r>
          </a:p>
          <a:p>
            <a:endParaRPr lang="pl-PL"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20688"/>
            <a:ext cx="8229600" cy="1143000"/>
          </a:xfrm>
        </p:spPr>
        <p:txBody>
          <a:bodyPr/>
          <a:lstStyle/>
          <a:p>
            <a:pPr algn="l"/>
            <a:r>
              <a:rPr lang="pl-PL" dirty="0">
                <a:latin typeface="Times New Roman" pitchFamily="18" charset="0"/>
                <a:cs typeface="Times New Roman" pitchFamily="18" charset="0"/>
              </a:rPr>
              <a:t>Więź emocjonalna</a:t>
            </a:r>
            <a:endParaRPr lang="pl-PL" dirty="0"/>
          </a:p>
        </p:txBody>
      </p:sp>
      <p:sp>
        <p:nvSpPr>
          <p:cNvPr id="10" name="Symbol zastępczy zawartości 9"/>
          <p:cNvSpPr>
            <a:spLocks noGrp="1"/>
          </p:cNvSpPr>
          <p:nvPr>
            <p:ph idx="1"/>
          </p:nvPr>
        </p:nvSpPr>
        <p:spPr/>
        <p:txBody>
          <a:bodyPr>
            <a:normAutofit fontScale="55000" lnSpcReduction="20000"/>
          </a:bodyPr>
          <a:lstStyle/>
          <a:p>
            <a:r>
              <a:rPr lang="pl-PL" dirty="0">
                <a:latin typeface="Times New Roman" pitchFamily="18" charset="0"/>
                <a:cs typeface="Times New Roman" pitchFamily="18" charset="0"/>
              </a:rPr>
              <a:t>Rodzice ukrywając przed dzieckiem diagnozę i rokowanie, boją się trudnych pytań, unikają konfrontacji, rozmowy, powoduje to wycofanie się dziecka i unikanie otwartych kontaktów, tak że pozostają one same ze swoim smutkiem, cierpieniem, strachem i bezradnością.</a:t>
            </a:r>
          </a:p>
          <a:p>
            <a:pPr>
              <a:buNone/>
            </a:pPr>
            <a:endParaRPr lang="pl-PL" dirty="0">
              <a:latin typeface="Times New Roman" pitchFamily="18" charset="0"/>
              <a:cs typeface="Times New Roman" pitchFamily="18" charset="0"/>
            </a:endParaRPr>
          </a:p>
          <a:p>
            <a:r>
              <a:rPr lang="pl-PL" dirty="0">
                <a:latin typeface="Times New Roman" pitchFamily="18" charset="0"/>
                <a:cs typeface="Times New Roman" pitchFamily="18" charset="0"/>
              </a:rPr>
              <a:t>Często diagnoza choroby dziecka jest dla nich takim przeżyciem traumatycznym, że koncentrują się na własnej rozpaczy i nie są w stanie dać swoim dzieciom emocjonalnego wsparcia</a:t>
            </a:r>
          </a:p>
          <a:p>
            <a:pPr>
              <a:buNone/>
            </a:pPr>
            <a:endParaRPr lang="pl-PL" dirty="0">
              <a:latin typeface="Times New Roman" pitchFamily="18" charset="0"/>
              <a:cs typeface="Times New Roman" pitchFamily="18" charset="0"/>
            </a:endParaRPr>
          </a:p>
          <a:p>
            <a:r>
              <a:rPr lang="pl-PL" dirty="0">
                <a:latin typeface="Times New Roman" pitchFamily="18" charset="0"/>
                <a:cs typeface="Times New Roman" pitchFamily="18" charset="0"/>
              </a:rPr>
              <a:t>Stąd należy pamiętać, że opiekując się dzieckiem w realiach hospicjum musimy postrzegać go nie tylko przez złożoność jego możliwości wynikających z wieku   i etapu rozwoju fizycznego i psychicznego i emocjonalnego, ale nade wszystko przez pryzmat jego rodziny, a szczególnie jego relacji z rodzicami</a:t>
            </a:r>
          </a:p>
          <a:p>
            <a:pPr>
              <a:buNone/>
            </a:pPr>
            <a:endParaRPr lang="pl-PL" dirty="0">
              <a:latin typeface="Times New Roman" pitchFamily="18" charset="0"/>
              <a:cs typeface="Times New Roman" pitchFamily="18" charset="0"/>
            </a:endParaRPr>
          </a:p>
          <a:p>
            <a:r>
              <a:rPr lang="pl-PL" dirty="0">
                <a:latin typeface="Times New Roman" pitchFamily="18" charset="0"/>
                <a:cs typeface="Times New Roman" pitchFamily="18" charset="0"/>
              </a:rPr>
              <a:t>Często podstawowa sprawa która możemy zrobić, to odbudowanie lub wzmocnienie więzi z rodzicami, ponieważ ona jest podstawą radzenia sobie z trudnymi sytuacjami</a:t>
            </a:r>
            <a:endParaRPr lang="pl-PL" sz="3600" dirty="0">
              <a:latin typeface="Times New Roman" pitchFamily="18" charset="0"/>
              <a:cs typeface="Times New Roman" pitchFamily="18" charset="0"/>
            </a:endParaRPr>
          </a:p>
          <a:p>
            <a:endParaRPr lang="pl-PL" sz="3600" dirty="0">
              <a:latin typeface="Times New Roman" pitchFamily="18" charset="0"/>
              <a:cs typeface="Times New Roman" pitchFamily="18" charset="0"/>
            </a:endParaRPr>
          </a:p>
          <a:p>
            <a:endParaRPr lang="pl-PL"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normAutofit/>
          </a:bodyPr>
          <a:lstStyle/>
          <a:p>
            <a:r>
              <a:rPr lang="pl-PL" dirty="0">
                <a:latin typeface="Times New Roman" pitchFamily="18" charset="0"/>
                <a:cs typeface="Times New Roman" pitchFamily="18" charset="0"/>
              </a:rPr>
              <a:t>Rola matek i ojców chorych dzieci </a:t>
            </a:r>
            <a:endParaRPr lang="pl-PL" dirty="0"/>
          </a:p>
        </p:txBody>
      </p:sp>
      <p:sp>
        <p:nvSpPr>
          <p:cNvPr id="10" name="Symbol zastępczy zawartości 9"/>
          <p:cNvSpPr>
            <a:spLocks noGrp="1"/>
          </p:cNvSpPr>
          <p:nvPr>
            <p:ph idx="1"/>
          </p:nvPr>
        </p:nvSpPr>
        <p:spPr/>
        <p:txBody>
          <a:bodyPr/>
          <a:lstStyle/>
          <a:p>
            <a:r>
              <a:rPr lang="pl-PL" sz="2400" dirty="0">
                <a:latin typeface="Times New Roman" pitchFamily="18" charset="0"/>
                <a:cs typeface="Times New Roman" pitchFamily="18" charset="0"/>
              </a:rPr>
              <a:t>Choroba dziecka zwłaszcza ciężka, zagrażająca życiu stanowi zakłócenie naturalnego systemu rodzinnego</a:t>
            </a:r>
          </a:p>
          <a:p>
            <a:r>
              <a:rPr lang="pl-PL" sz="2400" dirty="0">
                <a:latin typeface="Times New Roman" pitchFamily="18" charset="0"/>
                <a:cs typeface="Times New Roman" pitchFamily="18" charset="0"/>
              </a:rPr>
              <a:t>Zmieniają się pełnione w rodzinie role, rozkład obowiązków, zmieniają się relacje pomiędzy członkami tego systemu</a:t>
            </a:r>
          </a:p>
          <a:p>
            <a:pPr lvl="1"/>
            <a:r>
              <a:rPr lang="pl-PL" sz="2000" dirty="0">
                <a:latin typeface="Times New Roman" pitchFamily="18" charset="0"/>
                <a:cs typeface="Times New Roman" pitchFamily="18" charset="0"/>
              </a:rPr>
              <a:t>Matka </a:t>
            </a:r>
          </a:p>
          <a:p>
            <a:pPr lvl="2"/>
            <a:r>
              <a:rPr lang="pl-PL" dirty="0">
                <a:latin typeface="Times New Roman" pitchFamily="18" charset="0"/>
                <a:cs typeface="Times New Roman" pitchFamily="18" charset="0"/>
              </a:rPr>
              <a:t>zwykle rezygnuje z aktywności zawodowej i społecznej  i jest delegowana do opieki nad dzieckiem</a:t>
            </a:r>
          </a:p>
          <a:p>
            <a:pPr lvl="2"/>
            <a:r>
              <a:rPr lang="pl-PL" dirty="0">
                <a:latin typeface="Times New Roman" pitchFamily="18" charset="0"/>
                <a:cs typeface="Times New Roman" pitchFamily="18" charset="0"/>
              </a:rPr>
              <a:t>kompensuje bezradność przez zabiegi opiekuńcze i pielęgnacyjne wobec dziecka, co daje jej świadomość, ze jest mu niezbędna i to jej przynosi ulgę</a:t>
            </a:r>
          </a:p>
          <a:p>
            <a:endParaRPr lang="pl-PL" sz="2000" dirty="0">
              <a:latin typeface="Times New Roman" pitchFamily="18" charset="0"/>
              <a:cs typeface="Times New Roman" pitchFamily="18" charset="0"/>
            </a:endParaRPr>
          </a:p>
          <a:p>
            <a:endParaRPr lang="pl-PL"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normAutofit/>
          </a:bodyPr>
          <a:lstStyle/>
          <a:p>
            <a:pPr algn="l"/>
            <a:r>
              <a:rPr lang="pl-PL" sz="3600" dirty="0">
                <a:latin typeface="Times New Roman" pitchFamily="18" charset="0"/>
                <a:cs typeface="Times New Roman" pitchFamily="18" charset="0"/>
              </a:rPr>
              <a:t>Rola matek i ojców chorych dzieci </a:t>
            </a:r>
            <a:endParaRPr lang="pl-PL" sz="3600" dirty="0"/>
          </a:p>
        </p:txBody>
      </p:sp>
      <p:sp>
        <p:nvSpPr>
          <p:cNvPr id="10" name="Symbol zastępczy zawartości 9"/>
          <p:cNvSpPr>
            <a:spLocks noGrp="1"/>
          </p:cNvSpPr>
          <p:nvPr>
            <p:ph idx="1"/>
          </p:nvPr>
        </p:nvSpPr>
        <p:spPr/>
        <p:txBody>
          <a:bodyPr>
            <a:normAutofit fontScale="77500" lnSpcReduction="20000"/>
          </a:bodyPr>
          <a:lstStyle/>
          <a:p>
            <a:pPr>
              <a:buNone/>
            </a:pPr>
            <a:r>
              <a:rPr lang="pl-PL" dirty="0">
                <a:latin typeface="Times New Roman" pitchFamily="18" charset="0"/>
                <a:cs typeface="Times New Roman" pitchFamily="18" charset="0"/>
              </a:rPr>
              <a:t>- Ojciec</a:t>
            </a:r>
          </a:p>
          <a:p>
            <a:r>
              <a:rPr lang="pl-PL" dirty="0">
                <a:latin typeface="Times New Roman" pitchFamily="18" charset="0"/>
                <a:cs typeface="Times New Roman" pitchFamily="18" charset="0"/>
              </a:rPr>
              <a:t>Ojciec ma obowiązek zapewnić bezpieczeństwo i stabilność ekonomiczną rodziny</a:t>
            </a:r>
          </a:p>
          <a:p>
            <a:r>
              <a:rPr lang="pl-PL" dirty="0">
                <a:latin typeface="Times New Roman" pitchFamily="18" charset="0"/>
                <a:cs typeface="Times New Roman" pitchFamily="18" charset="0"/>
              </a:rPr>
              <a:t>Taki podział obowiązków może doprowadzić do nieporozumień i konfliktów, szczególnie w ostatniej fazie choroby, rodzice mają do siebie żal, ojciec, że nie może przebywać z dzieckiem , matka, że nie może się oderwać od tej tak trudnej sytuacji</a:t>
            </a:r>
          </a:p>
          <a:p>
            <a:r>
              <a:rPr lang="pl-PL" dirty="0">
                <a:latin typeface="Times New Roman" pitchFamily="18" charset="0"/>
                <a:cs typeface="Times New Roman" pitchFamily="18" charset="0"/>
              </a:rPr>
              <a:t>Ojciec – trudniej odreagowuje przeżywanie napięcia, rozpacz. Często ulegają zakłóceniu relacje z żoną. Ojciec może odsunąć się od rodziny, w skrajnych przypadkach zdarza się, że odchodzi od rodziny, aby udowodnić, że może być ojcem zdrowego dziecka</a:t>
            </a:r>
          </a:p>
          <a:p>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p:txBody>
          <a:bodyPr>
            <a:normAutofit fontScale="90000"/>
          </a:bodyPr>
          <a:lstStyle/>
          <a:p>
            <a:br>
              <a:rPr lang="pl-PL" dirty="0">
                <a:solidFill>
                  <a:schemeClr val="bg1">
                    <a:lumMod val="50000"/>
                  </a:schemeClr>
                </a:solidFill>
                <a:latin typeface="Times New Roman" pitchFamily="18" charset="0"/>
                <a:cs typeface="Times New Roman" pitchFamily="18" charset="0"/>
              </a:rPr>
            </a:br>
            <a:endParaRPr lang="pl-PL" dirty="0"/>
          </a:p>
        </p:txBody>
      </p:sp>
      <p:sp>
        <p:nvSpPr>
          <p:cNvPr id="10" name="Symbol zastępczy zawartości 9"/>
          <p:cNvSpPr>
            <a:spLocks noGrp="1"/>
          </p:cNvSpPr>
          <p:nvPr>
            <p:ph idx="1"/>
          </p:nvPr>
        </p:nvSpPr>
        <p:spPr>
          <a:xfrm>
            <a:off x="539552" y="908720"/>
            <a:ext cx="8229600" cy="4525963"/>
          </a:xfrm>
        </p:spPr>
        <p:txBody>
          <a:bodyPr>
            <a:normAutofit fontScale="85000" lnSpcReduction="10000"/>
          </a:bodyPr>
          <a:lstStyle/>
          <a:p>
            <a:pPr eaLnBrk="0" hangingPunct="0">
              <a:buFont typeface="Arial" charset="0"/>
              <a:buChar char="•"/>
            </a:pPr>
            <a:r>
              <a:rPr lang="pl-PL" dirty="0">
                <a:latin typeface="Times New Roman" pitchFamily="18" charset="0"/>
                <a:cs typeface="Times New Roman" pitchFamily="18" charset="0"/>
              </a:rPr>
              <a:t>Konflikty między rodzicami mogą się nasilać</a:t>
            </a:r>
          </a:p>
          <a:p>
            <a:pPr eaLnBrk="0" hangingPunct="0">
              <a:buFont typeface="Arial" charset="0"/>
              <a:buChar char="•"/>
            </a:pPr>
            <a:r>
              <a:rPr lang="pl-PL" dirty="0">
                <a:latin typeface="Times New Roman" pitchFamily="18" charset="0"/>
                <a:cs typeface="Times New Roman" pitchFamily="18" charset="0"/>
              </a:rPr>
              <a:t>Rodzice są przerażeni, odczuwają smutek, przygnębienie, rozpacz, mają poczucie bezradności, często towarzyszy temu uczucie gniewu. </a:t>
            </a:r>
          </a:p>
          <a:p>
            <a:pPr eaLnBrk="0" hangingPunct="0">
              <a:buFont typeface="Arial" charset="0"/>
              <a:buChar char="•"/>
            </a:pPr>
            <a:r>
              <a:rPr lang="pl-PL" dirty="0">
                <a:latin typeface="Times New Roman" pitchFamily="18" charset="0"/>
                <a:cs typeface="Times New Roman" pitchFamily="18" charset="0"/>
              </a:rPr>
              <a:t>Rodzice muszą być gotowi do rozmowy z dzieckiem o jego obecnej sytuacji – nie wolno okłamywać dziecka, ani unikać rozmowy z dzieckiem</a:t>
            </a:r>
          </a:p>
          <a:p>
            <a:pPr eaLnBrk="0" hangingPunct="0">
              <a:buFont typeface="Arial" charset="0"/>
              <a:buChar char="•"/>
            </a:pPr>
            <a:r>
              <a:rPr lang="pl-PL" dirty="0">
                <a:latin typeface="Times New Roman" pitchFamily="18" charset="0"/>
                <a:cs typeface="Times New Roman" pitchFamily="18" charset="0"/>
              </a:rPr>
              <a:t>Dziecko nieraz nie chce rozmawiać o chorobie lub śmierci, aby chronić rodziców, wiedząc jakie to dla nich trudne</a:t>
            </a:r>
          </a:p>
          <a:p>
            <a:endParaRPr lang="pl-PL"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23528" y="548680"/>
            <a:ext cx="8229600" cy="1143000"/>
          </a:xfrm>
        </p:spPr>
        <p:txBody>
          <a:bodyPr>
            <a:normAutofit/>
          </a:bodyPr>
          <a:lstStyle/>
          <a:p>
            <a:pPr algn="l"/>
            <a:r>
              <a:rPr lang="pl-PL" sz="3200" dirty="0">
                <a:latin typeface="Times New Roman" pitchFamily="18" charset="0"/>
                <a:cs typeface="Times New Roman" pitchFamily="18" charset="0"/>
              </a:rPr>
              <a:t>Odczucia i strategie radzenia sobie rodzeństwa wobec choroby siostry lub brata:</a:t>
            </a:r>
            <a:endParaRPr lang="pl-PL" sz="3200" dirty="0"/>
          </a:p>
        </p:txBody>
      </p:sp>
      <p:sp>
        <p:nvSpPr>
          <p:cNvPr id="10" name="Symbol zastępczy zawartości 9"/>
          <p:cNvSpPr>
            <a:spLocks noGrp="1"/>
          </p:cNvSpPr>
          <p:nvPr>
            <p:ph idx="1"/>
          </p:nvPr>
        </p:nvSpPr>
        <p:spPr/>
        <p:txBody>
          <a:bodyPr/>
          <a:lstStyle/>
          <a:p>
            <a:r>
              <a:rPr lang="pl-PL" dirty="0">
                <a:latin typeface="Times New Roman" pitchFamily="18" charset="0"/>
                <a:cs typeface="Times New Roman" pitchFamily="18" charset="0"/>
              </a:rPr>
              <a:t>Negatywne:</a:t>
            </a:r>
          </a:p>
          <a:p>
            <a:pPr lvl="1"/>
            <a:r>
              <a:rPr lang="pl-PL" dirty="0">
                <a:latin typeface="Times New Roman" pitchFamily="18" charset="0"/>
                <a:cs typeface="Times New Roman" pitchFamily="18" charset="0"/>
              </a:rPr>
              <a:t>poczucie odsunięcia na plan dalszy</a:t>
            </a:r>
          </a:p>
          <a:p>
            <a:pPr lvl="1"/>
            <a:r>
              <a:rPr lang="pl-PL" dirty="0">
                <a:latin typeface="Times New Roman" pitchFamily="18" charset="0"/>
                <a:cs typeface="Times New Roman" pitchFamily="18" charset="0"/>
              </a:rPr>
              <a:t>lęk przed chorobą, śmiercią</a:t>
            </a:r>
          </a:p>
          <a:p>
            <a:pPr lvl="1"/>
            <a:r>
              <a:rPr lang="pl-PL" dirty="0">
                <a:latin typeface="Times New Roman" pitchFamily="18" charset="0"/>
                <a:cs typeface="Times New Roman" pitchFamily="18" charset="0"/>
              </a:rPr>
              <a:t>agresja złość, </a:t>
            </a:r>
          </a:p>
          <a:p>
            <a:pPr lvl="1"/>
            <a:r>
              <a:rPr lang="pl-PL" dirty="0">
                <a:latin typeface="Times New Roman" pitchFamily="18" charset="0"/>
                <a:cs typeface="Times New Roman" pitchFamily="18" charset="0"/>
              </a:rPr>
              <a:t>poczucie krzywdy, zazdrość o uczucia rodziców</a:t>
            </a:r>
          </a:p>
          <a:p>
            <a:pPr lvl="1"/>
            <a:r>
              <a:rPr lang="pl-PL" dirty="0">
                <a:latin typeface="Times New Roman" pitchFamily="18" charset="0"/>
                <a:cs typeface="Times New Roman" pitchFamily="18" charset="0"/>
              </a:rPr>
              <a:t>próba zwrócenia uwagi rodziców na siebie</a:t>
            </a:r>
          </a:p>
          <a:p>
            <a:pPr lvl="2"/>
            <a:r>
              <a:rPr lang="pl-PL" dirty="0" err="1">
                <a:latin typeface="Times New Roman" pitchFamily="18" charset="0"/>
                <a:cs typeface="Times New Roman" pitchFamily="18" charset="0"/>
              </a:rPr>
              <a:t>somatyzacja</a:t>
            </a:r>
            <a:r>
              <a:rPr lang="pl-PL" dirty="0">
                <a:latin typeface="Times New Roman" pitchFamily="18" charset="0"/>
                <a:cs typeface="Times New Roman" pitchFamily="18" charset="0"/>
              </a:rPr>
              <a:t> problemów emocjonalnych</a:t>
            </a:r>
          </a:p>
          <a:p>
            <a:pPr lvl="3"/>
            <a:r>
              <a:rPr lang="pl-PL" dirty="0">
                <a:latin typeface="Times New Roman" pitchFamily="18" charset="0"/>
                <a:cs typeface="Times New Roman" pitchFamily="18" charset="0"/>
              </a:rPr>
              <a:t>bezsenność, bóle głowy i brzucha, zaburzenia apetytu</a:t>
            </a:r>
          </a:p>
          <a:p>
            <a:pPr lvl="2"/>
            <a:r>
              <a:rPr lang="pl-PL" dirty="0">
                <a:latin typeface="Times New Roman" pitchFamily="18" charset="0"/>
                <a:cs typeface="Times New Roman" pitchFamily="18" charset="0"/>
              </a:rPr>
              <a:t>pogorszenie wyników w szkole</a:t>
            </a:r>
          </a:p>
          <a:p>
            <a:pPr lvl="2">
              <a:buNone/>
            </a:pPr>
            <a:endParaRPr lang="pl-PL" dirty="0">
              <a:latin typeface="Times New Roman" pitchFamily="18" charset="0"/>
              <a:cs typeface="Times New Roman" pitchFamily="18" charset="0"/>
            </a:endParaRPr>
          </a:p>
          <a:p>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467544" y="1052736"/>
            <a:ext cx="8229600" cy="4525963"/>
          </a:xfrm>
        </p:spPr>
        <p:txBody>
          <a:bodyPr/>
          <a:lstStyle/>
          <a:p>
            <a:pPr algn="ctr">
              <a:buNone/>
            </a:pPr>
            <a:endParaRPr lang="pl-PL" dirty="0"/>
          </a:p>
          <a:p>
            <a:pPr algn="ctr">
              <a:buNone/>
            </a:pPr>
            <a:r>
              <a:rPr lang="pl-PL" dirty="0"/>
              <a:t>Choroba zagrażająca życiu dziecka , jest szczególnie trudnym i obciążającym doświadczeniem dla całej rodziny, dlatego jej wpływ na funkcjonowanie dziecka i jego rodziny można rozpatrywać z perspektywy systemowej i indywidualnej.</a:t>
            </a:r>
          </a:p>
          <a:p>
            <a:endParaRPr lang="pl-PL"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179512" y="548680"/>
            <a:ext cx="8229600" cy="1143000"/>
          </a:xfrm>
        </p:spPr>
        <p:txBody>
          <a:bodyPr>
            <a:normAutofit/>
          </a:bodyPr>
          <a:lstStyle/>
          <a:p>
            <a:pPr algn="l"/>
            <a:r>
              <a:rPr lang="pl-PL" sz="3200" dirty="0">
                <a:latin typeface="Times New Roman" pitchFamily="18" charset="0"/>
                <a:cs typeface="Times New Roman" pitchFamily="18" charset="0"/>
              </a:rPr>
              <a:t>Odczucia i strategie radzenia sobie rodzeństwa wobec choroby siostry lub brata:</a:t>
            </a:r>
            <a:endParaRPr lang="pl-PL" sz="3200" dirty="0"/>
          </a:p>
        </p:txBody>
      </p:sp>
      <p:sp>
        <p:nvSpPr>
          <p:cNvPr id="10" name="Symbol zastępczy zawartości 9"/>
          <p:cNvSpPr>
            <a:spLocks noGrp="1"/>
          </p:cNvSpPr>
          <p:nvPr>
            <p:ph idx="1"/>
          </p:nvPr>
        </p:nvSpPr>
        <p:spPr/>
        <p:txBody>
          <a:bodyPr>
            <a:normAutofit lnSpcReduction="10000"/>
          </a:bodyPr>
          <a:lstStyle/>
          <a:p>
            <a:pPr eaLnBrk="0" hangingPunct="0">
              <a:buFont typeface="Arial" charset="0"/>
              <a:buChar char="•"/>
            </a:pPr>
            <a:endParaRPr lang="pl-PL" sz="2800" dirty="0">
              <a:latin typeface="Times New Roman" pitchFamily="18" charset="0"/>
              <a:cs typeface="Times New Roman" pitchFamily="18" charset="0"/>
            </a:endParaRPr>
          </a:p>
          <a:p>
            <a:pPr eaLnBrk="0" hangingPunct="0">
              <a:buFont typeface="Arial" charset="0"/>
              <a:buChar char="•"/>
            </a:pPr>
            <a:r>
              <a:rPr lang="pl-PL" sz="2800" dirty="0">
                <a:latin typeface="Times New Roman" pitchFamily="18" charset="0"/>
                <a:cs typeface="Times New Roman" pitchFamily="18" charset="0"/>
              </a:rPr>
              <a:t>Pozytywne</a:t>
            </a:r>
          </a:p>
          <a:p>
            <a:pPr marL="800100" lvl="1" indent="-342900" eaLnBrk="0" hangingPunct="0">
              <a:buFont typeface="Arial" charset="0"/>
              <a:buChar char="•"/>
            </a:pPr>
            <a:r>
              <a:rPr lang="pl-PL" dirty="0">
                <a:latin typeface="Times New Roman" pitchFamily="18" charset="0"/>
                <a:cs typeface="Times New Roman" pitchFamily="18" charset="0"/>
              </a:rPr>
              <a:t>niepokój, troska</a:t>
            </a:r>
          </a:p>
          <a:p>
            <a:pPr marL="800100" lvl="1" indent="-342900" eaLnBrk="0" hangingPunct="0">
              <a:buFont typeface="Arial" charset="0"/>
              <a:buChar char="•"/>
            </a:pPr>
            <a:r>
              <a:rPr lang="pl-PL" dirty="0">
                <a:latin typeface="Times New Roman" pitchFamily="18" charset="0"/>
                <a:cs typeface="Times New Roman" pitchFamily="18" charset="0"/>
              </a:rPr>
              <a:t>wzrost wrażliwości i empatii o chore dziecko w rodzinie</a:t>
            </a:r>
          </a:p>
          <a:p>
            <a:pPr marL="800100" lvl="1" indent="-342900" eaLnBrk="0" hangingPunct="0">
              <a:buFont typeface="Arial" charset="0"/>
              <a:buChar char="•"/>
            </a:pPr>
            <a:r>
              <a:rPr lang="pl-PL" dirty="0">
                <a:latin typeface="Times New Roman" pitchFamily="18" charset="0"/>
                <a:cs typeface="Times New Roman" pitchFamily="18" charset="0"/>
              </a:rPr>
              <a:t>nabycie większych kompetencji społecznych</a:t>
            </a:r>
          </a:p>
          <a:p>
            <a:pPr marL="800100" lvl="1" indent="-342900" eaLnBrk="0" hangingPunct="0">
              <a:buFont typeface="Arial" charset="0"/>
              <a:buChar char="•"/>
            </a:pPr>
            <a:r>
              <a:rPr lang="pl-PL" dirty="0">
                <a:latin typeface="Times New Roman" pitchFamily="18" charset="0"/>
                <a:cs typeface="Times New Roman" pitchFamily="18" charset="0"/>
              </a:rPr>
              <a:t>zdolność do wspierania chorego rodzeństwa               i rodziców, wzrost poczucia odpowiedzialności, opiekuńczości i zaangażowania przy jednoczesnej demonstracji swojej autonomii</a:t>
            </a:r>
          </a:p>
          <a:p>
            <a:endParaRPr lang="pl-PL"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rostokąt 3"/>
          <p:cNvSpPr/>
          <p:nvPr/>
        </p:nvSpPr>
        <p:spPr>
          <a:xfrm>
            <a:off x="683568" y="1556792"/>
            <a:ext cx="5400600" cy="216024"/>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zawartości 2"/>
          <p:cNvSpPr txBox="1">
            <a:spLocks/>
          </p:cNvSpPr>
          <p:nvPr/>
        </p:nvSpPr>
        <p:spPr>
          <a:xfrm>
            <a:off x="971600" y="1988840"/>
            <a:ext cx="7200800" cy="12241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4000" noProof="0" dirty="0">
                <a:solidFill>
                  <a:schemeClr val="accent1">
                    <a:lumMod val="75000"/>
                  </a:schemeClr>
                </a:solidFill>
                <a:latin typeface="Arial Black" pitchFamily="34" charset="0"/>
              </a:rPr>
              <a:t>Problemy Rodziny z chorym dzieckiem</a:t>
            </a:r>
            <a:endParaRPr kumimoji="0" lang="pl-PL" sz="4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1043608" y="3284984"/>
            <a:ext cx="5904656" cy="2088232"/>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400" b="0" i="0" u="none" strike="noStrike" kern="1200" cap="none" spc="0" normalizeH="0" baseline="0" noProof="0" dirty="0">
              <a:ln>
                <a:noFill/>
              </a:ln>
              <a:solidFill>
                <a:schemeClr val="bg1"/>
              </a:solidFill>
              <a:effectLst/>
              <a:uLnTx/>
              <a:uFillTx/>
              <a:latin typeface="Arial Black" pitchFamily="34" charset="0"/>
            </a:endParaRPr>
          </a:p>
        </p:txBody>
      </p:sp>
      <p:pic>
        <p:nvPicPr>
          <p:cNvPr id="9" name="Obraz 8" descr="images (4).jpg"/>
          <p:cNvPicPr>
            <a:picLocks noChangeAspect="1"/>
          </p:cNvPicPr>
          <p:nvPr/>
        </p:nvPicPr>
        <p:blipFill>
          <a:blip r:embed="rId3" cstate="print"/>
          <a:stretch>
            <a:fillRect/>
          </a:stretch>
        </p:blipFill>
        <p:spPr>
          <a:xfrm>
            <a:off x="5508104" y="3429000"/>
            <a:ext cx="3055644" cy="2592288"/>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normAutofit/>
          </a:bodyPr>
          <a:lstStyle/>
          <a:p>
            <a:pPr algn="l"/>
            <a:r>
              <a:rPr lang="pl-PL" sz="2400" dirty="0"/>
              <a:t>Trudności z zaakceptowaniem choroby i znalezieniem się w nowej sytuacji utrudniają  myśli, że:</a:t>
            </a:r>
          </a:p>
        </p:txBody>
      </p:sp>
      <p:sp>
        <p:nvSpPr>
          <p:cNvPr id="10" name="Symbol zastępczy zawartości 9"/>
          <p:cNvSpPr>
            <a:spLocks noGrp="1"/>
          </p:cNvSpPr>
          <p:nvPr>
            <p:ph idx="1"/>
          </p:nvPr>
        </p:nvSpPr>
        <p:spPr/>
        <p:txBody>
          <a:bodyPr>
            <a:normAutofit fontScale="85000" lnSpcReduction="10000"/>
          </a:bodyPr>
          <a:lstStyle/>
          <a:p>
            <a:pPr marL="514350" indent="-514350">
              <a:buNone/>
            </a:pPr>
            <a:r>
              <a:rPr lang="pl-PL" dirty="0"/>
              <a:t>1. choroba jest nieodwracalna i długotrwała; </a:t>
            </a:r>
          </a:p>
          <a:p>
            <a:pPr marL="514350" indent="-514350">
              <a:buNone/>
            </a:pPr>
            <a:r>
              <a:rPr lang="pl-PL" dirty="0"/>
              <a:t>2. może mieć burzliwy przebieg;</a:t>
            </a:r>
          </a:p>
          <a:p>
            <a:pPr marL="514350" indent="-514350">
              <a:buNone/>
            </a:pPr>
            <a:r>
              <a:rPr lang="pl-PL" dirty="0"/>
              <a:t>3. wymaga stałej czujności całego otoczenia; </a:t>
            </a:r>
          </a:p>
          <a:p>
            <a:pPr marL="514350" indent="-514350">
              <a:buNone/>
            </a:pPr>
            <a:r>
              <a:rPr lang="pl-PL" dirty="0"/>
              <a:t>4. uzależnia dziecko od otoczenia, rodziny, innych osób, personelu medycznego, karetki pogotowia, sal szpitalnych, aparatury medycznej; </a:t>
            </a:r>
          </a:p>
          <a:p>
            <a:pPr marL="514350" indent="-514350">
              <a:buNone/>
            </a:pPr>
            <a:r>
              <a:rPr lang="pl-PL" dirty="0"/>
              <a:t>5. powoduje cierpienie fizyczne; </a:t>
            </a:r>
          </a:p>
          <a:p>
            <a:pPr marL="514350" indent="-514350">
              <a:buNone/>
            </a:pPr>
            <a:r>
              <a:rPr lang="pl-PL" dirty="0"/>
              <a:t>6. choroba spowoduje cierpienie psychiczne i wiele przykrych przeżyć związanych ze zmianą wyglądu; </a:t>
            </a:r>
          </a:p>
          <a:p>
            <a:pPr marL="514350" indent="-514350">
              <a:buNone/>
            </a:pPr>
            <a:r>
              <a:rPr lang="pl-PL" dirty="0"/>
              <a:t>7. wprowadzi wiele ograniczeń w życie całej rodziny.</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04664"/>
            <a:ext cx="8229600" cy="1143000"/>
          </a:xfrm>
        </p:spPr>
        <p:txBody>
          <a:bodyPr>
            <a:normAutofit/>
          </a:bodyPr>
          <a:lstStyle/>
          <a:p>
            <a:pPr algn="l"/>
            <a:r>
              <a:rPr lang="pl-PL" dirty="0"/>
              <a:t>Zrozumieć sytuację rodziny</a:t>
            </a:r>
          </a:p>
        </p:txBody>
      </p:sp>
      <p:sp>
        <p:nvSpPr>
          <p:cNvPr id="10" name="Symbol zastępczy zawartości 9"/>
          <p:cNvSpPr>
            <a:spLocks noGrp="1"/>
          </p:cNvSpPr>
          <p:nvPr>
            <p:ph idx="1"/>
          </p:nvPr>
        </p:nvSpPr>
        <p:spPr/>
        <p:txBody>
          <a:bodyPr>
            <a:normAutofit fontScale="92500" lnSpcReduction="10000"/>
          </a:bodyPr>
          <a:lstStyle/>
          <a:p>
            <a:r>
              <a:rPr lang="pl-PL" sz="2400" dirty="0">
                <a:latin typeface="Times New Roman" pitchFamily="18" charset="0"/>
                <a:cs typeface="Times New Roman" pitchFamily="18" charset="0"/>
              </a:rPr>
              <a:t>Zmiana sytuacji ekonomicznej rodziny, </a:t>
            </a:r>
          </a:p>
          <a:p>
            <a:pPr lvl="1"/>
            <a:r>
              <a:rPr lang="pl-PL" sz="2000" dirty="0">
                <a:latin typeface="Times New Roman" pitchFamily="18" charset="0"/>
                <a:cs typeface="Times New Roman" pitchFamily="18" charset="0"/>
              </a:rPr>
              <a:t>zwykle obniżenie statusu materialnego</a:t>
            </a:r>
          </a:p>
          <a:p>
            <a:pPr lvl="2"/>
            <a:r>
              <a:rPr lang="pl-PL" sz="1600" dirty="0">
                <a:latin typeface="Times New Roman" pitchFamily="18" charset="0"/>
                <a:cs typeface="Times New Roman" pitchFamily="18" charset="0"/>
              </a:rPr>
              <a:t>wyrzeczenia</a:t>
            </a:r>
          </a:p>
          <a:p>
            <a:pPr lvl="3"/>
            <a:r>
              <a:rPr lang="pl-PL" sz="1200" dirty="0">
                <a:latin typeface="Times New Roman" pitchFamily="18" charset="0"/>
                <a:cs typeface="Times New Roman" pitchFamily="18" charset="0"/>
              </a:rPr>
              <a:t>konflikty wewnątrz rodziny</a:t>
            </a:r>
          </a:p>
          <a:p>
            <a:pPr lvl="3"/>
            <a:r>
              <a:rPr lang="pl-PL" sz="1200" dirty="0">
                <a:latin typeface="Times New Roman" pitchFamily="18" charset="0"/>
                <a:cs typeface="Times New Roman" pitchFamily="18" charset="0"/>
              </a:rPr>
              <a:t>agresja wobec chorego dziecka</a:t>
            </a:r>
          </a:p>
          <a:p>
            <a:r>
              <a:rPr lang="pl-PL" sz="2400" dirty="0">
                <a:latin typeface="Times New Roman" pitchFamily="18" charset="0"/>
                <a:cs typeface="Times New Roman" pitchFamily="18" charset="0"/>
              </a:rPr>
              <a:t>Zwiększenie obowiązków opiekuńczych, </a:t>
            </a:r>
          </a:p>
          <a:p>
            <a:r>
              <a:rPr lang="pl-PL" sz="2400" dirty="0">
                <a:latin typeface="Times New Roman" pitchFamily="18" charset="0"/>
                <a:cs typeface="Times New Roman" pitchFamily="18" charset="0"/>
              </a:rPr>
              <a:t>Rezygnacja z zainteresowań, własnych aspiracji,</a:t>
            </a:r>
          </a:p>
          <a:p>
            <a:r>
              <a:rPr lang="pl-PL" sz="2400" dirty="0">
                <a:latin typeface="Times New Roman" pitchFamily="18" charset="0"/>
                <a:cs typeface="Times New Roman" pitchFamily="18" charset="0"/>
              </a:rPr>
              <a:t>Lęk przed posiadaniem następnych dzieci</a:t>
            </a:r>
          </a:p>
          <a:p>
            <a:pPr lvl="1"/>
            <a:r>
              <a:rPr lang="pl-PL" sz="2000" dirty="0">
                <a:latin typeface="Times New Roman" pitchFamily="18" charset="0"/>
                <a:cs typeface="Times New Roman" pitchFamily="18" charset="0"/>
              </a:rPr>
              <a:t>zakłócenie funkcji prokreacyjnej i zaspakajania potrzeb seksualnych</a:t>
            </a:r>
          </a:p>
          <a:p>
            <a:r>
              <a:rPr lang="pl-PL" sz="2400" dirty="0">
                <a:latin typeface="Times New Roman" pitchFamily="18" charset="0"/>
                <a:cs typeface="Times New Roman" pitchFamily="18" charset="0"/>
              </a:rPr>
              <a:t>Zmianie ulega sytuacja rodzeństwa dziecka niepełnosprawnego</a:t>
            </a:r>
          </a:p>
          <a:p>
            <a:pPr lvl="1"/>
            <a:r>
              <a:rPr lang="pl-PL" sz="2000" dirty="0">
                <a:latin typeface="Times New Roman" pitchFamily="18" charset="0"/>
                <a:cs typeface="Times New Roman" pitchFamily="18" charset="0"/>
              </a:rPr>
              <a:t>mniejsze zainteresowanie, a nawet odrzucenie na korzyść dziecka chorego</a:t>
            </a:r>
          </a:p>
          <a:p>
            <a:pPr lvl="1"/>
            <a:r>
              <a:rPr lang="pl-PL" sz="2000" dirty="0">
                <a:latin typeface="Times New Roman" pitchFamily="18" charset="0"/>
                <a:cs typeface="Times New Roman" pitchFamily="18" charset="0"/>
              </a:rPr>
              <a:t>jeżeli włączą się w opiekę nad dzieckiem chorym to są na nich nakładane nowe obowiązki</a:t>
            </a:r>
          </a:p>
          <a:p>
            <a:pPr lvl="1"/>
            <a:r>
              <a:rPr lang="pl-PL" sz="2000" dirty="0">
                <a:latin typeface="Times New Roman" pitchFamily="18" charset="0"/>
                <a:cs typeface="Times New Roman" pitchFamily="18" charset="0"/>
              </a:rPr>
              <a:t>czują się gorsi wobec rówieśników</a:t>
            </a:r>
          </a:p>
          <a:p>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179512" y="404664"/>
            <a:ext cx="8229600" cy="1143000"/>
          </a:xfrm>
        </p:spPr>
        <p:txBody>
          <a:bodyPr/>
          <a:lstStyle/>
          <a:p>
            <a:pPr algn="l"/>
            <a:r>
              <a:rPr lang="pl-PL" dirty="0"/>
              <a:t>Zrozumieć sytuację rodziny</a:t>
            </a:r>
          </a:p>
        </p:txBody>
      </p:sp>
      <p:sp>
        <p:nvSpPr>
          <p:cNvPr id="10" name="Symbol zastępczy zawartości 9"/>
          <p:cNvSpPr>
            <a:spLocks noGrp="1"/>
          </p:cNvSpPr>
          <p:nvPr>
            <p:ph idx="1"/>
          </p:nvPr>
        </p:nvSpPr>
        <p:spPr/>
        <p:txBody>
          <a:bodyPr/>
          <a:lstStyle/>
          <a:p>
            <a:r>
              <a:rPr lang="pl-PL" sz="2400" dirty="0">
                <a:latin typeface="Times New Roman" pitchFamily="18" charset="0"/>
                <a:cs typeface="Times New Roman" pitchFamily="18" charset="0"/>
              </a:rPr>
              <a:t>Zmiana relacji rodziny z otoczeniem</a:t>
            </a:r>
          </a:p>
          <a:p>
            <a:pPr lvl="1"/>
            <a:r>
              <a:rPr lang="pl-PL" sz="2000" dirty="0">
                <a:latin typeface="Times New Roman" pitchFamily="18" charset="0"/>
                <a:cs typeface="Times New Roman" pitchFamily="18" charset="0"/>
              </a:rPr>
              <a:t>relacje te w znacznym stopniu zależą od otoczenia</a:t>
            </a:r>
          </a:p>
          <a:p>
            <a:pPr lvl="2"/>
            <a:r>
              <a:rPr lang="pl-PL" sz="1600" dirty="0">
                <a:latin typeface="Times New Roman" pitchFamily="18" charset="0"/>
                <a:cs typeface="Times New Roman" pitchFamily="18" charset="0"/>
              </a:rPr>
              <a:t>postawy akceptacji</a:t>
            </a:r>
          </a:p>
          <a:p>
            <a:pPr lvl="2"/>
            <a:r>
              <a:rPr lang="pl-PL" sz="1600" dirty="0">
                <a:latin typeface="Times New Roman" pitchFamily="18" charset="0"/>
                <a:cs typeface="Times New Roman" pitchFamily="18" charset="0"/>
              </a:rPr>
              <a:t>postawy wykluczenia</a:t>
            </a:r>
          </a:p>
          <a:p>
            <a:pPr lvl="1"/>
            <a:r>
              <a:rPr lang="pl-PL" sz="2000" dirty="0">
                <a:latin typeface="Times New Roman" pitchFamily="18" charset="0"/>
                <a:cs typeface="Times New Roman" pitchFamily="18" charset="0"/>
              </a:rPr>
              <a:t>obecność barier</a:t>
            </a:r>
          </a:p>
          <a:p>
            <a:pPr lvl="2"/>
            <a:r>
              <a:rPr lang="pl-PL" sz="1600" dirty="0">
                <a:latin typeface="Times New Roman" pitchFamily="18" charset="0"/>
                <a:cs typeface="Times New Roman" pitchFamily="18" charset="0"/>
              </a:rPr>
              <a:t>architektonicznych</a:t>
            </a:r>
          </a:p>
          <a:p>
            <a:pPr lvl="2"/>
            <a:r>
              <a:rPr lang="pl-PL" sz="1600" dirty="0">
                <a:latin typeface="Times New Roman" pitchFamily="18" charset="0"/>
                <a:cs typeface="Times New Roman" pitchFamily="18" charset="0"/>
              </a:rPr>
              <a:t>komunikacyjnych</a:t>
            </a:r>
          </a:p>
          <a:p>
            <a:pPr lvl="2"/>
            <a:r>
              <a:rPr lang="pl-PL" sz="1600" dirty="0">
                <a:latin typeface="Times New Roman" pitchFamily="18" charset="0"/>
                <a:cs typeface="Times New Roman" pitchFamily="18" charset="0"/>
              </a:rPr>
              <a:t>instytucjonalnych</a:t>
            </a:r>
            <a:endParaRPr lang="pl-PL" dirty="0">
              <a:latin typeface="Times New Roman" pitchFamily="18" charset="0"/>
              <a:cs typeface="Times New Roman" pitchFamily="18" charset="0"/>
            </a:endParaRPr>
          </a:p>
          <a:p>
            <a:r>
              <a:rPr lang="pl-PL" sz="2400" dirty="0">
                <a:latin typeface="Times New Roman" pitchFamily="18" charset="0"/>
                <a:cs typeface="Times New Roman" pitchFamily="18" charset="0"/>
              </a:rPr>
              <a:t>Postawa rodziców wobec otaczającego świata</a:t>
            </a:r>
          </a:p>
          <a:p>
            <a:pPr lvl="1"/>
            <a:r>
              <a:rPr lang="pl-PL" sz="2000" dirty="0">
                <a:latin typeface="Times New Roman" pitchFamily="18" charset="0"/>
                <a:cs typeface="Times New Roman" pitchFamily="18" charset="0"/>
              </a:rPr>
              <a:t>postawa izolacyjna - zamykanie się w domu, zrywanie kontaktów</a:t>
            </a:r>
          </a:p>
          <a:p>
            <a:pPr lvl="1"/>
            <a:r>
              <a:rPr lang="pl-PL" sz="2000" dirty="0">
                <a:latin typeface="Times New Roman" pitchFamily="18" charset="0"/>
                <a:cs typeface="Times New Roman" pitchFamily="18" charset="0"/>
              </a:rPr>
              <a:t>postawa integracyjna – utrzymywanie dotychczasowych kontaktów, więzi, a nawet poszerzanie o kontakty z rodzinami posiadającymi również ciężko chore dziecko</a:t>
            </a:r>
          </a:p>
          <a:p>
            <a:endParaRPr lang="pl-PL" sz="2400" dirty="0">
              <a:latin typeface="Times New Roman" pitchFamily="18" charset="0"/>
              <a:cs typeface="Times New Roman" pitchFamily="18" charset="0"/>
            </a:endParaRPr>
          </a:p>
          <a:p>
            <a:pPr lvl="2"/>
            <a:endParaRPr lang="pl-PL" sz="1600" dirty="0">
              <a:latin typeface="Times New Roman" pitchFamily="18" charset="0"/>
              <a:cs typeface="Times New Roman" pitchFamily="18" charset="0"/>
            </a:endParaRPr>
          </a:p>
          <a:p>
            <a:endParaRPr lang="pl-PL"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251520" y="404664"/>
            <a:ext cx="8229600" cy="1143000"/>
          </a:xfrm>
        </p:spPr>
        <p:txBody>
          <a:bodyPr/>
          <a:lstStyle/>
          <a:p>
            <a:r>
              <a:rPr lang="pl-PL" dirty="0">
                <a:latin typeface="Times New Roman" pitchFamily="18" charset="0"/>
                <a:cs typeface="Times New Roman" pitchFamily="18" charset="0"/>
              </a:rPr>
              <a:t>Systemy wsparcia dla rodziców </a:t>
            </a:r>
            <a:endParaRPr lang="pl-PL" dirty="0"/>
          </a:p>
        </p:txBody>
      </p:sp>
      <p:sp>
        <p:nvSpPr>
          <p:cNvPr id="10" name="Symbol zastępczy zawartości 9"/>
          <p:cNvSpPr>
            <a:spLocks noGrp="1"/>
          </p:cNvSpPr>
          <p:nvPr>
            <p:ph idx="1"/>
          </p:nvPr>
        </p:nvSpPr>
        <p:spPr/>
        <p:txBody>
          <a:bodyPr>
            <a:normAutofit fontScale="92500"/>
          </a:bodyPr>
          <a:lstStyle/>
          <a:p>
            <a:r>
              <a:rPr lang="pl-PL" sz="2400" dirty="0">
                <a:latin typeface="Times New Roman" pitchFamily="18" charset="0"/>
                <a:cs typeface="Times New Roman" pitchFamily="18" charset="0"/>
              </a:rPr>
              <a:t>Sposób radzenia sobie rodziców z chorobą dziecka zależy w dużym stopniu od wykorzystania przez nich zasobów wewnętrznych i zewnętrznych. To czy rodzic poradzi sobie z choroba dziecka zależy w dużej mierze od tego czy uzyska wsparcie. Pomocą tu będą:</a:t>
            </a:r>
          </a:p>
          <a:p>
            <a:pPr lvl="1"/>
            <a:r>
              <a:rPr lang="pl-PL" sz="2000" dirty="0">
                <a:latin typeface="Times New Roman" pitchFamily="18" charset="0"/>
                <a:cs typeface="Times New Roman" pitchFamily="18" charset="0"/>
              </a:rPr>
              <a:t>współmałżonek, dobre relacje pomiędzy współmałżonkami</a:t>
            </a:r>
          </a:p>
          <a:p>
            <a:pPr lvl="1"/>
            <a:r>
              <a:rPr lang="pl-PL" sz="2000" dirty="0">
                <a:latin typeface="Times New Roman" pitchFamily="18" charset="0"/>
                <a:cs typeface="Times New Roman" pitchFamily="18" charset="0"/>
              </a:rPr>
              <a:t>zdolność rodziców do rozwiązywania problemów – pozytywne myślenie</a:t>
            </a:r>
          </a:p>
          <a:p>
            <a:pPr lvl="1"/>
            <a:r>
              <a:rPr lang="pl-PL" sz="2000" dirty="0">
                <a:latin typeface="Times New Roman" pitchFamily="18" charset="0"/>
                <a:cs typeface="Times New Roman" pitchFamily="18" charset="0"/>
              </a:rPr>
              <a:t>poczucie skuteczności własnych działań</a:t>
            </a:r>
          </a:p>
          <a:p>
            <a:pPr lvl="1"/>
            <a:r>
              <a:rPr lang="pl-PL" sz="2000" dirty="0">
                <a:latin typeface="Times New Roman" pitchFamily="18" charset="0"/>
                <a:cs typeface="Times New Roman" pitchFamily="18" charset="0"/>
              </a:rPr>
              <a:t>zespół terapeutyczny</a:t>
            </a:r>
          </a:p>
          <a:p>
            <a:pPr lvl="1"/>
            <a:r>
              <a:rPr lang="pl-PL" sz="2000" dirty="0">
                <a:latin typeface="Times New Roman" pitchFamily="18" charset="0"/>
                <a:cs typeface="Times New Roman" pitchFamily="18" charset="0"/>
              </a:rPr>
              <a:t>stowarzyszenia rodziców dzieci z podobnymi chorobami</a:t>
            </a:r>
          </a:p>
          <a:p>
            <a:r>
              <a:rPr lang="pl-PL" sz="2400" dirty="0"/>
              <a:t>Wsparcie emocjonalne</a:t>
            </a:r>
          </a:p>
          <a:p>
            <a:r>
              <a:rPr lang="pl-PL" sz="2400" dirty="0"/>
              <a:t>Wsparcie informacyjne</a:t>
            </a:r>
          </a:p>
          <a:p>
            <a:r>
              <a:rPr lang="pl-PL" sz="2400" dirty="0"/>
              <a:t>Wsparcie podtrzymujące samoocenę i obcowanie społeczne</a:t>
            </a:r>
          </a:p>
          <a:p>
            <a:endParaRPr lang="pl-PL"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980728"/>
            <a:ext cx="8229600" cy="1143000"/>
          </a:xfrm>
        </p:spPr>
        <p:txBody>
          <a:bodyPr>
            <a:noAutofit/>
          </a:bodyPr>
          <a:lstStyle/>
          <a:p>
            <a:pPr algn="l"/>
            <a:r>
              <a:rPr lang="pl-PL" sz="2800" dirty="0"/>
              <a:t>Sytuacja Psychospołeczna dziecka chorego nieuleczalnie i jego rodziny. Problemy psychospołeczne </a:t>
            </a:r>
            <a:r>
              <a:rPr lang="pl-PL" sz="2800" u="sng" dirty="0"/>
              <a:t>dzieci/młodzieży</a:t>
            </a:r>
            <a:endParaRPr lang="pl-PL" sz="2800" dirty="0"/>
          </a:p>
        </p:txBody>
      </p:sp>
      <p:sp>
        <p:nvSpPr>
          <p:cNvPr id="10" name="Symbol zastępczy zawartości 9"/>
          <p:cNvSpPr>
            <a:spLocks noGrp="1"/>
          </p:cNvSpPr>
          <p:nvPr>
            <p:ph idx="1"/>
          </p:nvPr>
        </p:nvSpPr>
        <p:spPr/>
        <p:txBody>
          <a:bodyPr>
            <a:normAutofit fontScale="70000" lnSpcReduction="20000"/>
          </a:bodyPr>
          <a:lstStyle/>
          <a:p>
            <a:endParaRPr lang="pl-PL" dirty="0"/>
          </a:p>
          <a:p>
            <a:endParaRPr lang="pl-PL" dirty="0"/>
          </a:p>
          <a:p>
            <a:endParaRPr lang="pl-PL" dirty="0"/>
          </a:p>
          <a:p>
            <a:r>
              <a:rPr lang="pl-PL" dirty="0"/>
              <a:t>Utrata integralności fizycznej</a:t>
            </a:r>
          </a:p>
          <a:p>
            <a:r>
              <a:rPr lang="pl-PL" dirty="0"/>
              <a:t>Doświadczanie choroby i skutków leczenia: nudności, wymiotów, bólu, reakcji alergicznych.</a:t>
            </a:r>
          </a:p>
          <a:p>
            <a:r>
              <a:rPr lang="pl-PL" dirty="0"/>
              <a:t>Doświadczanie zmian zachodzących w ciele i skutków choroby.</a:t>
            </a:r>
          </a:p>
          <a:p>
            <a:r>
              <a:rPr lang="pl-PL" dirty="0"/>
              <a:t>Konieczność dyscypliny i współpracy w fazie diagnostyki i terapii: przyjmowanie leków, przestrzeganie zaleceń.</a:t>
            </a:r>
          </a:p>
          <a:p>
            <a:r>
              <a:rPr lang="pl-PL" dirty="0"/>
              <a:t>Utrata prywatności.</a:t>
            </a:r>
          </a:p>
          <a:p>
            <a:r>
              <a:rPr lang="pl-PL" dirty="0"/>
              <a:t>Pobyty w szpitalu.</a:t>
            </a:r>
          </a:p>
          <a:p>
            <a:r>
              <a:rPr lang="pl-PL" dirty="0"/>
              <a:t>Straty w środowisku społecznym: częściowa izolacja społeczna.</a:t>
            </a:r>
          </a:p>
          <a:p>
            <a:endParaRPr lang="pl-PL"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normAutofit/>
          </a:bodyPr>
          <a:lstStyle/>
          <a:p>
            <a:pPr algn="l"/>
            <a:r>
              <a:rPr lang="pl-PL" sz="2800" dirty="0"/>
              <a:t>Problemy psychospołeczne dzieci/młodzieży</a:t>
            </a:r>
          </a:p>
        </p:txBody>
      </p:sp>
      <p:sp>
        <p:nvSpPr>
          <p:cNvPr id="10" name="Symbol zastępczy zawartości 9"/>
          <p:cNvSpPr>
            <a:spLocks noGrp="1"/>
          </p:cNvSpPr>
          <p:nvPr>
            <p:ph idx="1"/>
          </p:nvPr>
        </p:nvSpPr>
        <p:spPr/>
        <p:txBody>
          <a:bodyPr>
            <a:normAutofit fontScale="70000" lnSpcReduction="20000"/>
          </a:bodyPr>
          <a:lstStyle/>
          <a:p>
            <a:r>
              <a:rPr lang="pl-PL" dirty="0"/>
              <a:t>Radzenie sobie z mniej lub bardziej adekwatnymi reakcjami (bagatelizowanie, czarnowidztwo) przyjaciół, znajomych, kolegów.</a:t>
            </a:r>
          </a:p>
          <a:p>
            <a:r>
              <a:rPr lang="pl-PL" dirty="0"/>
              <a:t>Opuszczanie codziennych zajęć: w szkole, przedszkolu; ograniczenie form spędzania wolnego czasu.</a:t>
            </a:r>
          </a:p>
          <a:p>
            <a:r>
              <a:rPr lang="pl-PL" dirty="0"/>
              <a:t>Życie w świecie dorosłych: narastająca częstość kontaktów z dorosłymi.</a:t>
            </a:r>
          </a:p>
          <a:p>
            <a:r>
              <a:rPr lang="pl-PL" dirty="0"/>
              <a:t>Utrata/ograniczenie kontaktów z rówieśnikami.</a:t>
            </a:r>
          </a:p>
          <a:p>
            <a:r>
              <a:rPr lang="pl-PL" dirty="0"/>
              <a:t>Ograniczenie autonomii: wzrost zależności od rodziców, pielęgniarek.</a:t>
            </a:r>
          </a:p>
          <a:p>
            <a:r>
              <a:rPr lang="pl-PL" dirty="0"/>
              <a:t>Psychiczne radzenie sobie z chorobą, zagrożenie egzystencjalne, utrata autonomii i kontroli, poczucie winy i wstydu, smutek, konieczność zmiany planów na przyszłość.</a:t>
            </a:r>
          </a:p>
          <a:p>
            <a:r>
              <a:rPr lang="pl-PL" dirty="0"/>
              <a:t>Utrata poczucia sensu i kryzys wiary.</a:t>
            </a:r>
          </a:p>
          <a:p>
            <a:endParaRPr lang="pl-PL"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04664"/>
            <a:ext cx="8229600" cy="1143000"/>
          </a:xfrm>
        </p:spPr>
        <p:txBody>
          <a:bodyPr>
            <a:normAutofit/>
          </a:bodyPr>
          <a:lstStyle/>
          <a:p>
            <a:r>
              <a:rPr lang="pl-PL" sz="2800" dirty="0"/>
              <a:t>Problemy psychospołeczne dzieci/młodzieży</a:t>
            </a:r>
          </a:p>
        </p:txBody>
      </p:sp>
      <p:sp>
        <p:nvSpPr>
          <p:cNvPr id="10" name="Symbol zastępczy zawartości 9"/>
          <p:cNvSpPr>
            <a:spLocks noGrp="1"/>
          </p:cNvSpPr>
          <p:nvPr>
            <p:ph idx="1"/>
          </p:nvPr>
        </p:nvSpPr>
        <p:spPr>
          <a:xfrm>
            <a:off x="395536" y="1628800"/>
            <a:ext cx="8229600" cy="4525963"/>
          </a:xfrm>
        </p:spPr>
        <p:txBody>
          <a:bodyPr>
            <a:normAutofit fontScale="47500" lnSpcReduction="20000"/>
          </a:bodyPr>
          <a:lstStyle/>
          <a:p>
            <a:r>
              <a:rPr lang="pl-PL" sz="5100" dirty="0"/>
              <a:t>Lęk </a:t>
            </a:r>
          </a:p>
          <a:p>
            <a:pPr>
              <a:buNone/>
            </a:pPr>
            <a:r>
              <a:rPr lang="pl-PL" dirty="0"/>
              <a:t>przed niesprawnością, </a:t>
            </a:r>
          </a:p>
          <a:p>
            <a:pPr>
              <a:buNone/>
            </a:pPr>
            <a:r>
              <a:rPr lang="pl-PL" dirty="0"/>
              <a:t>przed zmianą wyglądu, </a:t>
            </a:r>
          </a:p>
          <a:p>
            <a:pPr>
              <a:buNone/>
            </a:pPr>
            <a:r>
              <a:rPr lang="pl-PL" dirty="0"/>
              <a:t>przed rozstaniem, </a:t>
            </a:r>
          </a:p>
          <a:p>
            <a:pPr>
              <a:buNone/>
            </a:pPr>
            <a:r>
              <a:rPr lang="pl-PL" dirty="0"/>
              <a:t>przed izolacją i samotnością, </a:t>
            </a:r>
          </a:p>
          <a:p>
            <a:pPr>
              <a:buNone/>
            </a:pPr>
            <a:r>
              <a:rPr lang="pl-PL" dirty="0"/>
              <a:t>przed utratą kontaktu z otoczeniem </a:t>
            </a:r>
          </a:p>
          <a:p>
            <a:pPr>
              <a:buNone/>
            </a:pPr>
            <a:r>
              <a:rPr lang="pl-PL" dirty="0"/>
              <a:t>przed utratą kontaktu z bliskimi,</a:t>
            </a:r>
          </a:p>
          <a:p>
            <a:pPr>
              <a:buNone/>
            </a:pPr>
            <a:r>
              <a:rPr lang="pl-PL" dirty="0"/>
              <a:t>przed odrzuceniem, </a:t>
            </a:r>
          </a:p>
          <a:p>
            <a:pPr>
              <a:buNone/>
            </a:pPr>
            <a:r>
              <a:rPr lang="pl-PL" dirty="0"/>
              <a:t>przed utratą miłości, </a:t>
            </a:r>
          </a:p>
          <a:p>
            <a:pPr>
              <a:buNone/>
            </a:pPr>
            <a:r>
              <a:rPr lang="pl-PL" dirty="0"/>
              <a:t>przed napiętnowaniem społecznym, </a:t>
            </a:r>
          </a:p>
          <a:p>
            <a:pPr>
              <a:buNone/>
            </a:pPr>
            <a:r>
              <a:rPr lang="pl-PL" dirty="0"/>
              <a:t>przed uzależnieniem fizycznym i psychicznym od innych,</a:t>
            </a:r>
          </a:p>
          <a:p>
            <a:pPr>
              <a:buNone/>
            </a:pPr>
            <a:r>
              <a:rPr lang="pl-PL" dirty="0"/>
              <a:t>przed utratą kontroli, </a:t>
            </a:r>
          </a:p>
          <a:p>
            <a:pPr>
              <a:buNone/>
            </a:pPr>
            <a:r>
              <a:rPr lang="pl-PL" dirty="0"/>
              <a:t>przed ubezwłasnowolnieniem,</a:t>
            </a:r>
          </a:p>
          <a:p>
            <a:pPr>
              <a:buNone/>
            </a:pPr>
            <a:r>
              <a:rPr lang="pl-PL" dirty="0"/>
              <a:t>przed ograniczeniem swobody poruszania się, </a:t>
            </a:r>
          </a:p>
          <a:p>
            <a:pPr>
              <a:buNone/>
            </a:pPr>
            <a:r>
              <a:rPr lang="pl-PL" dirty="0"/>
              <a:t>przed nowym środowiskiem, </a:t>
            </a:r>
          </a:p>
          <a:p>
            <a:pPr>
              <a:buNone/>
            </a:pPr>
            <a:r>
              <a:rPr lang="pl-PL" dirty="0"/>
              <a:t>przed obniżeniem jakości życia, </a:t>
            </a:r>
          </a:p>
          <a:p>
            <a:pPr>
              <a:buNone/>
            </a:pPr>
            <a:r>
              <a:rPr lang="pl-PL" dirty="0"/>
              <a:t>przed nieznanym, </a:t>
            </a:r>
          </a:p>
          <a:p>
            <a:pPr>
              <a:buNone/>
            </a:pPr>
            <a:r>
              <a:rPr lang="pl-PL" dirty="0"/>
              <a:t>przed znanym</a:t>
            </a:r>
          </a:p>
          <a:p>
            <a:endParaRPr lang="pl-PL" dirty="0"/>
          </a:p>
          <a:p>
            <a:endParaRPr lang="pl-PL"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95536" y="548680"/>
            <a:ext cx="8229600" cy="1143000"/>
          </a:xfrm>
        </p:spPr>
        <p:txBody>
          <a:bodyPr>
            <a:normAutofit/>
          </a:bodyPr>
          <a:lstStyle/>
          <a:p>
            <a:pPr algn="l"/>
            <a:r>
              <a:rPr lang="pl-PL" sz="2800" dirty="0"/>
              <a:t>Problemy psychospołeczne </a:t>
            </a:r>
            <a:r>
              <a:rPr lang="pl-PL" sz="2800" u="sng" dirty="0"/>
              <a:t>rodziców</a:t>
            </a:r>
            <a:r>
              <a:rPr lang="pl-PL" sz="2800" dirty="0"/>
              <a:t> w kontekście choroby nieuleczalnej dziecka</a:t>
            </a:r>
          </a:p>
        </p:txBody>
      </p:sp>
      <p:sp>
        <p:nvSpPr>
          <p:cNvPr id="10" name="Symbol zastępczy zawartości 9"/>
          <p:cNvSpPr>
            <a:spLocks noGrp="1"/>
          </p:cNvSpPr>
          <p:nvPr>
            <p:ph idx="1"/>
          </p:nvPr>
        </p:nvSpPr>
        <p:spPr/>
        <p:txBody>
          <a:bodyPr>
            <a:normAutofit fontScale="77500" lnSpcReduction="20000"/>
          </a:bodyPr>
          <a:lstStyle/>
          <a:p>
            <a:endParaRPr lang="pl-PL" dirty="0"/>
          </a:p>
          <a:p>
            <a:r>
              <a:rPr lang="pl-PL" dirty="0"/>
              <a:t>Wstrząs emocjonalny: doświadczenie lęku, niepewności, ogłuszenie, uczucie przeciążenia, poczucie winy.</a:t>
            </a:r>
          </a:p>
          <a:p>
            <a:r>
              <a:rPr lang="pl-PL" dirty="0"/>
              <a:t>Reorganizacja codziennego życia: praca, opieka nad rodzeństwem, opieka nad chorym dzieckiem.</a:t>
            </a:r>
          </a:p>
          <a:p>
            <a:r>
              <a:rPr lang="pl-PL" dirty="0"/>
              <a:t>Zaburzenia w postrzeganiu siebie jako rodzica: np. przeświadczenie, że nie potrafi się wystarczająco chronić dziecka.</a:t>
            </a:r>
          </a:p>
          <a:p>
            <a:r>
              <a:rPr lang="pl-PL" dirty="0"/>
              <a:t>Współpraca i komunikacja z lekarzami oraz personelem medycznym.</a:t>
            </a:r>
          </a:p>
          <a:p>
            <a:r>
              <a:rPr lang="pl-PL" dirty="0"/>
              <a:t>Niepewność co do edukacji.</a:t>
            </a:r>
          </a:p>
          <a:p>
            <a:r>
              <a:rPr lang="pl-PL" dirty="0"/>
              <a:t>Utrzymywanie rodzeństwa z dala od problemu.</a:t>
            </a:r>
          </a:p>
          <a:p>
            <a:endParaRPr lang="pl-PL"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Symbol zastępczy tekstu 5"/>
          <p:cNvSpPr>
            <a:spLocks noGrp="1"/>
          </p:cNvSpPr>
          <p:nvPr>
            <p:ph type="body" sz="half" idx="2"/>
          </p:nvPr>
        </p:nvSpPr>
        <p:spPr/>
        <p:txBody>
          <a:bodyPr/>
          <a:lstStyle/>
          <a:p>
            <a:r>
              <a:rPr lang="pl-PL" sz="2800" dirty="0"/>
              <a:t>W modelu systemowym , poważnie chore dziecko jest w środku wielu społecznych systemów</a:t>
            </a:r>
          </a:p>
          <a:p>
            <a:endParaRPr lang="pl-PL" dirty="0"/>
          </a:p>
        </p:txBody>
      </p:sp>
      <p:pic>
        <p:nvPicPr>
          <p:cNvPr id="4" name="Obraz 3" descr="1.gif"/>
          <p:cNvPicPr>
            <a:picLocks noChangeAspect="1"/>
          </p:cNvPicPr>
          <p:nvPr/>
        </p:nvPicPr>
        <p:blipFill>
          <a:blip r:embed="rId3" cstate="print"/>
          <a:stretch>
            <a:fillRect/>
          </a:stretch>
        </p:blipFill>
        <p:spPr>
          <a:xfrm>
            <a:off x="3491880" y="1340768"/>
            <a:ext cx="5118597" cy="4608512"/>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548680"/>
            <a:ext cx="8229600" cy="1143000"/>
          </a:xfrm>
        </p:spPr>
        <p:txBody>
          <a:bodyPr>
            <a:normAutofit/>
          </a:bodyPr>
          <a:lstStyle/>
          <a:p>
            <a:pPr algn="l"/>
            <a:r>
              <a:rPr lang="pl-PL" sz="2800" dirty="0"/>
              <a:t>Problemy psychospołeczne </a:t>
            </a:r>
            <a:r>
              <a:rPr lang="pl-PL" sz="2800" u="sng" dirty="0"/>
              <a:t>rodziców</a:t>
            </a:r>
            <a:r>
              <a:rPr lang="pl-PL" sz="2800" dirty="0"/>
              <a:t> w kontekście choroby nieuleczalnej dziecka</a:t>
            </a:r>
          </a:p>
        </p:txBody>
      </p:sp>
      <p:sp>
        <p:nvSpPr>
          <p:cNvPr id="10" name="Symbol zastępczy zawartości 9"/>
          <p:cNvSpPr>
            <a:spLocks noGrp="1"/>
          </p:cNvSpPr>
          <p:nvPr>
            <p:ph idx="1"/>
          </p:nvPr>
        </p:nvSpPr>
        <p:spPr/>
        <p:txBody>
          <a:bodyPr>
            <a:normAutofit fontScale="70000" lnSpcReduction="20000"/>
          </a:bodyPr>
          <a:lstStyle/>
          <a:p>
            <a:endParaRPr lang="pl-PL" dirty="0"/>
          </a:p>
          <a:p>
            <a:r>
              <a:rPr lang="pl-PL" dirty="0"/>
              <a:t>Radzenie sobie z reakcją psychiczną chorego dziecka.</a:t>
            </a:r>
          </a:p>
          <a:p>
            <a:r>
              <a:rPr lang="pl-PL" dirty="0"/>
              <a:t>Pomoc i wsparcie dla chorego dziecka.</a:t>
            </a:r>
          </a:p>
          <a:p>
            <a:r>
              <a:rPr lang="pl-PL" dirty="0"/>
              <a:t>Smutek z powodu cierpienia dziecka.</a:t>
            </a:r>
          </a:p>
          <a:p>
            <a:r>
              <a:rPr lang="pl-PL" dirty="0"/>
              <a:t>Problemy finansowe.</a:t>
            </a:r>
          </a:p>
          <a:p>
            <a:r>
              <a:rPr lang="pl-PL" dirty="0"/>
              <a:t>Konflikty partnerskie, np. z powodu rozbieżności w radzeniu sobie z chorobą.</a:t>
            </a:r>
          </a:p>
          <a:p>
            <a:r>
              <a:rPr lang="pl-PL" dirty="0"/>
              <a:t>Kontakty i komunikacja z otoczeniem, m.in. z rodziną, przyjaciółmi, szkołą.</a:t>
            </a:r>
          </a:p>
          <a:p>
            <a:r>
              <a:rPr lang="pl-PL" dirty="0"/>
              <a:t>Życie pod presją: strach przed nawrotem choroby, utrzymujące się zagrożenie życia, myśli intruzyjne, lęk przed przyszłością.</a:t>
            </a:r>
          </a:p>
          <a:p>
            <a:r>
              <a:rPr lang="pl-PL" dirty="0"/>
              <a:t>Utrata poczucia sensu i kryzys wiary.</a:t>
            </a:r>
          </a:p>
          <a:p>
            <a:endParaRPr lang="pl-PL"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764704"/>
            <a:ext cx="8229600" cy="1143000"/>
          </a:xfrm>
        </p:spPr>
        <p:txBody>
          <a:bodyPr>
            <a:normAutofit/>
          </a:bodyPr>
          <a:lstStyle/>
          <a:p>
            <a:pPr algn="l"/>
            <a:r>
              <a:rPr lang="pl-PL" sz="2800" dirty="0"/>
              <a:t>Problemy psychospołeczne rodzeństwa w kontekście choroby nieuleczalnej </a:t>
            </a:r>
            <a:r>
              <a:rPr lang="pl-PL" sz="2800" u="sng" dirty="0"/>
              <a:t>siostry/brata</a:t>
            </a:r>
            <a:endParaRPr lang="pl-PL" sz="2800" dirty="0"/>
          </a:p>
        </p:txBody>
      </p:sp>
      <p:sp>
        <p:nvSpPr>
          <p:cNvPr id="10" name="Symbol zastępczy zawartości 9"/>
          <p:cNvSpPr>
            <a:spLocks noGrp="1"/>
          </p:cNvSpPr>
          <p:nvPr>
            <p:ph idx="1"/>
          </p:nvPr>
        </p:nvSpPr>
        <p:spPr/>
        <p:txBody>
          <a:bodyPr>
            <a:normAutofit fontScale="70000" lnSpcReduction="20000"/>
          </a:bodyPr>
          <a:lstStyle/>
          <a:p>
            <a:endParaRPr lang="pl-PL" dirty="0"/>
          </a:p>
          <a:p>
            <a:endParaRPr lang="pl-PL" dirty="0"/>
          </a:p>
          <a:p>
            <a:r>
              <a:rPr lang="pl-PL" dirty="0"/>
              <a:t>Utrata jednego z rodziców.</a:t>
            </a:r>
          </a:p>
          <a:p>
            <a:r>
              <a:rPr lang="pl-PL" dirty="0"/>
              <a:t>Oddzielenie od rodzeństwa.</a:t>
            </a:r>
          </a:p>
          <a:p>
            <a:r>
              <a:rPr lang="pl-PL" dirty="0"/>
              <a:t> Zmiana w trybie życia: rezygnacja z rozrywek, doświadczenie nieprzewidywalności losu: szybkie i nagłe rozstania.</a:t>
            </a:r>
          </a:p>
          <a:p>
            <a:r>
              <a:rPr lang="pl-PL" dirty="0"/>
              <a:t>Konieczność współpracy z obcymi osobami, np. pomocą domową.</a:t>
            </a:r>
          </a:p>
          <a:p>
            <a:r>
              <a:rPr lang="pl-PL" dirty="0"/>
              <a:t>Problemy emocjonalne z powodu choroby brata/siostry: doświadczenie lęku, smutku, poczucia winy.</a:t>
            </a:r>
          </a:p>
          <a:p>
            <a:r>
              <a:rPr lang="pl-PL" dirty="0"/>
              <a:t>Utrata części uwagi ze strony rodziców: uczucie bycia na drugiej pozycji.</a:t>
            </a:r>
          </a:p>
          <a:p>
            <a:r>
              <a:rPr lang="pl-PL" dirty="0"/>
              <a:t>Brak lub niewielki bezpośredni kontakt ze środowiskiem szpitala, mimo iż choroba wywiera ciągły wpływ na całe życie.</a:t>
            </a:r>
          </a:p>
          <a:p>
            <a:pPr>
              <a:buNone/>
            </a:pPr>
            <a:endParaRPr lang="pl-PL"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p:txBody>
          <a:bodyPr/>
          <a:lstStyle/>
          <a:p>
            <a:pPr algn="l"/>
            <a:r>
              <a:rPr lang="pl-PL" dirty="0"/>
              <a:t>Podsumowanie</a:t>
            </a:r>
          </a:p>
        </p:txBody>
      </p:sp>
      <p:sp>
        <p:nvSpPr>
          <p:cNvPr id="10" name="Symbol zastępczy zawartości 9"/>
          <p:cNvSpPr>
            <a:spLocks noGrp="1"/>
          </p:cNvSpPr>
          <p:nvPr>
            <p:ph idx="1"/>
          </p:nvPr>
        </p:nvSpPr>
        <p:spPr/>
        <p:txBody>
          <a:bodyPr>
            <a:normAutofit fontScale="55000" lnSpcReduction="20000"/>
          </a:bodyPr>
          <a:lstStyle/>
          <a:p>
            <a:pPr marL="514350" indent="-514350">
              <a:buAutoNum type="arabicPeriod"/>
            </a:pPr>
            <a:r>
              <a:rPr lang="pl-PL" dirty="0"/>
              <a:t>Gdy u dziecka zdiagnozowana jest choroba nieuleczalna, cała rodzina powinna włączyć się w leczenie. </a:t>
            </a:r>
          </a:p>
          <a:p>
            <a:pPr marL="514350" indent="-514350">
              <a:buNone/>
            </a:pPr>
            <a:r>
              <a:rPr lang="pl-PL" dirty="0"/>
              <a:t>2. Rodzina będzie teraz potrzebować pomocy ze strony lekarzy – wyjaśnienia istoty choroby, etapów leczenia, podejmowania koniecznych działań medycznych </a:t>
            </a:r>
          </a:p>
          <a:p>
            <a:pPr marL="514350" indent="-514350">
              <a:buNone/>
            </a:pPr>
            <a:r>
              <a:rPr lang="pl-PL" dirty="0"/>
              <a:t>3. Rodzina będzie uczyć się rozmawiać o uczuciach i potrzebach, wszystkich członków rodziny </a:t>
            </a:r>
          </a:p>
          <a:p>
            <a:pPr marL="514350" indent="-514350">
              <a:buNone/>
            </a:pPr>
            <a:r>
              <a:rPr lang="pl-PL" dirty="0"/>
              <a:t>4. Nasza rodzina będzie uczyć się znajdować miejsce w systemie na rozwiązywanie sytuacji trudnych i konfliktowych z dawaniem przestrzeni dla każdego z jej członków </a:t>
            </a:r>
          </a:p>
          <a:p>
            <a:pPr marL="514350" indent="-514350">
              <a:buNone/>
            </a:pPr>
            <a:r>
              <a:rPr lang="pl-PL" dirty="0"/>
              <a:t>5. Naszej rodzinie może być potrzebna pomoc socjalna, materialna. Teraz musimy zaspokoić zwiększone potrzeby związane z chorobą dziecka i jego leczeniem </a:t>
            </a:r>
          </a:p>
          <a:p>
            <a:pPr marL="514350" indent="-514350">
              <a:buNone/>
            </a:pPr>
            <a:r>
              <a:rPr lang="pl-PL" dirty="0"/>
              <a:t>6. Możemy potrzebować pomocy psychologicznej, kiedy znajdziemy się w sytuacji kryzysowej </a:t>
            </a:r>
          </a:p>
          <a:p>
            <a:pPr marL="514350" indent="-514350">
              <a:buNone/>
            </a:pPr>
            <a:r>
              <a:rPr lang="pl-PL" dirty="0"/>
              <a:t>7. Możemy potrzebować pomocy innych osób bliskich, przyjaciół, znajomych, współpracowników.</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rostokąt 3"/>
          <p:cNvSpPr/>
          <p:nvPr/>
        </p:nvSpPr>
        <p:spPr>
          <a:xfrm>
            <a:off x="755576" y="836712"/>
            <a:ext cx="5400600" cy="216024"/>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zawartości 2"/>
          <p:cNvSpPr txBox="1">
            <a:spLocks/>
          </p:cNvSpPr>
          <p:nvPr/>
        </p:nvSpPr>
        <p:spPr>
          <a:xfrm>
            <a:off x="899592" y="1124744"/>
            <a:ext cx="7200800" cy="12241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2800" dirty="0">
                <a:solidFill>
                  <a:schemeClr val="accent1">
                    <a:lumMod val="75000"/>
                  </a:schemeClr>
                </a:solidFill>
                <a:latin typeface="Arial Black" pitchFamily="34" charset="0"/>
              </a:rPr>
              <a:t>Rozumienie choroby i </a:t>
            </a:r>
            <a:r>
              <a:rPr lang="pl-PL" sz="2800">
                <a:solidFill>
                  <a:schemeClr val="accent1">
                    <a:lumMod val="75000"/>
                  </a:schemeClr>
                </a:solidFill>
                <a:latin typeface="Arial Black" pitchFamily="34" charset="0"/>
              </a:rPr>
              <a:t>śmierci przez dziecko </a:t>
            </a:r>
            <a:r>
              <a:rPr lang="pl-PL" sz="2800" dirty="0">
                <a:solidFill>
                  <a:schemeClr val="accent1">
                    <a:lumMod val="75000"/>
                  </a:schemeClr>
                </a:solidFill>
                <a:latin typeface="Arial Black" pitchFamily="34" charset="0"/>
              </a:rPr>
              <a:t>w perspektywie rozwojowej</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8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4499992" y="3284984"/>
            <a:ext cx="2448272" cy="2088232"/>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400" b="0" i="0" u="none" strike="noStrike" kern="1200" cap="none" spc="0" normalizeH="0" baseline="0" noProof="0" dirty="0">
              <a:ln>
                <a:noFill/>
              </a:ln>
              <a:solidFill>
                <a:schemeClr val="bg1"/>
              </a:solidFill>
              <a:effectLst/>
              <a:uLnTx/>
              <a:uFillTx/>
              <a:latin typeface="Arial Black" pitchFamily="34" charset="0"/>
            </a:endParaRPr>
          </a:p>
        </p:txBody>
      </p:sp>
      <p:pic>
        <p:nvPicPr>
          <p:cNvPr id="9" name="Obraz 8" descr="images (3).jpg"/>
          <p:cNvPicPr>
            <a:picLocks noChangeAspect="1"/>
          </p:cNvPicPr>
          <p:nvPr/>
        </p:nvPicPr>
        <p:blipFill>
          <a:blip r:embed="rId3" cstate="print"/>
          <a:stretch>
            <a:fillRect/>
          </a:stretch>
        </p:blipFill>
        <p:spPr>
          <a:xfrm>
            <a:off x="395536" y="2924944"/>
            <a:ext cx="3744416" cy="2650542"/>
          </a:xfrm>
          <a:prstGeom prst="rect">
            <a:avLst/>
          </a:prstGeom>
        </p:spPr>
      </p:pic>
      <p:pic>
        <p:nvPicPr>
          <p:cNvPr id="10" name="Obraz 9" descr="DSC_0389.JPG"/>
          <p:cNvPicPr>
            <a:picLocks noChangeAspect="1"/>
          </p:cNvPicPr>
          <p:nvPr/>
        </p:nvPicPr>
        <p:blipFill>
          <a:blip r:embed="rId4" cstate="print"/>
          <a:stretch>
            <a:fillRect/>
          </a:stretch>
        </p:blipFill>
        <p:spPr>
          <a:xfrm>
            <a:off x="4644008" y="2924944"/>
            <a:ext cx="3461793" cy="252028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normAutofit/>
          </a:bodyPr>
          <a:lstStyle/>
          <a:p>
            <a:pPr algn="l"/>
            <a:r>
              <a:rPr lang="pl-PL" sz="2800" dirty="0">
                <a:latin typeface="Times New Roman" pitchFamily="18" charset="0"/>
                <a:cs typeface="Times New Roman" pitchFamily="18" charset="0"/>
              </a:rPr>
              <a:t>Reakcje psychiczne dzieci i młodzieży na chorobę </a:t>
            </a:r>
            <a:endParaRPr lang="pl-PL" sz="2800" dirty="0"/>
          </a:p>
        </p:txBody>
      </p:sp>
      <p:sp>
        <p:nvSpPr>
          <p:cNvPr id="10" name="Symbol zastępczy zawartości 9"/>
          <p:cNvSpPr>
            <a:spLocks noGrp="1"/>
          </p:cNvSpPr>
          <p:nvPr>
            <p:ph idx="1"/>
          </p:nvPr>
        </p:nvSpPr>
        <p:spPr/>
        <p:txBody>
          <a:bodyPr>
            <a:normAutofit/>
          </a:bodyPr>
          <a:lstStyle/>
          <a:p>
            <a:pPr marL="457200" indent="-457200">
              <a:spcBef>
                <a:spcPct val="50000"/>
              </a:spcBef>
              <a:buFontTx/>
              <a:buAutoNum type="arabicPeriod"/>
              <a:defRPr/>
            </a:pPr>
            <a:r>
              <a:rPr lang="pl-PL" sz="2800" dirty="0">
                <a:latin typeface="Times New Roman" pitchFamily="18" charset="0"/>
                <a:cs typeface="Times New Roman" pitchFamily="18" charset="0"/>
              </a:rPr>
              <a:t>Reakcje na chorobę zależą od specyficznych cech psychicznych etapu rozwojowego.</a:t>
            </a:r>
          </a:p>
          <a:p>
            <a:pPr marL="457200" indent="-457200">
              <a:spcBef>
                <a:spcPct val="50000"/>
              </a:spcBef>
              <a:buFontTx/>
              <a:buAutoNum type="arabicPeriod"/>
              <a:defRPr/>
            </a:pPr>
            <a:r>
              <a:rPr lang="pl-PL" sz="2800" dirty="0">
                <a:latin typeface="Times New Roman" pitchFamily="18" charset="0"/>
                <a:cs typeface="Times New Roman" pitchFamily="18" charset="0"/>
              </a:rPr>
              <a:t>Dojrzewanie psychiczne może być przyśpieszone przez silne przeżycia (np. chorobę)</a:t>
            </a:r>
          </a:p>
          <a:p>
            <a:pPr marL="457200" indent="-457200">
              <a:spcBef>
                <a:spcPct val="50000"/>
              </a:spcBef>
              <a:buFontTx/>
              <a:buAutoNum type="arabicPeriod"/>
              <a:defRPr/>
            </a:pPr>
            <a:r>
              <a:rPr lang="pl-PL" sz="2800" dirty="0">
                <a:latin typeface="Times New Roman" pitchFamily="18" charset="0"/>
                <a:cs typeface="Times New Roman" pitchFamily="18" charset="0"/>
              </a:rPr>
              <a:t>Reakcje psychiczne na chorobę zależą od reakcji otoczenia (przekazy niewerbalne!)</a:t>
            </a:r>
          </a:p>
          <a:p>
            <a:pPr marL="274320" indent="-274320">
              <a:spcBef>
                <a:spcPts val="580"/>
              </a:spcBef>
              <a:buFont typeface="Wingdings 2"/>
              <a:buChar char=""/>
              <a:defRPr/>
            </a:pPr>
            <a:endParaRPr lang="pl-PL" sz="2800" dirty="0">
              <a:latin typeface="Times New Roman" pitchFamily="18" charset="0"/>
              <a:cs typeface="Times New Roman" pitchFamily="18" charset="0"/>
            </a:endParaRPr>
          </a:p>
          <a:p>
            <a:endParaRPr lang="pl-PL" sz="2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539552" y="692696"/>
            <a:ext cx="8229600" cy="1143000"/>
          </a:xfrm>
        </p:spPr>
        <p:txBody>
          <a:bodyPr>
            <a:normAutofit/>
          </a:bodyPr>
          <a:lstStyle/>
          <a:p>
            <a:pPr algn="l"/>
            <a:r>
              <a:rPr lang="pl-PL" sz="3200" dirty="0">
                <a:latin typeface="Times New Roman" pitchFamily="18" charset="0"/>
                <a:cs typeface="Times New Roman" pitchFamily="18" charset="0"/>
              </a:rPr>
              <a:t>Małe dzieci (do 6 lat)</a:t>
            </a:r>
            <a:endParaRPr lang="pl-PL" sz="3200" dirty="0"/>
          </a:p>
        </p:txBody>
      </p:sp>
      <p:sp>
        <p:nvSpPr>
          <p:cNvPr id="10" name="Symbol zastępczy zawartości 9"/>
          <p:cNvSpPr>
            <a:spLocks noGrp="1"/>
          </p:cNvSpPr>
          <p:nvPr>
            <p:ph idx="1"/>
          </p:nvPr>
        </p:nvSpPr>
        <p:spPr>
          <a:xfrm>
            <a:off x="467544" y="1412776"/>
            <a:ext cx="8229600" cy="4525963"/>
          </a:xfrm>
        </p:spPr>
        <p:txBody>
          <a:bodyPr>
            <a:noAutofit/>
          </a:bodyPr>
          <a:lstStyle/>
          <a:p>
            <a:pPr>
              <a:buNone/>
            </a:pPr>
            <a:endParaRPr lang="pl-PL" sz="1400" dirty="0">
              <a:latin typeface="Times New Roman" pitchFamily="18" charset="0"/>
              <a:cs typeface="Times New Roman" pitchFamily="18" charset="0"/>
            </a:endParaRPr>
          </a:p>
          <a:p>
            <a:pPr lvl="1"/>
            <a:r>
              <a:rPr lang="pl-PL" sz="1400" dirty="0">
                <a:latin typeface="Times New Roman" pitchFamily="18" charset="0"/>
                <a:cs typeface="Times New Roman" pitchFamily="18" charset="0"/>
              </a:rPr>
              <a:t>Cechy psychiczne: </a:t>
            </a:r>
          </a:p>
          <a:p>
            <a:pPr lvl="2"/>
            <a:r>
              <a:rPr lang="pl-PL" sz="1400" dirty="0">
                <a:latin typeface="Times New Roman" pitchFamily="18" charset="0"/>
                <a:cs typeface="Times New Roman" pitchFamily="18" charset="0"/>
              </a:rPr>
              <a:t>myślenie konkretne, </a:t>
            </a:r>
          </a:p>
          <a:p>
            <a:pPr lvl="2"/>
            <a:r>
              <a:rPr lang="pl-PL" sz="1400" dirty="0">
                <a:latin typeface="Times New Roman" pitchFamily="18" charset="0"/>
                <a:cs typeface="Times New Roman" pitchFamily="18" charset="0"/>
              </a:rPr>
              <a:t>„zawieszenie w teraźniejszości, </a:t>
            </a:r>
          </a:p>
          <a:p>
            <a:pPr lvl="2"/>
            <a:r>
              <a:rPr lang="pl-PL" sz="1400" dirty="0">
                <a:latin typeface="Times New Roman" pitchFamily="18" charset="0"/>
                <a:cs typeface="Times New Roman" pitchFamily="18" charset="0"/>
              </a:rPr>
              <a:t>realność wyobraźni, </a:t>
            </a:r>
          </a:p>
          <a:p>
            <a:pPr lvl="2"/>
            <a:r>
              <a:rPr lang="pl-PL" sz="1400" dirty="0">
                <a:latin typeface="Times New Roman" pitchFamily="18" charset="0"/>
                <a:cs typeface="Times New Roman" pitchFamily="18" charset="0"/>
              </a:rPr>
              <a:t>„optymizm”</a:t>
            </a:r>
          </a:p>
          <a:p>
            <a:pPr lvl="2"/>
            <a:r>
              <a:rPr lang="pl-PL" sz="1400" dirty="0">
                <a:latin typeface="Times New Roman" pitchFamily="18" charset="0"/>
                <a:cs typeface="Times New Roman" pitchFamily="18" charset="0"/>
              </a:rPr>
              <a:t>Szczególnie postrzega czas-jako rozciągnięty, tak że dostrzega tylko teraźniejszość</a:t>
            </a:r>
          </a:p>
          <a:p>
            <a:pPr lvl="2"/>
            <a:r>
              <a:rPr lang="pl-PL" sz="1400" dirty="0">
                <a:latin typeface="Times New Roman" pitchFamily="18" charset="0"/>
                <a:cs typeface="Times New Roman" pitchFamily="18" charset="0"/>
              </a:rPr>
              <a:t>Przyczyny choroby widzi w konkretnym zewnętrznym zjawisku, choć nie umie tego wyjaśnić</a:t>
            </a:r>
          </a:p>
          <a:p>
            <a:pPr lvl="1"/>
            <a:r>
              <a:rPr lang="pl-PL" sz="1400" dirty="0">
                <a:latin typeface="Times New Roman" pitchFamily="18" charset="0"/>
                <a:cs typeface="Times New Roman" pitchFamily="18" charset="0"/>
              </a:rPr>
              <a:t>Potrzeby: </a:t>
            </a:r>
          </a:p>
          <a:p>
            <a:pPr lvl="2"/>
            <a:r>
              <a:rPr lang="pl-PL" sz="1400" dirty="0">
                <a:latin typeface="Times New Roman" pitchFamily="18" charset="0"/>
                <a:cs typeface="Times New Roman" pitchFamily="18" charset="0"/>
              </a:rPr>
              <a:t>żeby nie bolało, </a:t>
            </a:r>
          </a:p>
          <a:p>
            <a:pPr lvl="2"/>
            <a:r>
              <a:rPr lang="pl-PL" sz="1400" dirty="0">
                <a:latin typeface="Times New Roman" pitchFamily="18" charset="0"/>
                <a:cs typeface="Times New Roman" pitchFamily="18" charset="0"/>
              </a:rPr>
              <a:t>żeby była mama, </a:t>
            </a:r>
          </a:p>
          <a:p>
            <a:pPr lvl="2"/>
            <a:r>
              <a:rPr lang="pl-PL" sz="1400" dirty="0">
                <a:latin typeface="Times New Roman" pitchFamily="18" charset="0"/>
                <a:cs typeface="Times New Roman" pitchFamily="18" charset="0"/>
              </a:rPr>
              <a:t>żeby się bawić, biegać, </a:t>
            </a:r>
          </a:p>
          <a:p>
            <a:pPr lvl="2"/>
            <a:r>
              <a:rPr lang="pl-PL" sz="1400" dirty="0">
                <a:latin typeface="Times New Roman" pitchFamily="18" charset="0"/>
                <a:cs typeface="Times New Roman" pitchFamily="18" charset="0"/>
              </a:rPr>
              <a:t>żeby mnie traktowano poważnie</a:t>
            </a:r>
          </a:p>
          <a:p>
            <a:pPr lvl="1"/>
            <a:r>
              <a:rPr lang="pl-PL" sz="1400" dirty="0">
                <a:latin typeface="Times New Roman" pitchFamily="18" charset="0"/>
                <a:cs typeface="Times New Roman" pitchFamily="18" charset="0"/>
              </a:rPr>
              <a:t>Reakcja na niezaspokojone potrzeby: </a:t>
            </a:r>
          </a:p>
          <a:p>
            <a:pPr lvl="2"/>
            <a:r>
              <a:rPr lang="pl-PL" sz="1400" dirty="0">
                <a:latin typeface="Times New Roman" pitchFamily="18" charset="0"/>
                <a:cs typeface="Times New Roman" pitchFamily="18" charset="0"/>
              </a:rPr>
              <a:t>lęk przed konkretem (strach), </a:t>
            </a:r>
          </a:p>
          <a:p>
            <a:pPr lvl="2"/>
            <a:r>
              <a:rPr lang="pl-PL" sz="1400" dirty="0">
                <a:latin typeface="Times New Roman" pitchFamily="18" charset="0"/>
                <a:cs typeface="Times New Roman" pitchFamily="18" charset="0"/>
              </a:rPr>
              <a:t>obojętność, </a:t>
            </a:r>
          </a:p>
          <a:p>
            <a:pPr lvl="2"/>
            <a:r>
              <a:rPr lang="pl-PL" sz="1400" dirty="0">
                <a:latin typeface="Times New Roman" pitchFamily="18" charset="0"/>
                <a:cs typeface="Times New Roman" pitchFamily="18" charset="0"/>
              </a:rPr>
              <a:t>apatia/brak spontaniczności</a:t>
            </a:r>
          </a:p>
          <a:p>
            <a:pPr lvl="2"/>
            <a:r>
              <a:rPr lang="pl-PL" sz="1400" dirty="0">
                <a:latin typeface="Times New Roman" pitchFamily="18" charset="0"/>
                <a:cs typeface="Times New Roman" pitchFamily="18" charset="0"/>
              </a:rPr>
              <a:t>Radzenie sobie przez regresje (zachowuje się jak młodsze dziecko</a:t>
            </a:r>
          </a:p>
          <a:p>
            <a:pPr lvl="2"/>
            <a:r>
              <a:rPr lang="pl-PL" sz="1400" dirty="0">
                <a:latin typeface="Times New Roman" pitchFamily="18" charset="0"/>
                <a:cs typeface="Times New Roman" pitchFamily="18" charset="0"/>
              </a:rPr>
              <a:t>Szczególna wrażliwość na stany emocjonalne rodziców</a:t>
            </a:r>
          </a:p>
          <a:p>
            <a:endParaRPr lang="pl-PL" sz="1400" dirty="0">
              <a:latin typeface="Times New Roman" pitchFamily="18" charset="0"/>
              <a:cs typeface="Times New Roman" pitchFamily="18" charset="0"/>
            </a:endParaRPr>
          </a:p>
          <a:p>
            <a:endParaRPr lang="pl-PL" sz="14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20688"/>
            <a:ext cx="8229600" cy="1143000"/>
          </a:xfrm>
        </p:spPr>
        <p:txBody>
          <a:bodyPr>
            <a:normAutofit/>
          </a:bodyPr>
          <a:lstStyle/>
          <a:p>
            <a:pPr algn="l"/>
            <a:r>
              <a:rPr lang="pl-PL" sz="2800" dirty="0">
                <a:latin typeface="Times New Roman" pitchFamily="18" charset="0"/>
                <a:cs typeface="Times New Roman" pitchFamily="18" charset="0"/>
              </a:rPr>
              <a:t>Dzieci starsze ( od 7 do 10 roku życia)</a:t>
            </a:r>
            <a:br>
              <a:rPr lang="pl-PL" sz="2800" dirty="0">
                <a:latin typeface="Times New Roman" pitchFamily="18" charset="0"/>
                <a:cs typeface="Times New Roman" pitchFamily="18" charset="0"/>
              </a:rPr>
            </a:br>
            <a:endParaRPr lang="pl-PL" sz="2800" dirty="0"/>
          </a:p>
        </p:txBody>
      </p:sp>
      <p:sp>
        <p:nvSpPr>
          <p:cNvPr id="10" name="Symbol zastępczy zawartości 9"/>
          <p:cNvSpPr>
            <a:spLocks noGrp="1"/>
          </p:cNvSpPr>
          <p:nvPr>
            <p:ph idx="1"/>
          </p:nvPr>
        </p:nvSpPr>
        <p:spPr/>
        <p:txBody>
          <a:bodyPr>
            <a:normAutofit fontScale="62500" lnSpcReduction="20000"/>
          </a:bodyPr>
          <a:lstStyle/>
          <a:p>
            <a:pPr marL="548640" lvl="1">
              <a:spcBef>
                <a:spcPts val="0"/>
              </a:spcBef>
              <a:buFont typeface="Wingdings 2"/>
              <a:buChar char=""/>
              <a:defRPr/>
            </a:pPr>
            <a:r>
              <a:rPr lang="pl-PL" dirty="0">
                <a:latin typeface="Times New Roman" pitchFamily="18" charset="0"/>
                <a:cs typeface="Times New Roman" pitchFamily="18" charset="0"/>
              </a:rPr>
              <a:t>Cechy psychiczne: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myślenie życzeniowe,  magiczne (choruje za karę, albo dlatego że coś zrobiło</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krótka perspektywa,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Rozwija rozumienie przyczyn choroby ( wie że choroba zlokalizowana jest wewnątrz ciała, ale przyczyna może być zewnętrzna)</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Próbuje przekupić chorobę dobrym zachowaniem</a:t>
            </a:r>
          </a:p>
          <a:p>
            <a:pPr marL="822960" lvl="2">
              <a:spcBef>
                <a:spcPts val="0"/>
              </a:spcBef>
              <a:buClr>
                <a:schemeClr val="accent1">
                  <a:tint val="60000"/>
                </a:schemeClr>
              </a:buClr>
              <a:buNone/>
              <a:defRPr/>
            </a:pPr>
            <a:endParaRPr lang="pl-PL" dirty="0">
              <a:latin typeface="Times New Roman" pitchFamily="18" charset="0"/>
              <a:cs typeface="Times New Roman" pitchFamily="18" charset="0"/>
            </a:endParaRPr>
          </a:p>
          <a:p>
            <a:pPr marL="548640" lvl="1">
              <a:spcBef>
                <a:spcPts val="0"/>
              </a:spcBef>
              <a:buFont typeface="Wingdings 2"/>
              <a:buChar char=""/>
              <a:defRPr/>
            </a:pPr>
            <a:r>
              <a:rPr lang="pl-PL" dirty="0">
                <a:latin typeface="Times New Roman" pitchFamily="18" charset="0"/>
                <a:cs typeface="Times New Roman" pitchFamily="18" charset="0"/>
              </a:rPr>
              <a:t>Potrzeby: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kontakt z rówieśnikami,</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Wyrażanie swoich emocji</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Normalnego życia</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samodzielności</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szpital z rodziną,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zabawa - ruch,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nauka – stawianie wymagań,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istnienie „sprawiedliwego” ładu</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„normalne” zachowanie otoczenia</a:t>
            </a:r>
          </a:p>
          <a:p>
            <a:pPr marL="822960" lvl="2">
              <a:spcBef>
                <a:spcPts val="0"/>
              </a:spcBef>
              <a:buClr>
                <a:schemeClr val="accent1">
                  <a:tint val="60000"/>
                </a:schemeClr>
              </a:buClr>
              <a:buFont typeface="Wingdings 2"/>
              <a:buChar char=""/>
              <a:defRPr/>
            </a:pPr>
            <a:endParaRPr lang="pl-PL" dirty="0">
              <a:latin typeface="Times New Roman" pitchFamily="18" charset="0"/>
              <a:cs typeface="Times New Roman" pitchFamily="18" charset="0"/>
            </a:endParaRPr>
          </a:p>
          <a:p>
            <a:pPr marL="548640" lvl="1">
              <a:spcBef>
                <a:spcPts val="0"/>
              </a:spcBef>
              <a:buFont typeface="Wingdings 2"/>
              <a:buChar char=""/>
              <a:defRPr/>
            </a:pPr>
            <a:r>
              <a:rPr lang="pl-PL" dirty="0">
                <a:latin typeface="Times New Roman" pitchFamily="18" charset="0"/>
                <a:cs typeface="Times New Roman" pitchFamily="18" charset="0"/>
              </a:rPr>
              <a:t>Reakcja na niezaspokojone potrzeby: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lęk przed postępem choroby, lęk o bliskich,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targowanie się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bunt, złość / drażliwość, </a:t>
            </a:r>
          </a:p>
          <a:p>
            <a:pPr marL="822960" lvl="2">
              <a:spcBef>
                <a:spcPts val="0"/>
              </a:spcBef>
              <a:buClr>
                <a:schemeClr val="accent1">
                  <a:tint val="60000"/>
                </a:schemeClr>
              </a:buClr>
              <a:buFont typeface="Wingdings 2"/>
              <a:buChar char=""/>
              <a:defRPr/>
            </a:pPr>
            <a:r>
              <a:rPr lang="pl-PL" dirty="0">
                <a:latin typeface="Times New Roman" pitchFamily="18" charset="0"/>
                <a:cs typeface="Times New Roman" pitchFamily="18" charset="0"/>
              </a:rPr>
              <a:t>czasami przygnębienie</a:t>
            </a:r>
          </a:p>
          <a:p>
            <a:pPr marL="457200" indent="-457200">
              <a:spcBef>
                <a:spcPts val="0"/>
              </a:spcBef>
              <a:buNone/>
              <a:defRPr/>
            </a:pPr>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95536" y="404664"/>
            <a:ext cx="8229600" cy="1143000"/>
          </a:xfrm>
        </p:spPr>
        <p:txBody>
          <a:bodyPr>
            <a:normAutofit/>
          </a:bodyPr>
          <a:lstStyle/>
          <a:p>
            <a:pPr algn="l"/>
            <a:r>
              <a:rPr lang="pl-PL" sz="3200" dirty="0"/>
              <a:t>Dzieci ( od 11 do 12 lat)</a:t>
            </a:r>
          </a:p>
        </p:txBody>
      </p:sp>
      <p:sp>
        <p:nvSpPr>
          <p:cNvPr id="10" name="Symbol zastępczy zawartości 9"/>
          <p:cNvSpPr>
            <a:spLocks noGrp="1"/>
          </p:cNvSpPr>
          <p:nvPr>
            <p:ph idx="1"/>
          </p:nvPr>
        </p:nvSpPr>
        <p:spPr/>
        <p:txBody>
          <a:bodyPr>
            <a:normAutofit fontScale="77500" lnSpcReduction="20000"/>
          </a:bodyPr>
          <a:lstStyle/>
          <a:p>
            <a:r>
              <a:rPr lang="pl-PL" dirty="0"/>
              <a:t>Cechy psychiczne</a:t>
            </a:r>
          </a:p>
          <a:p>
            <a:pPr>
              <a:buFontTx/>
              <a:buChar char="-"/>
            </a:pPr>
            <a:r>
              <a:rPr lang="pl-PL" sz="2600" dirty="0"/>
              <a:t>Dość adekwatne rozumienie możliwych przyczyn choroby</a:t>
            </a:r>
          </a:p>
          <a:p>
            <a:pPr>
              <a:buFontTx/>
              <a:buChar char="-"/>
            </a:pPr>
            <a:r>
              <a:rPr lang="pl-PL" sz="2600" dirty="0"/>
              <a:t>Rozumie że przykre procedury medyczne są konieczne-potrafi się mobilizować</a:t>
            </a:r>
          </a:p>
          <a:p>
            <a:pPr>
              <a:buFontTx/>
              <a:buChar char="-"/>
            </a:pPr>
            <a:r>
              <a:rPr lang="pl-PL" sz="2600" dirty="0"/>
              <a:t>Czas wchodzenia w okres dorastania- labilność emocjonalna</a:t>
            </a:r>
          </a:p>
          <a:p>
            <a:r>
              <a:rPr lang="pl-PL" dirty="0"/>
              <a:t>Potrzeby:</a:t>
            </a:r>
          </a:p>
          <a:p>
            <a:pPr>
              <a:buFontTx/>
              <a:buChar char="-"/>
            </a:pPr>
            <a:r>
              <a:rPr lang="pl-PL" sz="2600" dirty="0"/>
              <a:t>Normalnego życia</a:t>
            </a:r>
          </a:p>
          <a:p>
            <a:pPr>
              <a:buFontTx/>
              <a:buChar char="-"/>
            </a:pPr>
            <a:r>
              <a:rPr lang="pl-PL" sz="2600" dirty="0"/>
              <a:t>Oparcia w sobie</a:t>
            </a:r>
          </a:p>
          <a:p>
            <a:pPr>
              <a:buFontTx/>
              <a:buChar char="-"/>
            </a:pPr>
            <a:r>
              <a:rPr lang="pl-PL" sz="2600" dirty="0"/>
              <a:t>Poważnego traktowania</a:t>
            </a:r>
          </a:p>
          <a:p>
            <a:pPr>
              <a:buFontTx/>
              <a:buChar char="-"/>
            </a:pPr>
            <a:r>
              <a:rPr lang="pl-PL" sz="2600" dirty="0"/>
              <a:t>Udziału w podejmowaniu decyzji</a:t>
            </a:r>
          </a:p>
          <a:p>
            <a:r>
              <a:rPr lang="pl-PL" sz="3100" dirty="0"/>
              <a:t>Reakcja na niezaspokojone potrzeby</a:t>
            </a:r>
          </a:p>
          <a:p>
            <a:pPr>
              <a:buFontTx/>
              <a:buChar char="-"/>
            </a:pPr>
            <a:r>
              <a:rPr lang="pl-PL" sz="2600" dirty="0"/>
              <a:t>Poczucie samotność</a:t>
            </a:r>
          </a:p>
          <a:p>
            <a:pPr>
              <a:buFontTx/>
              <a:buChar char="-"/>
            </a:pPr>
            <a:r>
              <a:rPr lang="pl-PL" sz="2600" dirty="0"/>
              <a:t>lęk</a:t>
            </a:r>
          </a:p>
          <a:p>
            <a:pPr>
              <a:buNone/>
            </a:pPr>
            <a:r>
              <a:rPr lang="pl-PL" sz="2600" dirty="0"/>
              <a:t>-bunt, złość</a:t>
            </a:r>
          </a:p>
          <a:p>
            <a:pPr>
              <a:buNone/>
            </a:pPr>
            <a:endParaRPr lang="pl-PL" sz="2600" dirty="0"/>
          </a:p>
          <a:p>
            <a:pPr>
              <a:buNone/>
            </a:pPr>
            <a:endParaRPr lang="pl-PL"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764704"/>
            <a:ext cx="8229600" cy="1143000"/>
          </a:xfrm>
        </p:spPr>
        <p:txBody>
          <a:bodyPr>
            <a:normAutofit fontScale="90000"/>
          </a:bodyPr>
          <a:lstStyle/>
          <a:p>
            <a:pPr algn="l"/>
            <a:r>
              <a:rPr lang="pl-PL" dirty="0">
                <a:latin typeface="Times New Roman" pitchFamily="18" charset="0"/>
                <a:cs typeface="Times New Roman" pitchFamily="18" charset="0"/>
              </a:rPr>
              <a:t>Nastolatki - młodzież</a:t>
            </a:r>
            <a:br>
              <a:rPr lang="pl-PL" dirty="0">
                <a:latin typeface="Times New Roman" pitchFamily="18" charset="0"/>
                <a:cs typeface="Times New Roman" pitchFamily="18" charset="0"/>
              </a:rPr>
            </a:br>
            <a:endParaRPr lang="pl-PL" dirty="0"/>
          </a:p>
        </p:txBody>
      </p:sp>
      <p:sp>
        <p:nvSpPr>
          <p:cNvPr id="10" name="Symbol zastępczy zawartości 9"/>
          <p:cNvSpPr>
            <a:spLocks noGrp="1"/>
          </p:cNvSpPr>
          <p:nvPr>
            <p:ph idx="1"/>
          </p:nvPr>
        </p:nvSpPr>
        <p:spPr/>
        <p:txBody>
          <a:bodyPr>
            <a:noAutofit/>
          </a:bodyPr>
          <a:lstStyle/>
          <a:p>
            <a:pPr lvl="1" eaLnBrk="0" hangingPunct="0">
              <a:spcBef>
                <a:spcPts val="600"/>
              </a:spcBef>
              <a:buFont typeface="Arial" charset="0"/>
              <a:buChar char="–"/>
            </a:pPr>
            <a:r>
              <a:rPr lang="pl-PL" sz="1600" dirty="0">
                <a:latin typeface="Times New Roman" pitchFamily="18" charset="0"/>
                <a:cs typeface="Times New Roman" pitchFamily="18" charset="0"/>
              </a:rPr>
              <a:t>Cechy psychiczne: </a:t>
            </a:r>
          </a:p>
          <a:p>
            <a:pPr lvl="2" eaLnBrk="0" hangingPunct="0">
              <a:spcBef>
                <a:spcPts val="600"/>
              </a:spcBef>
              <a:buFont typeface="Arial" charset="0"/>
              <a:buChar char="•"/>
            </a:pPr>
            <a:r>
              <a:rPr lang="pl-PL" sz="1600" dirty="0">
                <a:latin typeface="Times New Roman" pitchFamily="18" charset="0"/>
                <a:cs typeface="Times New Roman" pitchFamily="18" charset="0"/>
              </a:rPr>
              <a:t>początek myślenia logicznego,</a:t>
            </a:r>
          </a:p>
          <a:p>
            <a:pPr lvl="2" eaLnBrk="0" hangingPunct="0">
              <a:spcBef>
                <a:spcPts val="600"/>
              </a:spcBef>
              <a:buFont typeface="Arial" charset="0"/>
              <a:buChar char="•"/>
            </a:pPr>
            <a:r>
              <a:rPr lang="pl-PL" sz="1600" dirty="0"/>
              <a:t>Okres ambiwalencji między dzieciństwem a dorosłością</a:t>
            </a:r>
            <a:r>
              <a:rPr lang="pl-PL" sz="1600" dirty="0">
                <a:latin typeface="Times New Roman" pitchFamily="18" charset="0"/>
                <a:cs typeface="Times New Roman" pitchFamily="18" charset="0"/>
              </a:rPr>
              <a:t> </a:t>
            </a:r>
          </a:p>
          <a:p>
            <a:pPr lvl="2" eaLnBrk="0" hangingPunct="0">
              <a:spcBef>
                <a:spcPts val="600"/>
              </a:spcBef>
              <a:buFont typeface="Arial" charset="0"/>
              <a:buChar char="•"/>
            </a:pPr>
            <a:r>
              <a:rPr lang="pl-PL" sz="1600" dirty="0">
                <a:latin typeface="Times New Roman" pitchFamily="18" charset="0"/>
                <a:cs typeface="Times New Roman" pitchFamily="18" charset="0"/>
              </a:rPr>
              <a:t>myślenie „filozoficzne”</a:t>
            </a:r>
          </a:p>
          <a:p>
            <a:pPr lvl="2" eaLnBrk="0" hangingPunct="0">
              <a:spcBef>
                <a:spcPts val="600"/>
              </a:spcBef>
              <a:buFont typeface="Arial" charset="0"/>
              <a:buChar char="•"/>
            </a:pPr>
            <a:r>
              <a:rPr lang="pl-PL" sz="1600" dirty="0">
                <a:latin typeface="Times New Roman" pitchFamily="18" charset="0"/>
                <a:cs typeface="Times New Roman" pitchFamily="18" charset="0"/>
              </a:rPr>
              <a:t>zrozumienie przyszłości (racjonalne) , </a:t>
            </a:r>
          </a:p>
          <a:p>
            <a:pPr lvl="2" eaLnBrk="0" hangingPunct="0">
              <a:spcBef>
                <a:spcPts val="600"/>
              </a:spcBef>
              <a:buFont typeface="Arial" charset="0"/>
              <a:buChar char="•"/>
            </a:pPr>
            <a:r>
              <a:rPr lang="pl-PL" sz="1600" dirty="0">
                <a:latin typeface="Times New Roman" pitchFamily="18" charset="0"/>
                <a:cs typeface="Times New Roman" pitchFamily="18" charset="0"/>
              </a:rPr>
              <a:t>tworzenie planów na przyszłość</a:t>
            </a:r>
          </a:p>
          <a:p>
            <a:pPr lvl="2" eaLnBrk="0" hangingPunct="0">
              <a:spcBef>
                <a:spcPts val="600"/>
              </a:spcBef>
              <a:buFont typeface="Arial" charset="0"/>
              <a:buChar char="•"/>
            </a:pPr>
            <a:r>
              <a:rPr lang="pl-PL" sz="1600" dirty="0">
                <a:latin typeface="Times New Roman" pitchFamily="18" charset="0"/>
                <a:cs typeface="Times New Roman" pitchFamily="18" charset="0"/>
              </a:rPr>
              <a:t>świadomość choroby</a:t>
            </a:r>
          </a:p>
          <a:p>
            <a:pPr lvl="1" eaLnBrk="0" hangingPunct="0">
              <a:spcBef>
                <a:spcPts val="600"/>
              </a:spcBef>
              <a:buFont typeface="Arial" charset="0"/>
              <a:buChar char="–"/>
            </a:pPr>
            <a:r>
              <a:rPr lang="pl-PL" sz="1600" dirty="0">
                <a:latin typeface="Times New Roman" pitchFamily="18" charset="0"/>
                <a:cs typeface="Times New Roman" pitchFamily="18" charset="0"/>
              </a:rPr>
              <a:t>Potrzeby: </a:t>
            </a:r>
          </a:p>
          <a:p>
            <a:pPr lvl="2" eaLnBrk="0" hangingPunct="0">
              <a:spcBef>
                <a:spcPts val="600"/>
              </a:spcBef>
              <a:buFont typeface="Arial" charset="0"/>
              <a:buChar char="•"/>
            </a:pPr>
            <a:r>
              <a:rPr lang="pl-PL" sz="1600" dirty="0">
                <a:latin typeface="Times New Roman" pitchFamily="18" charset="0"/>
                <a:cs typeface="Times New Roman" pitchFamily="18" charset="0"/>
              </a:rPr>
              <a:t>dobrej oceny siebie (wyglądu zewnętrznego, sprawności fizycznej)</a:t>
            </a:r>
          </a:p>
          <a:p>
            <a:pPr lvl="2" eaLnBrk="0" hangingPunct="0">
              <a:spcBef>
                <a:spcPts val="600"/>
              </a:spcBef>
              <a:buFont typeface="Arial" charset="0"/>
              <a:buChar char="•"/>
            </a:pPr>
            <a:r>
              <a:rPr lang="pl-PL" sz="1600" dirty="0">
                <a:latin typeface="Times New Roman" pitchFamily="18" charset="0"/>
                <a:cs typeface="Times New Roman" pitchFamily="18" charset="0"/>
              </a:rPr>
              <a:t>kontakt z rówieśnikami, </a:t>
            </a:r>
          </a:p>
          <a:p>
            <a:pPr lvl="2" eaLnBrk="0" hangingPunct="0">
              <a:spcBef>
                <a:spcPts val="600"/>
              </a:spcBef>
              <a:buFont typeface="Arial" charset="0"/>
              <a:buChar char="•"/>
            </a:pPr>
            <a:r>
              <a:rPr lang="pl-PL" sz="1600" dirty="0">
                <a:latin typeface="Times New Roman" pitchFamily="18" charset="0"/>
                <a:cs typeface="Times New Roman" pitchFamily="18" charset="0"/>
              </a:rPr>
              <a:t>samodzielności,</a:t>
            </a:r>
          </a:p>
          <a:p>
            <a:pPr lvl="2" eaLnBrk="0" hangingPunct="0">
              <a:spcBef>
                <a:spcPts val="600"/>
              </a:spcBef>
              <a:buFont typeface="Arial" charset="0"/>
              <a:buChar char="•"/>
            </a:pPr>
            <a:r>
              <a:rPr lang="pl-PL" sz="1600" dirty="0">
                <a:latin typeface="Times New Roman" pitchFamily="18" charset="0"/>
                <a:cs typeface="Times New Roman" pitchFamily="18" charset="0"/>
              </a:rPr>
              <a:t> wsparcia i utrzymania kontroli</a:t>
            </a:r>
          </a:p>
          <a:p>
            <a:pPr lvl="1" eaLnBrk="0" hangingPunct="0">
              <a:spcBef>
                <a:spcPts val="600"/>
              </a:spcBef>
              <a:buFont typeface="Arial" charset="0"/>
              <a:buChar char="–"/>
            </a:pPr>
            <a:r>
              <a:rPr lang="pl-PL" sz="1600" dirty="0">
                <a:latin typeface="Times New Roman" pitchFamily="18" charset="0"/>
                <a:cs typeface="Times New Roman" pitchFamily="18" charset="0"/>
              </a:rPr>
              <a:t>Reakcja na niezaspokojone potrzeby: </a:t>
            </a:r>
          </a:p>
          <a:p>
            <a:pPr lvl="2" eaLnBrk="0" hangingPunct="0">
              <a:spcBef>
                <a:spcPts val="600"/>
              </a:spcBef>
              <a:buFont typeface="Arial" charset="0"/>
              <a:buChar char="•"/>
            </a:pPr>
            <a:r>
              <a:rPr lang="pl-PL" sz="1600" dirty="0">
                <a:latin typeface="Times New Roman" pitchFamily="18" charset="0"/>
                <a:cs typeface="Times New Roman" pitchFamily="18" charset="0"/>
              </a:rPr>
              <a:t>duża amplituda reakcji</a:t>
            </a:r>
          </a:p>
          <a:p>
            <a:pPr lvl="2" eaLnBrk="0" hangingPunct="0">
              <a:spcBef>
                <a:spcPts val="600"/>
              </a:spcBef>
              <a:buFont typeface="Arial" charset="0"/>
              <a:buChar char="•"/>
            </a:pPr>
            <a:r>
              <a:rPr lang="pl-PL" sz="1600" dirty="0">
                <a:latin typeface="Times New Roman" pitchFamily="18" charset="0"/>
                <a:cs typeface="Times New Roman" pitchFamily="18" charset="0"/>
              </a:rPr>
              <a:t>fiksacja decyzji</a:t>
            </a:r>
          </a:p>
          <a:p>
            <a:pPr lvl="2" eaLnBrk="0" hangingPunct="0">
              <a:spcBef>
                <a:spcPts val="600"/>
              </a:spcBef>
              <a:buFont typeface="Arial" charset="0"/>
              <a:buChar char="•"/>
            </a:pPr>
            <a:r>
              <a:rPr lang="pl-PL" sz="1600" dirty="0">
                <a:latin typeface="Times New Roman" pitchFamily="18" charset="0"/>
                <a:cs typeface="Times New Roman" pitchFamily="18" charset="0"/>
              </a:rPr>
              <a:t>lęk przed postępem choroby, lęk o przyszłość, lęk przed śmiercią</a:t>
            </a:r>
          </a:p>
          <a:p>
            <a:endParaRPr lang="pl-PL" sz="16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539552" y="980728"/>
            <a:ext cx="8229600" cy="1143000"/>
          </a:xfrm>
        </p:spPr>
        <p:txBody>
          <a:bodyPr>
            <a:noAutofit/>
          </a:bodyPr>
          <a:lstStyle/>
          <a:p>
            <a:pPr algn="l" eaLnBrk="0" hangingPunct="0">
              <a:defRPr/>
            </a:pPr>
            <a:r>
              <a:rPr lang="pl-PL" sz="3600" dirty="0">
                <a:latin typeface="Times New Roman" pitchFamily="18" charset="0"/>
                <a:cs typeface="Times New Roman" pitchFamily="18" charset="0"/>
              </a:rPr>
              <a:t>Ból i Cierpienie</a:t>
            </a:r>
            <a:br>
              <a:rPr lang="pl-PL" sz="3600" dirty="0">
                <a:latin typeface="Times New Roman" pitchFamily="18" charset="0"/>
                <a:cs typeface="Times New Roman" pitchFamily="18" charset="0"/>
              </a:rPr>
            </a:br>
            <a:br>
              <a:rPr lang="pl-PL" sz="3600" dirty="0">
                <a:latin typeface="Times New Roman" pitchFamily="18" charset="0"/>
                <a:cs typeface="Times New Roman" pitchFamily="18" charset="0"/>
              </a:rPr>
            </a:br>
            <a:endParaRPr lang="pl-PL" sz="3600" dirty="0"/>
          </a:p>
        </p:txBody>
      </p:sp>
      <p:sp>
        <p:nvSpPr>
          <p:cNvPr id="10" name="Symbol zastępczy zawartości 9"/>
          <p:cNvSpPr>
            <a:spLocks noGrp="1"/>
          </p:cNvSpPr>
          <p:nvPr>
            <p:ph idx="1"/>
          </p:nvPr>
        </p:nvSpPr>
        <p:spPr/>
        <p:txBody>
          <a:bodyPr/>
          <a:lstStyle/>
          <a:p>
            <a:pPr>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Ból i cierpienie mają różne znaczenia – ból może istnieć bez cierpienia, tak jak cierpienie bez bólu.</a:t>
            </a:r>
          </a:p>
          <a:p>
            <a:pPr>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800" dirty="0">
                <a:latin typeface="Times New Roman" pitchFamily="18" charset="0"/>
                <a:cs typeface="Times New Roman" pitchFamily="18" charset="0"/>
              </a:rPr>
              <a:t>Cierpienie jest pojęciem szerszym niż ból fizyczny.</a:t>
            </a:r>
          </a:p>
          <a:p>
            <a:pPr marL="800100" lvl="1" indent="-342900">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Każde doświadczenie o charakterze fizycznym lub psychicznym, do którego odczuwamy niechęć jest równoznaczne z udręką, męczarnią, nieszczęściem przeradza się w ból somatyczny, psychiczny, a także duchowy.</a:t>
            </a:r>
          </a:p>
          <a:p>
            <a:pPr lvl="4">
              <a:spcBef>
                <a:spcPts val="45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dirty="0">
              <a:latin typeface="Times New Roman" pitchFamily="18" charset="0"/>
              <a:cs typeface="Times New Roman" pitchFamily="18" charset="0"/>
            </a:endParaRPr>
          </a:p>
          <a:p>
            <a:pPr eaLnBrk="0" hangingPunct="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Symbol zastępczy zawartości 3" descr="Fotolia_74856557_Subscription_Monthly_M.jpg"/>
          <p:cNvPicPr>
            <a:picLocks noGrp="1" noChangeAspect="1"/>
          </p:cNvPicPr>
          <p:nvPr>
            <p:ph sz="half" idx="1"/>
          </p:nvPr>
        </p:nvPicPr>
        <p:blipFill>
          <a:blip r:embed="rId3" cstate="print"/>
          <a:stretch>
            <a:fillRect/>
          </a:stretch>
        </p:blipFill>
        <p:spPr>
          <a:xfrm>
            <a:off x="539552" y="2348880"/>
            <a:ext cx="4038600" cy="4038600"/>
          </a:xfrm>
        </p:spPr>
      </p:pic>
      <p:pic>
        <p:nvPicPr>
          <p:cNvPr id="7" name="Symbol zastępczy zawartości 6" descr="dla-chorych-dzieci-1.jpg"/>
          <p:cNvPicPr>
            <a:picLocks noGrp="1" noChangeAspect="1"/>
          </p:cNvPicPr>
          <p:nvPr>
            <p:ph sz="half" idx="2"/>
          </p:nvPr>
        </p:nvPicPr>
        <p:blipFill>
          <a:blip r:embed="rId4" cstate="print"/>
          <a:stretch>
            <a:fillRect/>
          </a:stretch>
        </p:blipFill>
        <p:spPr>
          <a:xfrm>
            <a:off x="4139952" y="980728"/>
            <a:ext cx="4833625" cy="3219195"/>
          </a:xfrm>
        </p:spPr>
      </p:pic>
      <p:sp>
        <p:nvSpPr>
          <p:cNvPr id="8" name="pole tekstowe 7"/>
          <p:cNvSpPr txBox="1"/>
          <p:nvPr/>
        </p:nvSpPr>
        <p:spPr>
          <a:xfrm>
            <a:off x="539552" y="980728"/>
            <a:ext cx="3312368" cy="1569660"/>
          </a:xfrm>
          <a:prstGeom prst="rect">
            <a:avLst/>
          </a:prstGeom>
          <a:noFill/>
        </p:spPr>
        <p:txBody>
          <a:bodyPr wrap="square" rtlCol="0">
            <a:spAutoFit/>
          </a:bodyPr>
          <a:lstStyle/>
          <a:p>
            <a:r>
              <a:rPr lang="pl-PL" sz="3200" dirty="0"/>
              <a:t>Chore dziecko staje się  centrum życia rodzinnego</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692696"/>
            <a:ext cx="8229600" cy="1143000"/>
          </a:xfrm>
        </p:spPr>
        <p:txBody>
          <a:bodyPr>
            <a:normAutofit fontScale="90000"/>
          </a:bodyPr>
          <a:lstStyle/>
          <a:p>
            <a:pPr algn="l"/>
            <a:r>
              <a:rPr lang="pl-PL" dirty="0">
                <a:latin typeface="Times New Roman" pitchFamily="18" charset="0"/>
                <a:cs typeface="Times New Roman" pitchFamily="18" charset="0"/>
              </a:rPr>
              <a:t>Cierpienie</a:t>
            </a:r>
            <a:br>
              <a:rPr lang="pl-PL" dirty="0">
                <a:latin typeface="Times New Roman" pitchFamily="18" charset="0"/>
                <a:cs typeface="Times New Roman" pitchFamily="18" charset="0"/>
              </a:rPr>
            </a:br>
            <a:endParaRPr lang="pl-PL" dirty="0"/>
          </a:p>
        </p:txBody>
      </p:sp>
      <p:sp>
        <p:nvSpPr>
          <p:cNvPr id="10" name="Symbol zastępczy zawartości 9"/>
          <p:cNvSpPr>
            <a:spLocks noGrp="1"/>
          </p:cNvSpPr>
          <p:nvPr>
            <p:ph idx="1"/>
          </p:nvPr>
        </p:nvSpPr>
        <p:spPr/>
        <p:txBody>
          <a:bodyPr>
            <a:normAutofit fontScale="92500"/>
          </a:bodyPr>
          <a:lstStyle/>
          <a:p>
            <a:pPr eaLnBrk="0" hangingPunct="0">
              <a:buFont typeface="Arial" charset="0"/>
              <a:buChar char="•"/>
            </a:pPr>
            <a:r>
              <a:rPr lang="pl-PL" dirty="0">
                <a:latin typeface="Times New Roman" pitchFamily="18" charset="0"/>
                <a:cs typeface="Times New Roman" pitchFamily="18" charset="0"/>
              </a:rPr>
              <a:t>Negatywny stan psychiczny, bądź fizyczny                       i emocjonalny doświadczany często jako ból (fizyczny), nieprzyjemne doznanie ciała</a:t>
            </a:r>
          </a:p>
          <a:p>
            <a:pPr eaLnBrk="0" hangingPunct="0">
              <a:buFont typeface="Arial" charset="0"/>
              <a:buChar char="•"/>
            </a:pPr>
            <a:r>
              <a:rPr lang="pl-PL" dirty="0">
                <a:latin typeface="Times New Roman" pitchFamily="18" charset="0"/>
                <a:cs typeface="Times New Roman" pitchFamily="18" charset="0"/>
              </a:rPr>
              <a:t>Cierpienie psychiczne wiąże się z doświadczaniem negatywnych emocji takich jak lęk, poczucie krzywdy, smutek, czy żal. </a:t>
            </a:r>
          </a:p>
          <a:p>
            <a:pPr eaLnBrk="0" hangingPunct="0">
              <a:buFont typeface="Arial" charset="0"/>
              <a:buChar char="•"/>
            </a:pPr>
            <a:r>
              <a:rPr lang="pl-PL" dirty="0">
                <a:latin typeface="Times New Roman" pitchFamily="18" charset="0"/>
                <a:cs typeface="Times New Roman" pitchFamily="18" charset="0"/>
              </a:rPr>
              <a:t>Uważa się, że naturalne właściwości istot żywych powodują, że dążą one do przyjemności, a unikają cierpienia (bólu fizycznego).</a:t>
            </a:r>
          </a:p>
          <a:p>
            <a:pPr eaLnBrk="0" hangingPunct="0">
              <a:buFont typeface="Arial" charset="0"/>
              <a:buChar char="•"/>
            </a:pPr>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95536" y="836712"/>
            <a:ext cx="8229600" cy="1143000"/>
          </a:xfrm>
        </p:spPr>
        <p:txBody>
          <a:bodyPr>
            <a:normAutofit fontScale="90000"/>
          </a:bodyPr>
          <a:lstStyle/>
          <a:p>
            <a:pPr algn="l"/>
            <a:r>
              <a:rPr lang="pl-PL" dirty="0">
                <a:latin typeface="Times New Roman" pitchFamily="18" charset="0"/>
                <a:cs typeface="Times New Roman" pitchFamily="18" charset="0"/>
              </a:rPr>
              <a:t>Cierpienie dzieci</a:t>
            </a:r>
            <a:br>
              <a:rPr lang="pl-PL" dirty="0">
                <a:latin typeface="Times New Roman" pitchFamily="18" charset="0"/>
                <a:cs typeface="Times New Roman" pitchFamily="18" charset="0"/>
              </a:rPr>
            </a:br>
            <a:endParaRPr lang="pl-PL" dirty="0"/>
          </a:p>
        </p:txBody>
      </p:sp>
      <p:sp>
        <p:nvSpPr>
          <p:cNvPr id="10" name="Symbol zastępczy zawartości 9"/>
          <p:cNvSpPr>
            <a:spLocks noGrp="1"/>
          </p:cNvSpPr>
          <p:nvPr>
            <p:ph idx="1"/>
          </p:nvPr>
        </p:nvSpPr>
        <p:spPr/>
        <p:txBody>
          <a:bodyPr>
            <a:normAutofit fontScale="92500" lnSpcReduction="20000"/>
          </a:bodyPr>
          <a:lstStyle/>
          <a:p>
            <a:pP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Lęk, strach, przygnębienie związane z rozłąką z bliskimi</a:t>
            </a:r>
          </a:p>
          <a:p>
            <a:pP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Negatywne emocje związane ze zmianą wyglądu i niesprawnością fizyczną</a:t>
            </a:r>
          </a:p>
          <a:p>
            <a:pPr lvl="1">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000" dirty="0">
                <a:latin typeface="Times New Roman" pitchFamily="18" charset="0"/>
                <a:cs typeface="Times New Roman" pitchFamily="18" charset="0"/>
              </a:rPr>
              <a:t>Stopień nasilenia lęku przed deformacją ciała, kalectwem lub śmiercią zależy od wieku dziecka. </a:t>
            </a:r>
          </a:p>
          <a:p>
            <a:pPr>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Intensywność doświadczania cierpienia u dzieci jest większa niż u dorosłych </a:t>
            </a:r>
          </a:p>
          <a:p>
            <a:pPr>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Ból fizyczny jest często niedoceniany</a:t>
            </a:r>
          </a:p>
          <a:p>
            <a:pPr>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Dzieci inaczej odczuwają upływ czasu. Nawet krótkie ataki bólu są dla nich nie do zniesienia</a:t>
            </a:r>
          </a:p>
          <a:p>
            <a:pPr>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Małe dzieci szczególnie manifestują lęk przed rozłąką i potrzebę autonomii, często ignorowaną przez dorosłych</a:t>
            </a:r>
          </a:p>
          <a:p>
            <a:pPr>
              <a:spcBef>
                <a:spcPts val="7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Cierpienia i lęki małych pacjentów i ich bliskich pozostają w bardzo silnym związku. </a:t>
            </a:r>
            <a:endParaRPr lang="pl-PL" sz="2800" dirty="0">
              <a:latin typeface="Times New Roman" pitchFamily="18" charset="0"/>
              <a:cs typeface="Times New Roman" pitchFamily="18" charset="0"/>
            </a:endParaRPr>
          </a:p>
          <a:p>
            <a:pP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sz="2800" dirty="0">
              <a:latin typeface="Times New Roman" pitchFamily="18" charset="0"/>
              <a:cs typeface="Times New Roman" pitchFamily="18" charset="0"/>
            </a:endParaRPr>
          </a:p>
          <a:p>
            <a:pPr eaLnBrk="0" hangingPunct="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normAutofit/>
          </a:bodyPr>
          <a:lstStyle/>
          <a:p>
            <a:pPr algn="l"/>
            <a:r>
              <a:rPr lang="pl-PL" sz="3200" dirty="0">
                <a:latin typeface="Times New Roman" pitchFamily="18" charset="0"/>
                <a:cs typeface="Times New Roman" pitchFamily="18" charset="0"/>
              </a:rPr>
              <a:t>Samotność w obliczu zbliżającej się śmierci</a:t>
            </a:r>
            <a:endParaRPr lang="pl-PL" sz="3200" dirty="0"/>
          </a:p>
        </p:txBody>
      </p:sp>
      <p:sp>
        <p:nvSpPr>
          <p:cNvPr id="10" name="Symbol zastępczy zawartości 9"/>
          <p:cNvSpPr>
            <a:spLocks noGrp="1"/>
          </p:cNvSpPr>
          <p:nvPr>
            <p:ph idx="1"/>
          </p:nvPr>
        </p:nvSpPr>
        <p:spPr/>
        <p:txBody>
          <a:bodyPr/>
          <a:lstStyle/>
          <a:p>
            <a:pPr algn="ctr">
              <a:buNone/>
            </a:pPr>
            <a:r>
              <a:rPr lang="pl-PL" dirty="0">
                <a:latin typeface="Times New Roman" pitchFamily="18" charset="0"/>
                <a:cs typeface="Times New Roman" pitchFamily="18" charset="0"/>
              </a:rPr>
              <a:t>Często personel medyczny czy rodziny nie potrafią podjąć rozmowy z dzieckiem w terminalnym okresie choroby (np. nowotworowej) pozostawiając je samotne w obliczu zbliżającej się śmierci</a:t>
            </a:r>
          </a:p>
          <a:p>
            <a:endParaRPr lang="pl-PL"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04664"/>
            <a:ext cx="8229600" cy="1143000"/>
          </a:xfrm>
        </p:spPr>
        <p:txBody>
          <a:bodyPr/>
          <a:lstStyle/>
          <a:p>
            <a:pPr algn="l"/>
            <a:r>
              <a:rPr lang="pl-PL" dirty="0">
                <a:latin typeface="Times New Roman" pitchFamily="18" charset="0"/>
                <a:cs typeface="Times New Roman" pitchFamily="18" charset="0"/>
              </a:rPr>
              <a:t>Śmierć </a:t>
            </a:r>
            <a:endParaRPr lang="pl-PL" dirty="0"/>
          </a:p>
        </p:txBody>
      </p:sp>
      <p:sp>
        <p:nvSpPr>
          <p:cNvPr id="10" name="Symbol zastępczy zawartości 9"/>
          <p:cNvSpPr>
            <a:spLocks noGrp="1"/>
          </p:cNvSpPr>
          <p:nvPr>
            <p:ph idx="1"/>
          </p:nvPr>
        </p:nvSpPr>
        <p:spPr/>
        <p:txBody>
          <a:bodyPr/>
          <a:lstStyle/>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Śmierć człowieka obok jego narodzin jest najważniejszym momentem w jego życiu. </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Nasza cywilizacja reaguje na nią buntem, sprzeciwem, wstrętem, a najczęściej przemilczaniem i udawaniem, że jej nie ma.</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Pośpiech, kult siły i pięknego ciała, sukcesy, sterowane przez media – oddalają rozmowy na temat śmierci na przyszłość.</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lstStyle/>
          <a:p>
            <a:pPr algn="l"/>
            <a:r>
              <a:rPr lang="pl-PL" dirty="0">
                <a:latin typeface="Times New Roman" pitchFamily="18" charset="0"/>
                <a:cs typeface="Times New Roman" pitchFamily="18" charset="0"/>
              </a:rPr>
              <a:t>Śmierć  </a:t>
            </a:r>
            <a:endParaRPr lang="pl-PL" dirty="0"/>
          </a:p>
        </p:txBody>
      </p:sp>
      <p:sp>
        <p:nvSpPr>
          <p:cNvPr id="10" name="Symbol zastępczy zawartości 9"/>
          <p:cNvSpPr>
            <a:spLocks noGrp="1"/>
          </p:cNvSpPr>
          <p:nvPr>
            <p:ph idx="1"/>
          </p:nvPr>
        </p:nvSpPr>
        <p:spPr/>
        <p:txBody>
          <a:bodyPr>
            <a:normAutofit fontScale="92500" lnSpcReduction="10000"/>
          </a:bodyPr>
          <a:lstStyle/>
          <a:p>
            <a:r>
              <a:rPr lang="pl-PL" dirty="0">
                <a:latin typeface="Times New Roman" pitchFamily="18" charset="0"/>
                <a:cs typeface="Times New Roman" pitchFamily="18" charset="0"/>
              </a:rPr>
              <a:t>Śmierć osoby, którą kochamy zbliża nas do naszej własnej śmiertelności.</a:t>
            </a:r>
          </a:p>
          <a:p>
            <a:pPr>
              <a:buNone/>
            </a:pPr>
            <a:endParaRPr lang="pl-PL" dirty="0">
              <a:latin typeface="Times New Roman" pitchFamily="18" charset="0"/>
              <a:cs typeface="Times New Roman" pitchFamily="18" charset="0"/>
            </a:endParaRPr>
          </a:p>
          <a:p>
            <a:r>
              <a:rPr lang="pl-PL" dirty="0">
                <a:latin typeface="Times New Roman" pitchFamily="18" charset="0"/>
                <a:cs typeface="Times New Roman" pitchFamily="18" charset="0"/>
              </a:rPr>
              <a:t>„uważam, że powinno stać się naszym zwyczajem, aby od czasu do czasu, zanim bezpośrednio się z nią spotkamy, pomyśleć o śmierci i umieraniu. O ile tego zaniechamy, przypadek raka w naszej rodzinie brutalnie przypomni nam o nieodwołalności naszego końca” </a:t>
            </a:r>
            <a:r>
              <a:rPr lang="pl-PL" i="1" dirty="0">
                <a:latin typeface="Times New Roman" pitchFamily="18" charset="0"/>
                <a:cs typeface="Times New Roman" pitchFamily="18" charset="0"/>
              </a:rPr>
              <a:t>Elizabeth </a:t>
            </a:r>
            <a:r>
              <a:rPr lang="pl-PL" i="1" dirty="0" err="1">
                <a:latin typeface="Times New Roman" pitchFamily="18" charset="0"/>
                <a:cs typeface="Times New Roman" pitchFamily="18" charset="0"/>
              </a:rPr>
              <a:t>Kubler-Ross</a:t>
            </a:r>
            <a:endParaRPr lang="pl-PL" i="1" dirty="0">
              <a:latin typeface="Times New Roman" pitchFamily="18" charset="0"/>
              <a:cs typeface="Times New Roman" pitchFamily="18" charset="0"/>
            </a:endParaRPr>
          </a:p>
          <a:p>
            <a:endParaRPr lang="pl-PL"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04664"/>
            <a:ext cx="8229600" cy="1143000"/>
          </a:xfrm>
        </p:spPr>
        <p:txBody>
          <a:bodyPr/>
          <a:lstStyle/>
          <a:p>
            <a:pPr algn="l"/>
            <a:r>
              <a:rPr lang="pl-PL" dirty="0">
                <a:latin typeface="Times New Roman" pitchFamily="18" charset="0"/>
                <a:cs typeface="Times New Roman" pitchFamily="18" charset="0"/>
              </a:rPr>
              <a:t>Percepcja śmierci przez dzieci </a:t>
            </a:r>
            <a:endParaRPr lang="pl-PL" dirty="0"/>
          </a:p>
        </p:txBody>
      </p:sp>
      <p:sp>
        <p:nvSpPr>
          <p:cNvPr id="10" name="Symbol zastępczy zawartości 9"/>
          <p:cNvSpPr>
            <a:spLocks noGrp="1"/>
          </p:cNvSpPr>
          <p:nvPr>
            <p:ph idx="1"/>
          </p:nvPr>
        </p:nvSpPr>
        <p:spPr/>
        <p:txBody>
          <a:bodyPr>
            <a:normAutofit fontScale="92500" lnSpcReduction="20000"/>
          </a:bodyPr>
          <a:lstStyle/>
          <a:p>
            <a:pPr>
              <a:spcBef>
                <a:spcPct val="0"/>
              </a:spcBef>
            </a:pPr>
            <a:r>
              <a:rPr lang="pl-PL" sz="2800" dirty="0">
                <a:latin typeface="Times New Roman" pitchFamily="18" charset="0"/>
                <a:cs typeface="Times New Roman" pitchFamily="18" charset="0"/>
              </a:rPr>
              <a:t>U dzieci percepcja śmierci jest zgodna z fazami rozwoju</a:t>
            </a:r>
          </a:p>
          <a:p>
            <a:pPr lvl="1">
              <a:spcBef>
                <a:spcPct val="0"/>
              </a:spcBef>
            </a:pPr>
            <a:r>
              <a:rPr lang="pl-PL" dirty="0">
                <a:latin typeface="Times New Roman" pitchFamily="18" charset="0"/>
                <a:cs typeface="Times New Roman" pitchFamily="18" charset="0"/>
              </a:rPr>
              <a:t>Małe dzieci (5-6 lat): </a:t>
            </a:r>
          </a:p>
          <a:p>
            <a:pPr lvl="2">
              <a:spcBef>
                <a:spcPct val="0"/>
              </a:spcBef>
            </a:pPr>
            <a:r>
              <a:rPr lang="pl-PL" dirty="0">
                <a:latin typeface="Times New Roman" pitchFamily="18" charset="0"/>
                <a:cs typeface="Times New Roman" pitchFamily="18" charset="0"/>
              </a:rPr>
              <a:t>„stadium operacji konkretnych” – śmierć jest nieodwracalna, ale poprzez personifikację można od niej uciec</a:t>
            </a:r>
          </a:p>
          <a:p>
            <a:pPr lvl="1">
              <a:spcBef>
                <a:spcPct val="0"/>
              </a:spcBef>
            </a:pPr>
            <a:r>
              <a:rPr lang="pl-PL" dirty="0">
                <a:latin typeface="Times New Roman" pitchFamily="18" charset="0"/>
                <a:cs typeface="Times New Roman" pitchFamily="18" charset="0"/>
              </a:rPr>
              <a:t>Dzieci starsze (6-7 lat):</a:t>
            </a:r>
          </a:p>
          <a:p>
            <a:pPr lvl="2">
              <a:spcBef>
                <a:spcPct val="0"/>
              </a:spcBef>
            </a:pPr>
            <a:r>
              <a:rPr lang="pl-PL" dirty="0">
                <a:latin typeface="Times New Roman" pitchFamily="18" charset="0"/>
                <a:cs typeface="Times New Roman" pitchFamily="18" charset="0"/>
              </a:rPr>
              <a:t>świadomość nieodwracalnego rozkładu zwłok generuje lęk przed własną śmiercią</a:t>
            </a:r>
          </a:p>
          <a:p>
            <a:pPr lvl="1">
              <a:spcBef>
                <a:spcPct val="0"/>
              </a:spcBef>
            </a:pPr>
            <a:r>
              <a:rPr lang="pl-PL" dirty="0">
                <a:latin typeface="Times New Roman" pitchFamily="18" charset="0"/>
                <a:cs typeface="Times New Roman" pitchFamily="18" charset="0"/>
              </a:rPr>
              <a:t>Dzieci starsze (8-10 lat):</a:t>
            </a:r>
          </a:p>
          <a:p>
            <a:pPr lvl="2">
              <a:spcBef>
                <a:spcPct val="0"/>
              </a:spcBef>
            </a:pPr>
            <a:r>
              <a:rPr lang="pl-PL" dirty="0">
                <a:latin typeface="Times New Roman" pitchFamily="18" charset="0"/>
                <a:cs typeface="Times New Roman" pitchFamily="18" charset="0"/>
              </a:rPr>
              <a:t>ukształtowany zasób pojęć dotyczących śmierci, jej zewnętrznych oznak oraz specyficznych aktów zadania śmierci</a:t>
            </a:r>
          </a:p>
          <a:p>
            <a:pPr lvl="1">
              <a:spcBef>
                <a:spcPct val="0"/>
              </a:spcBef>
            </a:pPr>
            <a:r>
              <a:rPr lang="pl-PL" dirty="0">
                <a:latin typeface="Times New Roman" pitchFamily="18" charset="0"/>
                <a:cs typeface="Times New Roman" pitchFamily="18" charset="0"/>
              </a:rPr>
              <a:t>Nastolatki, młodzież :</a:t>
            </a:r>
          </a:p>
          <a:p>
            <a:pPr lvl="2">
              <a:spcBef>
                <a:spcPct val="0"/>
              </a:spcBef>
            </a:pPr>
            <a:r>
              <a:rPr lang="pl-PL" dirty="0">
                <a:latin typeface="Times New Roman" pitchFamily="18" charset="0"/>
                <a:cs typeface="Times New Roman" pitchFamily="18" charset="0"/>
              </a:rPr>
              <a:t>śmierć jako naturalny proces zgodny z prawami przyrody, które obejmuje je samo.</a:t>
            </a:r>
          </a:p>
          <a:p>
            <a:pPr>
              <a:spcBef>
                <a:spcPct val="0"/>
              </a:spcBef>
            </a:pPr>
            <a:endParaRPr lang="pl-PL" dirty="0">
              <a:latin typeface="Times New Roman" pitchFamily="18" charset="0"/>
              <a:cs typeface="Times New Roman"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04664"/>
            <a:ext cx="8229600" cy="1143000"/>
          </a:xfrm>
        </p:spPr>
        <p:txBody>
          <a:bodyPr/>
          <a:lstStyle/>
          <a:p>
            <a:r>
              <a:rPr lang="pl-PL" dirty="0">
                <a:latin typeface="Times New Roman" pitchFamily="18" charset="0"/>
                <a:cs typeface="Times New Roman" pitchFamily="18" charset="0"/>
              </a:rPr>
              <a:t>Percepcja śmierci przez dzieci </a:t>
            </a:r>
            <a:endParaRPr lang="pl-PL" dirty="0"/>
          </a:p>
        </p:txBody>
      </p:sp>
      <p:sp>
        <p:nvSpPr>
          <p:cNvPr id="10" name="Symbol zastępczy zawartości 9"/>
          <p:cNvSpPr>
            <a:spLocks noGrp="1"/>
          </p:cNvSpPr>
          <p:nvPr>
            <p:ph idx="1"/>
          </p:nvPr>
        </p:nvSpPr>
        <p:spPr/>
        <p:txBody>
          <a:bodyPr/>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Należy pamiętać, że dzieci i młodzież w końcowym stadium choroby, zdają sobie sprawę z postępu choroby i groźby śmierci</a:t>
            </a:r>
          </a:p>
          <a:p>
            <a:pPr>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dirty="0">
              <a:latin typeface="Times New Roman" pitchFamily="18" charset="0"/>
              <a:cs typeface="Times New Roman" pitchFamily="18" charset="0"/>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Starsze dzieci mogą dokonywać świadomego wyboru między dalszym leczeniem a rezygnacją. </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467544" y="1196752"/>
            <a:ext cx="8229600" cy="4525963"/>
          </a:xfrm>
        </p:spPr>
        <p:txBody>
          <a:bodyPr>
            <a:normAutofit fontScale="92500" lnSpcReduction="10000"/>
          </a:bodyPr>
          <a:lstStyle/>
          <a:p>
            <a:r>
              <a:rPr lang="pl-PL" dirty="0">
                <a:latin typeface="Times New Roman" pitchFamily="18" charset="0"/>
                <a:cs typeface="Times New Roman" pitchFamily="18" charset="0"/>
              </a:rPr>
              <a:t>Już sama perspektywa rozwojowa wskazuje jaką dynamikę zmian muszą uwzględniać osoby opiekujące się dziećmi i młodzieżą w sytuacji poważnych przewlekłych chorób również w fazie terminalnej podczas opieki hospicyjnej</a:t>
            </a:r>
          </a:p>
          <a:p>
            <a:r>
              <a:rPr lang="pl-PL" dirty="0">
                <a:latin typeface="Times New Roman" pitchFamily="18" charset="0"/>
                <a:cs typeface="Times New Roman" pitchFamily="18" charset="0"/>
              </a:rPr>
              <a:t>Należy pamiętać, że wskazane powyżej zmiany rozwojowe nakładają się na cechy osobnicze, indywidualne, rozwojowe, poprzednie doświadczenia, relacje z dorosłymi, rodzicami, rodzeństwem </a:t>
            </a:r>
          </a:p>
          <a:p>
            <a:endParaRPr lang="pl-PL"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95536" y="764704"/>
            <a:ext cx="8229600" cy="1143000"/>
          </a:xfrm>
        </p:spPr>
        <p:txBody>
          <a:bodyPr>
            <a:noAutofit/>
          </a:bodyPr>
          <a:lstStyle/>
          <a:p>
            <a:pPr algn="l"/>
            <a:r>
              <a:rPr lang="pl-PL" sz="3600" dirty="0">
                <a:latin typeface="Times New Roman" pitchFamily="18" charset="0"/>
                <a:cs typeface="Times New Roman" pitchFamily="18" charset="0"/>
              </a:rPr>
              <a:t>Postawy rodziny wobec nadchodzącej śmierci dziecka</a:t>
            </a:r>
            <a:endParaRPr lang="pl-PL" sz="3600" dirty="0"/>
          </a:p>
        </p:txBody>
      </p:sp>
      <p:sp>
        <p:nvSpPr>
          <p:cNvPr id="10" name="Symbol zastępczy zawartości 9"/>
          <p:cNvSpPr>
            <a:spLocks noGrp="1"/>
          </p:cNvSpPr>
          <p:nvPr>
            <p:ph idx="1"/>
          </p:nvPr>
        </p:nvSpPr>
        <p:spPr/>
        <p:txBody>
          <a:bodyPr>
            <a:normAutofit fontScale="92500" lnSpcReduction="20000"/>
          </a:bodyPr>
          <a:lstStyle/>
          <a:p>
            <a:pPr>
              <a:buNone/>
            </a:pPr>
            <a:endParaRPr lang="pl-PL" dirty="0">
              <a:latin typeface="Times New Roman" pitchFamily="18" charset="0"/>
              <a:cs typeface="Times New Roman" pitchFamily="18" charset="0"/>
            </a:endParaRPr>
          </a:p>
          <a:p>
            <a:r>
              <a:rPr lang="pl-PL" dirty="0">
                <a:latin typeface="Times New Roman" pitchFamily="18" charset="0"/>
                <a:cs typeface="Times New Roman" pitchFamily="18" charset="0"/>
              </a:rPr>
              <a:t>Ochronić dziecko przed prawdą o nadchodzącej śmierci</a:t>
            </a:r>
          </a:p>
          <a:p>
            <a:pPr>
              <a:buNone/>
            </a:pPr>
            <a:endParaRPr lang="pl-PL" dirty="0">
              <a:latin typeface="Times New Roman" pitchFamily="18" charset="0"/>
              <a:cs typeface="Times New Roman" pitchFamily="18" charset="0"/>
            </a:endParaRPr>
          </a:p>
          <a:p>
            <a:pPr>
              <a:lnSpc>
                <a:spcPct val="90000"/>
              </a:lnSpc>
            </a:pPr>
            <a:r>
              <a:rPr lang="pl-PL" dirty="0">
                <a:latin typeface="Times New Roman" pitchFamily="18" charset="0"/>
                <a:cs typeface="Times New Roman" pitchFamily="18" charset="0"/>
              </a:rPr>
              <a:t>Stworzyć atmosferę, w której dziecko może zadawać pytania o swój stan zdrowia</a:t>
            </a:r>
          </a:p>
          <a:p>
            <a:pPr>
              <a:lnSpc>
                <a:spcPct val="90000"/>
              </a:lnSpc>
              <a:buNone/>
            </a:pPr>
            <a:endParaRPr lang="pl-PL" dirty="0">
              <a:latin typeface="Times New Roman" pitchFamily="18" charset="0"/>
              <a:cs typeface="Times New Roman" pitchFamily="18" charset="0"/>
            </a:endParaRPr>
          </a:p>
          <a:p>
            <a:pPr>
              <a:lnSpc>
                <a:spcPct val="90000"/>
              </a:lnSpc>
            </a:pPr>
            <a:r>
              <a:rPr lang="pl-PL" dirty="0">
                <a:latin typeface="Times New Roman" pitchFamily="18" charset="0"/>
                <a:cs typeface="Times New Roman" pitchFamily="18" charset="0"/>
              </a:rPr>
              <a:t>Częstą postawą jest niechęć zarówno ze strony rodziców jak i dziecka do rozmów na temat choroby   i śmierci (wzajemna ochrona się przed trudną rozmową)</a:t>
            </a:r>
          </a:p>
          <a:p>
            <a:endParaRPr lang="pl-PL" dirty="0">
              <a:latin typeface="Times New Roman" pitchFamily="18" charset="0"/>
              <a:cs typeface="Times New Roman" pitchFamily="18" charset="0"/>
            </a:endParaRPr>
          </a:p>
          <a:p>
            <a:endParaRPr lang="pl-PL"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548680"/>
            <a:ext cx="8229600" cy="1143000"/>
          </a:xfrm>
        </p:spPr>
        <p:txBody>
          <a:bodyPr>
            <a:normAutofit/>
          </a:bodyPr>
          <a:lstStyle/>
          <a:p>
            <a:pPr algn="l"/>
            <a:r>
              <a:rPr lang="pl-PL" sz="3200" dirty="0">
                <a:latin typeface="Times New Roman" pitchFamily="18" charset="0"/>
                <a:cs typeface="Times New Roman" pitchFamily="18" charset="0"/>
              </a:rPr>
              <a:t>Formy komunikowania się dzieci na temat śmierci</a:t>
            </a:r>
            <a:endParaRPr lang="pl-PL" sz="3200" dirty="0"/>
          </a:p>
        </p:txBody>
      </p:sp>
      <p:sp>
        <p:nvSpPr>
          <p:cNvPr id="10" name="Symbol zastępczy zawartości 9"/>
          <p:cNvSpPr>
            <a:spLocks noGrp="1"/>
          </p:cNvSpPr>
          <p:nvPr>
            <p:ph idx="1"/>
          </p:nvPr>
        </p:nvSpPr>
        <p:spPr/>
        <p:txBody>
          <a:bodyPr>
            <a:normAutofit/>
          </a:bodyPr>
          <a:lstStyle/>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Jasna i otwarta rozmowa</a:t>
            </a:r>
          </a:p>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Dziecko przygotowuje się do śmierci, ale nie chce na ten temat rozmawiać, stawia sobie zadania możliwe jeszcze do realizacji, „chce pozostać w swych dziełach”, myśli o najbliższych</a:t>
            </a:r>
          </a:p>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Organizacja czasu, zaspakajanie potrzeb i marzeń (szczególnie małe dzieci)</a:t>
            </a:r>
          </a:p>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Zmaganie się w dziecku sprzecznych uczuć i myśli</a:t>
            </a:r>
          </a:p>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sz="2400" dirty="0">
                <a:latin typeface="Times New Roman" pitchFamily="18" charset="0"/>
                <a:cs typeface="Times New Roman" pitchFamily="18" charset="0"/>
              </a:rPr>
              <a:t>Przeżywanie rzeczywistości przemijania i śmierci poprzez projektowanie jej na rzeczywistość bajek, opowieści, inscenizacji.</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sz="2400" dirty="0">
              <a:latin typeface="Times New Roman" pitchFamily="18" charset="0"/>
              <a:cs typeface="Times New Roman" pitchFamily="18" charset="0"/>
            </a:endParaRPr>
          </a:p>
          <a:p>
            <a:endParaRPr lang="pl-PL"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normAutofit/>
          </a:bodyPr>
          <a:lstStyle/>
          <a:p>
            <a:pPr algn="l"/>
            <a:r>
              <a:rPr lang="pl-PL" sz="4000" dirty="0"/>
              <a:t>Perspektywa systemowa</a:t>
            </a:r>
          </a:p>
        </p:txBody>
      </p:sp>
      <p:sp>
        <p:nvSpPr>
          <p:cNvPr id="10" name="Symbol zastępczy zawartości 9"/>
          <p:cNvSpPr>
            <a:spLocks noGrp="1"/>
          </p:cNvSpPr>
          <p:nvPr>
            <p:ph idx="1"/>
          </p:nvPr>
        </p:nvSpPr>
        <p:spPr/>
        <p:txBody>
          <a:bodyPr>
            <a:normAutofit fontScale="70000" lnSpcReduction="20000"/>
          </a:bodyPr>
          <a:lstStyle/>
          <a:p>
            <a:pPr>
              <a:buNone/>
            </a:pPr>
            <a:endParaRPr lang="pl-PL" dirty="0"/>
          </a:p>
          <a:p>
            <a:pPr>
              <a:buNone/>
            </a:pPr>
            <a:r>
              <a:rPr lang="pl-PL" dirty="0"/>
              <a:t>Rodzina to:</a:t>
            </a:r>
          </a:p>
          <a:p>
            <a:r>
              <a:rPr lang="pl-PL" dirty="0"/>
              <a:t>Jednolity, zorganizowany system, składający się z jednostek i podsystemów (np. podsystem rodziców), wzajemnych relacji i zasad, które określają ich zachowania i wzory wzajemnych interakcji</a:t>
            </a:r>
          </a:p>
          <a:p>
            <a:endParaRPr lang="pl-PL" dirty="0"/>
          </a:p>
          <a:p>
            <a:r>
              <a:rPr lang="pl-PL" dirty="0"/>
              <a:t>Zmiana u jednego członka rodziny lub aspektu jego funkcjonowania w rodzinie, zawsze wywołuje zmianę u pozostałych członków rodziny i innych wymiarów funkcjonowania, na zasadzie sprzężenia zwrotnego.</a:t>
            </a:r>
          </a:p>
          <a:p>
            <a:pPr>
              <a:buNone/>
            </a:pPr>
            <a:endParaRPr lang="pl-PL" dirty="0"/>
          </a:p>
          <a:p>
            <a:r>
              <a:rPr lang="pl-PL" dirty="0"/>
              <a:t>System rodzinny posiada możliwości samoregulacji, rozwijając metody pozwalające utrzymać równowagę oraz adaptować się do zmian umożliwiających rozwój.</a:t>
            </a:r>
          </a:p>
          <a:p>
            <a:pPr>
              <a:buNone/>
            </a:pPr>
            <a:endParaRPr lang="pl-PL" dirty="0"/>
          </a:p>
          <a:p>
            <a:endParaRPr lang="pl-PL"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323528" y="404664"/>
            <a:ext cx="8229600" cy="1143000"/>
          </a:xfrm>
        </p:spPr>
        <p:txBody>
          <a:bodyPr>
            <a:normAutofit/>
          </a:bodyPr>
          <a:lstStyle/>
          <a:p>
            <a:pPr algn="l"/>
            <a:r>
              <a:rPr lang="pl-PL" sz="3600" dirty="0">
                <a:latin typeface="Times New Roman" pitchFamily="18" charset="0"/>
                <a:cs typeface="Times New Roman" pitchFamily="18" charset="0"/>
              </a:rPr>
              <a:t>Szczera rozmowa o śmierci</a:t>
            </a:r>
            <a:endParaRPr lang="pl-PL" sz="3600" dirty="0"/>
          </a:p>
        </p:txBody>
      </p:sp>
      <p:sp>
        <p:nvSpPr>
          <p:cNvPr id="10" name="Symbol zastępczy zawartości 9"/>
          <p:cNvSpPr>
            <a:spLocks noGrp="1"/>
          </p:cNvSpPr>
          <p:nvPr>
            <p:ph idx="1"/>
          </p:nvPr>
        </p:nvSpPr>
        <p:spPr/>
        <p:txBody>
          <a:bodyPr>
            <a:normAutofit fontScale="92500"/>
          </a:bodyPr>
          <a:lstStyle/>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Nie znosi w rodzicach lęku przed rozstaniem, rozpaczy    i bezsilności, ale budzi odpowiedzialność za dziecko, za sposób w jaki odejdzie i uczucia, które będą mu towarzyszyć</a:t>
            </a:r>
          </a:p>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Umieranie w poczuciu, że jest się kochanym                     i akceptowanym jest inne niż w poczuciu bycia oszukiwanym</a:t>
            </a:r>
          </a:p>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Kontrola bólu i objawów, możliwość pożegnania się  z bliskim</a:t>
            </a:r>
          </a:p>
          <a:p>
            <a:pPr>
              <a:lnSpc>
                <a:spcPct val="9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pl-PL" dirty="0">
                <a:latin typeface="Times New Roman" pitchFamily="18" charset="0"/>
                <a:cs typeface="Times New Roman" pitchFamily="18" charset="0"/>
              </a:rPr>
              <a:t>Aspekt religijny – zmniejsza lęk przed śmiercią</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l-PL" dirty="0">
              <a:latin typeface="Times New Roman" pitchFamily="18" charset="0"/>
              <a:cs typeface="Times New Roman" pitchFamily="18"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p:txBody>
          <a:bodyPr/>
          <a:lstStyle/>
          <a:p>
            <a:pPr algn="ctr">
              <a:buNone/>
            </a:pPr>
            <a:r>
              <a:rPr lang="pl-PL" i="1" dirty="0">
                <a:latin typeface="Times New Roman" pitchFamily="18" charset="0"/>
                <a:cs typeface="Times New Roman" pitchFamily="18" charset="0"/>
              </a:rPr>
              <a:t>Nie mówcie tym, którzy stracili ukochanych, że „czas zagoi rany”, nie mówcie, że „oni już nie cierpią”. Najlepiej nie mówcie nic. Czas tych ran nie leczy. Pozostają, bo śmierć ukochanych jest też trochę śmiercią nas samych: coś w nas umiera. Żyjemy, ale nic nie jest tak, jak było przedtem, już nie jesteśmy tacy sami.      (ks. A Boniecki) </a:t>
            </a:r>
            <a:endParaRPr lang="pl-PL"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a:xfrm>
            <a:off x="395536" y="1196752"/>
            <a:ext cx="8229600" cy="4525963"/>
          </a:xfrm>
        </p:spPr>
        <p:txBody>
          <a:bodyPr>
            <a:normAutofit fontScale="70000" lnSpcReduction="20000"/>
          </a:bodyPr>
          <a:lstStyle/>
          <a:p>
            <a:pPr>
              <a:buNone/>
            </a:pPr>
            <a:r>
              <a:rPr lang="pl-PL" dirty="0"/>
              <a:t>Bibliografia:</a:t>
            </a:r>
          </a:p>
          <a:p>
            <a:pPr marL="514350" indent="-514350">
              <a:buAutoNum type="arabicPeriod"/>
            </a:pPr>
            <a:r>
              <a:rPr lang="pl-PL" dirty="0"/>
              <a:t>„Rodzina w sytuacji wyznaczonej chorobą zagrażającą życiu dziecka”. G. </a:t>
            </a:r>
            <a:r>
              <a:rPr lang="pl-PL" dirty="0" err="1"/>
              <a:t>Cepuch</a:t>
            </a:r>
            <a:r>
              <a:rPr lang="pl-PL" dirty="0"/>
              <a:t>, G. Dębska, Z. Foryś.</a:t>
            </a:r>
          </a:p>
          <a:p>
            <a:pPr marL="514350" indent="-514350">
              <a:buAutoNum type="arabicPeriod"/>
            </a:pPr>
            <a:r>
              <a:rPr lang="pl-PL" dirty="0"/>
              <a:t>„Sytuacja zdrowego rodzeństwa w rodzinie z dzieckiem przewlekle chorym”. J. Boruszak, H. Gryglicka</a:t>
            </a:r>
          </a:p>
          <a:p>
            <a:pPr marL="514350" indent="-514350">
              <a:buAutoNum type="arabicPeriod"/>
            </a:pPr>
            <a:r>
              <a:rPr lang="pl-PL" dirty="0"/>
              <a:t>„Psychoonkologia w praktyce klinicznej”. K. de </a:t>
            </a:r>
            <a:r>
              <a:rPr lang="pl-PL" dirty="0" err="1"/>
              <a:t>Walden-Gałuszko</a:t>
            </a:r>
            <a:endParaRPr lang="pl-PL" dirty="0"/>
          </a:p>
          <a:p>
            <a:pPr marL="514350" indent="-514350">
              <a:buAutoNum type="arabicPeriod"/>
            </a:pPr>
            <a:r>
              <a:rPr lang="pl-PL" dirty="0"/>
              <a:t>„ Pediatryczna Opieka </a:t>
            </a:r>
            <a:r>
              <a:rPr lang="pl-PL" dirty="0" err="1"/>
              <a:t>Palaitywna</a:t>
            </a:r>
            <a:r>
              <a:rPr lang="pl-PL" dirty="0"/>
              <a:t>”. A. </a:t>
            </a:r>
            <a:r>
              <a:rPr lang="pl-PL" dirty="0" err="1"/>
              <a:t>Korzeniowska-Esterowicz</a:t>
            </a:r>
            <a:r>
              <a:rPr lang="pl-PL" dirty="0"/>
              <a:t>, W. Młynarski</a:t>
            </a:r>
          </a:p>
          <a:p>
            <a:pPr marL="514350" indent="-514350">
              <a:buAutoNum type="arabicPeriod"/>
            </a:pPr>
            <a:r>
              <a:rPr lang="pl-PL" dirty="0"/>
              <a:t>„Pozwól mi być”. Poradnik dla rodziców i dorosłych przyjaciół chorego dziecka i jego rodziny. Fundacja </a:t>
            </a:r>
            <a:r>
              <a:rPr lang="pl-PL" dirty="0" err="1"/>
              <a:t>Gajusz</a:t>
            </a:r>
            <a:r>
              <a:rPr lang="pl-PL" dirty="0"/>
              <a:t>.</a:t>
            </a:r>
          </a:p>
          <a:p>
            <a:pPr marL="514350" indent="-514350">
              <a:buAutoNum type="arabicPeriod"/>
            </a:pPr>
            <a:r>
              <a:rPr lang="pl-PL" dirty="0"/>
              <a:t>„Rodzina. Tu powstaje Człowiek”. V. </a:t>
            </a:r>
            <a:r>
              <a:rPr lang="pl-PL" dirty="0" err="1"/>
              <a:t>Satir</a:t>
            </a:r>
            <a:endParaRPr lang="pl-PL" dirty="0"/>
          </a:p>
          <a:p>
            <a:pPr marL="514350" indent="-514350">
              <a:buAutoNum type="arabicPeriod"/>
            </a:pPr>
            <a:r>
              <a:rPr lang="pl-PL" dirty="0"/>
              <a:t>„Dziecko chore. Zagadnienia biopsychiczne i pedagogiczne”. B. </a:t>
            </a:r>
            <a:r>
              <a:rPr lang="pl-PL" dirty="0" err="1"/>
              <a:t>Cytowska</a:t>
            </a:r>
            <a:r>
              <a:rPr lang="pl-PL" dirty="0"/>
              <a:t>, B. </a:t>
            </a:r>
            <a:r>
              <a:rPr lang="pl-PL" dirty="0" err="1"/>
              <a:t>Winczura</a:t>
            </a:r>
            <a:endParaRPr lang="pl-PL" dirty="0"/>
          </a:p>
          <a:p>
            <a:pPr marL="514350" indent="-514350">
              <a:buAutoNum type="arabicPeriod"/>
            </a:pPr>
            <a:endParaRPr lang="pl-PL" dirty="0"/>
          </a:p>
          <a:p>
            <a:pPr marL="514350" indent="-514350">
              <a:buAutoNum type="arabicPeriod"/>
            </a:pPr>
            <a:endParaRPr lang="pl-PL" dirty="0"/>
          </a:p>
          <a:p>
            <a:pPr marL="514350" indent="-514350">
              <a:buAutoNum type="arabicPeriod"/>
            </a:pPr>
            <a:endParaRPr lang="pl-PL"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Tytuł 8"/>
          <p:cNvSpPr>
            <a:spLocks noGrp="1"/>
          </p:cNvSpPr>
          <p:nvPr>
            <p:ph type="title"/>
          </p:nvPr>
        </p:nvSpPr>
        <p:spPr>
          <a:xfrm>
            <a:off x="467544" y="476672"/>
            <a:ext cx="8229600" cy="1143000"/>
          </a:xfrm>
        </p:spPr>
        <p:txBody>
          <a:bodyPr/>
          <a:lstStyle/>
          <a:p>
            <a:pPr algn="l"/>
            <a:r>
              <a:rPr lang="pl-PL" dirty="0"/>
              <a:t>Perspektywa systemowa</a:t>
            </a:r>
          </a:p>
        </p:txBody>
      </p:sp>
      <p:sp>
        <p:nvSpPr>
          <p:cNvPr id="10" name="Symbol zastępczy zawartości 9"/>
          <p:cNvSpPr>
            <a:spLocks noGrp="1"/>
          </p:cNvSpPr>
          <p:nvPr>
            <p:ph idx="1"/>
          </p:nvPr>
        </p:nvSpPr>
        <p:spPr/>
        <p:txBody>
          <a:bodyPr>
            <a:normAutofit fontScale="55000" lnSpcReduction="20000"/>
          </a:bodyPr>
          <a:lstStyle/>
          <a:p>
            <a:pPr>
              <a:buNone/>
            </a:pPr>
            <a:endParaRPr lang="pl-PL" u="sng" dirty="0"/>
          </a:p>
          <a:p>
            <a:r>
              <a:rPr lang="pl-PL" dirty="0"/>
              <a:t>Choroba dziecka jest odbierana i przeżywana przez wszystkich członków systemu rodzinnego, zaburza też funkcjonowanie rodziny jako całości w różnych sferach życia.</a:t>
            </a:r>
          </a:p>
          <a:p>
            <a:pPr>
              <a:buNone/>
            </a:pPr>
            <a:endParaRPr lang="pl-PL" dirty="0"/>
          </a:p>
          <a:p>
            <a:r>
              <a:rPr lang="pl-PL" dirty="0"/>
              <a:t>To jak dziecko przeżywa sytuację choroby, zależy od tego jak funkcjonują pozostali członkowie rodziny, których funkcjonowanie jednocześnie zależy od tego jak przeżywa tę sytuację dziecko.</a:t>
            </a:r>
          </a:p>
          <a:p>
            <a:pPr>
              <a:buNone/>
            </a:pPr>
            <a:endParaRPr lang="pl-PL" dirty="0"/>
          </a:p>
          <a:p>
            <a:r>
              <a:rPr lang="pl-PL" dirty="0"/>
              <a:t>Relacje rodzinne nie przebiegają według klasycznych, liniowych związków przyczynowo-skutkowych, ale jako wzajemne , cyrkularne sprzężenia zwrotne (np. im więcej tym mniej)</a:t>
            </a:r>
          </a:p>
          <a:p>
            <a:pPr>
              <a:buNone/>
            </a:pPr>
            <a:endParaRPr lang="pl-PL" dirty="0"/>
          </a:p>
          <a:p>
            <a:r>
              <a:rPr lang="pl-PL" dirty="0"/>
              <a:t>Najważniejsze dla systemu jest utrzymanie równowagi i możliwość rozwoju. Rozwój zaś jest możliwy, poprzez przechodzenie przez kolejne naturalne kryzysy rozwojowe ( powtarzające się cykle dostosowania-kryzysu- adaptacji).</a:t>
            </a:r>
          </a:p>
          <a:p>
            <a:endParaRPr lang="pl-P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Symbol zastępczy zawartości 9"/>
          <p:cNvSpPr>
            <a:spLocks noGrp="1"/>
          </p:cNvSpPr>
          <p:nvPr>
            <p:ph idx="1"/>
          </p:nvPr>
        </p:nvSpPr>
        <p:spPr/>
        <p:txBody>
          <a:bodyPr/>
          <a:lstStyle/>
          <a:p>
            <a:pPr algn="ctr">
              <a:buNone/>
            </a:pPr>
            <a:r>
              <a:rPr lang="pl-PL" dirty="0"/>
              <a:t>Choroba dziecka jest wydarzeniem życiowym (life </a:t>
            </a:r>
            <a:r>
              <a:rPr lang="pl-PL" dirty="0" err="1"/>
              <a:t>event</a:t>
            </a:r>
            <a:r>
              <a:rPr lang="pl-PL" dirty="0"/>
              <a:t>), które w przeciwieństwie do kryzysów rozwojowych, jest kryzysem nagłym i niespodziewanym. Wymaga uruchomienia szczególnych możliwości radzenia sobie, często przekraczających zasoby rodziny, ważne jest też, w której fazie rozwoju rodziny, się pojawia.</a:t>
            </a:r>
          </a:p>
          <a:p>
            <a:endParaRPr lang="pl-PL" dirty="0"/>
          </a:p>
        </p:txBody>
      </p:sp>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1214</TotalTime>
  <Words>4873</Words>
  <Application>Microsoft Macintosh PowerPoint</Application>
  <PresentationFormat>Pokaz na ekranie (4:3)</PresentationFormat>
  <Paragraphs>541</Paragraphs>
  <Slides>73</Slides>
  <Notes>0</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73</vt:i4>
      </vt:variant>
    </vt:vector>
  </HeadingPairs>
  <TitlesOfParts>
    <vt:vector size="80" baseType="lpstr">
      <vt:lpstr>Arial</vt:lpstr>
      <vt:lpstr>Arial Black</vt:lpstr>
      <vt:lpstr>Calibri</vt:lpstr>
      <vt:lpstr>Times New Roman</vt:lpstr>
      <vt:lpstr>Wingdings</vt:lpstr>
      <vt:lpstr>Wingdings 2</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Perspektywa systemowa</vt:lpstr>
      <vt:lpstr>Perspektywa systemowa</vt:lpstr>
      <vt:lpstr>Prezentacja programu PowerPoint</vt:lpstr>
      <vt:lpstr>Prezentacja programu PowerPoint</vt:lpstr>
      <vt:lpstr>Prezentacja programu PowerPoint</vt:lpstr>
      <vt:lpstr>Perspektywa indywidualna: </vt:lpstr>
      <vt:lpstr>Ważne dla opiekuna wchodzącego do rodziny jest: </vt:lpstr>
      <vt:lpstr>Pomocna jest wnikliwa obserwacja</vt:lpstr>
      <vt:lpstr>Prezentacja programu PowerPoint</vt:lpstr>
      <vt:lpstr>Prezentacja programu PowerPoint</vt:lpstr>
      <vt:lpstr>Choroba jako sytuacja kryzysowa w rodzinie</vt:lpstr>
      <vt:lpstr>Objawy kryzysu  </vt:lpstr>
      <vt:lpstr>Objawy kryzysu   </vt:lpstr>
      <vt:lpstr>Objawy kryzysu  </vt:lpstr>
      <vt:lpstr>Przebieg reakcji kryzysowej  </vt:lpstr>
      <vt:lpstr>Przebieg reakcji kryzysowej  </vt:lpstr>
      <vt:lpstr>Przebieg reakcji kryzysowej u dzieci</vt:lpstr>
      <vt:lpstr>Reakcje rodziców na wiadomość o rozpoznaniu nieuleczalnej choroby u dziecka </vt:lpstr>
      <vt:lpstr>Reakcje rodziców na wiadomość o rozpoznaniu nieuleczalnej choroby u dziecka </vt:lpstr>
      <vt:lpstr>Reakcje rodziców na wiadomość o rozpoznaniu nieuleczalnej choroby u dziecka </vt:lpstr>
      <vt:lpstr>Chore dziecko w rodzinie- reakcje rodziców</vt:lpstr>
      <vt:lpstr>Wpływ ciężkiej i nieuleczalnej choroby na życie dziecka  i jego rodziny</vt:lpstr>
      <vt:lpstr>Postawy rodziców wobec choroby dziecka</vt:lpstr>
      <vt:lpstr>Prezentacja programu PowerPoint</vt:lpstr>
      <vt:lpstr>Prezentacja programu PowerPoint</vt:lpstr>
      <vt:lpstr>Prezentacja programu PowerPoint</vt:lpstr>
      <vt:lpstr>Zasoby rodziny w trakcie trwania choroby</vt:lpstr>
      <vt:lpstr>Więź emocjonalna</vt:lpstr>
      <vt:lpstr>Więź emocjonalna</vt:lpstr>
      <vt:lpstr>Rola matek i ojców chorych dzieci </vt:lpstr>
      <vt:lpstr>Rola matek i ojców chorych dzieci </vt:lpstr>
      <vt:lpstr> </vt:lpstr>
      <vt:lpstr>Odczucia i strategie radzenia sobie rodzeństwa wobec choroby siostry lub brata:</vt:lpstr>
      <vt:lpstr>Odczucia i strategie radzenia sobie rodzeństwa wobec choroby siostry lub brata:</vt:lpstr>
      <vt:lpstr>Prezentacja programu PowerPoint</vt:lpstr>
      <vt:lpstr>Trudności z zaakceptowaniem choroby i znalezieniem się w nowej sytuacji utrudniają  myśli, że:</vt:lpstr>
      <vt:lpstr>Zrozumieć sytuację rodziny</vt:lpstr>
      <vt:lpstr>Zrozumieć sytuację rodziny</vt:lpstr>
      <vt:lpstr>Systemy wsparcia dla rodziców </vt:lpstr>
      <vt:lpstr>Sytuacja Psychospołeczna dziecka chorego nieuleczalnie i jego rodziny. Problemy psychospołeczne dzieci/młodzieży</vt:lpstr>
      <vt:lpstr>Problemy psychospołeczne dzieci/młodzieży</vt:lpstr>
      <vt:lpstr>Problemy psychospołeczne dzieci/młodzieży</vt:lpstr>
      <vt:lpstr>Problemy psychospołeczne rodziców w kontekście choroby nieuleczalnej dziecka</vt:lpstr>
      <vt:lpstr>Problemy psychospołeczne rodziców w kontekście choroby nieuleczalnej dziecka</vt:lpstr>
      <vt:lpstr>Problemy psychospołeczne rodzeństwa w kontekście choroby nieuleczalnej siostry/brata</vt:lpstr>
      <vt:lpstr>Podsumowanie</vt:lpstr>
      <vt:lpstr>Prezentacja programu PowerPoint</vt:lpstr>
      <vt:lpstr>Reakcje psychiczne dzieci i młodzieży na chorobę </vt:lpstr>
      <vt:lpstr>Małe dzieci (do 6 lat)</vt:lpstr>
      <vt:lpstr>Dzieci starsze ( od 7 do 10 roku życia) </vt:lpstr>
      <vt:lpstr>Dzieci ( od 11 do 12 lat)</vt:lpstr>
      <vt:lpstr>Nastolatki - młodzież </vt:lpstr>
      <vt:lpstr>Ból i Cierpienie  </vt:lpstr>
      <vt:lpstr>Cierpienie </vt:lpstr>
      <vt:lpstr>Cierpienie dzieci </vt:lpstr>
      <vt:lpstr>Samotność w obliczu zbliżającej się śmierci</vt:lpstr>
      <vt:lpstr>Śmierć </vt:lpstr>
      <vt:lpstr>Śmierć  </vt:lpstr>
      <vt:lpstr>Percepcja śmierci przez dzieci </vt:lpstr>
      <vt:lpstr>Percepcja śmierci przez dzieci </vt:lpstr>
      <vt:lpstr>Prezentacja programu PowerPoint</vt:lpstr>
      <vt:lpstr>Postawy rodziny wobec nadchodzącej śmierci dziecka</vt:lpstr>
      <vt:lpstr>Formy komunikowania się dzieci na temat śmierci</vt:lpstr>
      <vt:lpstr>Szczera rozmowa o śmierci</vt:lpstr>
      <vt:lpstr>Prezentacja programu PowerPoint</vt:lpstr>
      <vt:lpstr>Prezentacja programu PowerPoint</vt:lpstr>
      <vt:lpstr>Prezentacja programu PowerPoint</vt:lpstr>
    </vt:vector>
  </TitlesOfParts>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Mat</dc:creator>
  <cp:lastModifiedBy>Użytkownik pakietu Microsoft Office</cp:lastModifiedBy>
  <cp:revision>84</cp:revision>
  <dcterms:created xsi:type="dcterms:W3CDTF">2016-06-30T11:28:11Z</dcterms:created>
  <dcterms:modified xsi:type="dcterms:W3CDTF">2018-02-22T09:37:24Z</dcterms:modified>
</cp:coreProperties>
</file>