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5" r:id="rId5"/>
    <p:sldId id="260" r:id="rId6"/>
    <p:sldId id="267" r:id="rId7"/>
    <p:sldId id="266" r:id="rId8"/>
    <p:sldId id="262" r:id="rId9"/>
    <p:sldId id="263" r:id="rId10"/>
    <p:sldId id="268" r:id="rId11"/>
    <p:sldId id="270" r:id="rId12"/>
    <p:sldId id="269" r:id="rId13"/>
    <p:sldId id="271" r:id="rId14"/>
    <p:sldId id="272" r:id="rId15"/>
    <p:sldId id="273" r:id="rId16"/>
    <p:sldId id="275" r:id="rId17"/>
    <p:sldId id="258" r:id="rId18"/>
    <p:sldId id="274" r:id="rId19"/>
    <p:sldId id="276" r:id="rId20"/>
    <p:sldId id="304" r:id="rId21"/>
    <p:sldId id="289" r:id="rId22"/>
    <p:sldId id="290" r:id="rId23"/>
    <p:sldId id="291" r:id="rId24"/>
    <p:sldId id="261" r:id="rId25"/>
    <p:sldId id="279" r:id="rId26"/>
    <p:sldId id="280" r:id="rId27"/>
    <p:sldId id="281" r:id="rId28"/>
    <p:sldId id="282" r:id="rId29"/>
    <p:sldId id="283" r:id="rId30"/>
    <p:sldId id="278" r:id="rId31"/>
    <p:sldId id="284" r:id="rId32"/>
    <p:sldId id="285" r:id="rId33"/>
    <p:sldId id="286" r:id="rId34"/>
    <p:sldId id="288" r:id="rId35"/>
    <p:sldId id="292" r:id="rId36"/>
    <p:sldId id="293" r:id="rId37"/>
    <p:sldId id="296" r:id="rId38"/>
    <p:sldId id="295" r:id="rId39"/>
    <p:sldId id="294" r:id="rId40"/>
    <p:sldId id="297" r:id="rId41"/>
    <p:sldId id="298" r:id="rId42"/>
    <p:sldId id="299" r:id="rId43"/>
    <p:sldId id="300" r:id="rId44"/>
    <p:sldId id="301" r:id="rId45"/>
    <p:sldId id="303"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4" r:id="rId64"/>
    <p:sldId id="325" r:id="rId65"/>
    <p:sldId id="326" r:id="rId66"/>
    <p:sldId id="327" r:id="rId67"/>
    <p:sldId id="323" r:id="rId68"/>
    <p:sldId id="259" r:id="rId69"/>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kcja domyślna" id="{92A909D6-AFAE-4FCC-8836-89B8D6DCE5B2}">
          <p14:sldIdLst>
            <p14:sldId id="256"/>
            <p14:sldId id="257"/>
            <p14:sldId id="264"/>
            <p14:sldId id="265"/>
          </p14:sldIdLst>
        </p14:section>
        <p14:section name="Sekcja bez tytułu" id="{0688B8C3-B8CE-4217-B51B-A5079EA4E559}">
          <p14:sldIdLst>
            <p14:sldId id="260"/>
            <p14:sldId id="267"/>
            <p14:sldId id="266"/>
            <p14:sldId id="262"/>
            <p14:sldId id="263"/>
            <p14:sldId id="268"/>
            <p14:sldId id="270"/>
            <p14:sldId id="269"/>
            <p14:sldId id="271"/>
            <p14:sldId id="272"/>
            <p14:sldId id="273"/>
            <p14:sldId id="275"/>
            <p14:sldId id="258"/>
            <p14:sldId id="274"/>
            <p14:sldId id="276"/>
            <p14:sldId id="304"/>
            <p14:sldId id="289"/>
            <p14:sldId id="290"/>
            <p14:sldId id="291"/>
            <p14:sldId id="261"/>
            <p14:sldId id="279"/>
            <p14:sldId id="280"/>
            <p14:sldId id="281"/>
            <p14:sldId id="282"/>
            <p14:sldId id="283"/>
            <p14:sldId id="278"/>
            <p14:sldId id="284"/>
            <p14:sldId id="285"/>
            <p14:sldId id="286"/>
            <p14:sldId id="288"/>
            <p14:sldId id="292"/>
            <p14:sldId id="293"/>
            <p14:sldId id="296"/>
            <p14:sldId id="295"/>
            <p14:sldId id="294"/>
            <p14:sldId id="297"/>
            <p14:sldId id="298"/>
            <p14:sldId id="299"/>
            <p14:sldId id="300"/>
            <p14:sldId id="301"/>
            <p14:sldId id="303"/>
            <p14:sldId id="306"/>
            <p14:sldId id="307"/>
            <p14:sldId id="308"/>
            <p14:sldId id="309"/>
            <p14:sldId id="310"/>
            <p14:sldId id="311"/>
            <p14:sldId id="312"/>
            <p14:sldId id="313"/>
            <p14:sldId id="314"/>
            <p14:sldId id="315"/>
            <p14:sldId id="316"/>
            <p14:sldId id="317"/>
            <p14:sldId id="318"/>
            <p14:sldId id="319"/>
            <p14:sldId id="320"/>
            <p14:sldId id="321"/>
            <p14:sldId id="322"/>
            <p14:sldId id="324"/>
            <p14:sldId id="325"/>
            <p14:sldId id="326"/>
            <p14:sldId id="327"/>
            <p14:sldId id="323"/>
            <p14:sldId id="25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7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0"/>
  </p:normalViewPr>
  <p:slideViewPr>
    <p:cSldViewPr>
      <p:cViewPr varScale="1">
        <p:scale>
          <a:sx n="113" d="100"/>
          <a:sy n="113" d="100"/>
        </p:scale>
        <p:origin x="1600"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 wzorca tytułu</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 wzorca tytułu</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 wzorca tytułu</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 wzorca tytułu</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 wzorca tytułu</a:t>
            </a:r>
          </a:p>
        </p:txBody>
      </p:sp>
      <p:sp>
        <p:nvSpPr>
          <p:cNvPr id="3" name="Symbol zastępczy daty 2"/>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 wzorca tytułu</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 wzorca tytułu</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22.02.2018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 wzorca tytułu</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221E02-25CB-4963-84BC-0813985E7D90}" type="datetimeFigureOut">
              <a:rPr lang="pl-PL" smtClean="0"/>
              <a:pPr/>
              <a:t>22.02.2018</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B7C76-EFF2-4CD8-A475-4750F11B4BC6}"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pl.wikipedia.org/wiki/Endoskopia" TargetMode="External"/><Relationship Id="rId2" Type="http://schemas.openxmlformats.org/officeDocument/2006/relationships/hyperlink" Target="http://pl.wikipedia.org/wiki/J%C4%99zyk_angielski" TargetMode="Externa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hyperlink" Target="http://pl.wikipedia.org/wiki/Jama_brzuszna" TargetMode="External"/><Relationship Id="rId4" Type="http://schemas.openxmlformats.org/officeDocument/2006/relationships/hyperlink" Target="http://pl.wikipedia.org/wiki/%C5%BBo%C5%82%C4%85dek"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pulmonologia.mp.pl/"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2A9059F-24EC-42BA-A205-A95C341A6D4F}"/>
              </a:ext>
            </a:extLst>
          </p:cNvPr>
          <p:cNvSpPr>
            <a:spLocks noGrp="1"/>
          </p:cNvSpPr>
          <p:nvPr>
            <p:ph idx="1"/>
          </p:nvPr>
        </p:nvSpPr>
        <p:spPr>
          <a:xfrm>
            <a:off x="457200" y="620688"/>
            <a:ext cx="8229600" cy="5505475"/>
          </a:xfrm>
        </p:spPr>
        <p:txBody>
          <a:bodyPr>
            <a:noAutofit/>
          </a:bodyPr>
          <a:lstStyle/>
          <a:p>
            <a:pPr marL="0" indent="0">
              <a:buNone/>
            </a:pPr>
            <a:r>
              <a:rPr lang="pl-PL" sz="2400" dirty="0">
                <a:solidFill>
                  <a:schemeClr val="tx2"/>
                </a:solidFill>
                <a:latin typeface="Arial" panose="020B0604020202020204" pitchFamily="34" charset="0"/>
                <a:cs typeface="Arial" panose="020B0604020202020204" pitchFamily="34" charset="0"/>
              </a:rPr>
              <a:t>Stolica Apostolska - lipiec 1981 r</a:t>
            </a:r>
            <a:r>
              <a:rPr lang="pl-PL" sz="2400" b="1" dirty="0">
                <a:solidFill>
                  <a:schemeClr val="tx2"/>
                </a:solidFill>
                <a:latin typeface="Arial" panose="020B0604020202020204" pitchFamily="34" charset="0"/>
                <a:cs typeface="Arial" panose="020B0604020202020204" pitchFamily="34" charset="0"/>
              </a:rPr>
              <a:t>., Jan Paweł II powiedział</a:t>
            </a:r>
            <a:r>
              <a:rPr lang="pl-PL" sz="2400" dirty="0">
                <a:solidFill>
                  <a:schemeClr val="tx2"/>
                </a:solidFill>
                <a:latin typeface="Arial" panose="020B0604020202020204" pitchFamily="34" charset="0"/>
                <a:cs typeface="Arial" panose="020B0604020202020204" pitchFamily="34" charset="0"/>
              </a:rPr>
              <a:t>, w nawiązaniu do kwestii  etycznych związanych  z  pacjentami  ciężko chorymi i umierającymi:</a:t>
            </a:r>
            <a:br>
              <a:rPr lang="pl-PL" sz="2400" dirty="0">
                <a:solidFill>
                  <a:schemeClr val="tx2"/>
                </a:solidFill>
                <a:latin typeface="Arial" panose="020B0604020202020204" pitchFamily="34" charset="0"/>
                <a:cs typeface="Arial" panose="020B0604020202020204" pitchFamily="34" charset="0"/>
              </a:rPr>
            </a:br>
            <a:r>
              <a:rPr lang="pl-PL" sz="2400" dirty="0">
                <a:solidFill>
                  <a:schemeClr val="tx2"/>
                </a:solidFill>
                <a:latin typeface="Arial" panose="020B0604020202020204" pitchFamily="34" charset="0"/>
                <a:cs typeface="Arial" panose="020B0604020202020204" pitchFamily="34" charset="0"/>
              </a:rPr>
              <a:t>‘Życie na ziemi jest darem fundamentalnym, lecz nie absolutnym. </a:t>
            </a:r>
            <a:br>
              <a:rPr lang="pl-PL" sz="2400" dirty="0">
                <a:solidFill>
                  <a:schemeClr val="tx2"/>
                </a:solidFill>
                <a:latin typeface="Arial" panose="020B0604020202020204" pitchFamily="34" charset="0"/>
                <a:cs typeface="Arial" panose="020B0604020202020204" pitchFamily="34" charset="0"/>
              </a:rPr>
            </a:br>
            <a:r>
              <a:rPr lang="pl-PL" sz="2400" dirty="0">
                <a:solidFill>
                  <a:schemeClr val="tx2"/>
                </a:solidFill>
                <a:latin typeface="Arial" panose="020B0604020202020204" pitchFamily="34" charset="0"/>
                <a:cs typeface="Arial" panose="020B0604020202020204" pitchFamily="34" charset="0"/>
              </a:rPr>
              <a:t>Zatem, granica naszego obowiązku podtrzymywania życia danej osoby powinna stanowić kwestię  rozpatrywaną  indywidualnie.  Etyczne  kryterium  decyzyjne indywidualizacji  takiej granicy opiera się na rozróżnieniu pomiędzy środkami proporcjonalnymi, których nigdy nie można  pacjentowi  odmówić,  aby  nie  antycypować  bądź  powodować  śmierci,  a  środkami nieproporcjonalnymi, których ze słusznych względów można się wyrzec, by nie pogrążać się w  uporczywej  terapii’. </a:t>
            </a:r>
            <a:endParaRPr lang="pl-PL" sz="2400" dirty="0">
              <a:solidFill>
                <a:schemeClr val="tx2"/>
              </a:solidFill>
            </a:endParaRPr>
          </a:p>
        </p:txBody>
      </p:sp>
    </p:spTree>
    <p:extLst>
      <p:ext uri="{BB962C8B-B14F-4D97-AF65-F5344CB8AC3E}">
        <p14:creationId xmlns:p14="http://schemas.microsoft.com/office/powerpoint/2010/main" val="864000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CAE0CB9-3E0F-40B4-AC43-5FD525575001}"/>
              </a:ext>
            </a:extLst>
          </p:cNvPr>
          <p:cNvSpPr>
            <a:spLocks noGrp="1"/>
          </p:cNvSpPr>
          <p:nvPr>
            <p:ph idx="1"/>
          </p:nvPr>
        </p:nvSpPr>
        <p:spPr>
          <a:xfrm>
            <a:off x="457200" y="620688"/>
            <a:ext cx="8229600" cy="5505475"/>
          </a:xfrm>
        </p:spPr>
        <p:txBody>
          <a:bodyPr>
            <a:normAutofit fontScale="70000" lnSpcReduction="20000"/>
          </a:bodyPr>
          <a:lstStyle/>
          <a:p>
            <a:pPr marL="0" indent="0">
              <a:buNone/>
            </a:pPr>
            <a:r>
              <a:rPr lang="pl-PL" sz="2900" dirty="0">
                <a:solidFill>
                  <a:schemeClr val="tx2"/>
                </a:solidFill>
                <a:latin typeface="Arial" panose="020B0604020202020204" pitchFamily="34" charset="0"/>
                <a:cs typeface="Arial" panose="020B0604020202020204" pitchFamily="34" charset="0"/>
              </a:rPr>
              <a:t>Dzieci dotknięte nieuleczalnymi chorobami, w tym chorobami nowotworowymi, to grupa pacjentów wymagająca specjalnej opieki i pielęgnacji. </a:t>
            </a:r>
          </a:p>
          <a:p>
            <a:pPr marL="0" indent="0">
              <a:buNone/>
            </a:pPr>
            <a:r>
              <a:rPr lang="pl-PL" sz="2900" dirty="0">
                <a:solidFill>
                  <a:schemeClr val="tx2"/>
                </a:solidFill>
                <a:latin typeface="Arial" panose="020B0604020202020204" pitchFamily="34" charset="0"/>
                <a:cs typeface="Arial" panose="020B0604020202020204" pitchFamily="34" charset="0"/>
              </a:rPr>
              <a:t>Bardzo ważne jest całościowe podejście, uwzględniające fizyczne, emocjonalne, społeczne i duchowe aspekty pielęgnacji i opieki.</a:t>
            </a:r>
          </a:p>
          <a:p>
            <a:pPr marL="0" indent="0">
              <a:buNone/>
            </a:pPr>
            <a:r>
              <a:rPr lang="pl-PL" sz="2900" dirty="0">
                <a:solidFill>
                  <a:schemeClr val="tx2"/>
                </a:solidFill>
                <a:latin typeface="Arial" panose="020B0604020202020204" pitchFamily="34" charset="0"/>
                <a:cs typeface="Arial" panose="020B0604020202020204" pitchFamily="34" charset="0"/>
              </a:rPr>
              <a:t>W przypadku dziecka w terminalnym stadium choroby istotne jest umiejętne przygotowanie rodziny do asystowania w procesie jego odchodzenia. </a:t>
            </a:r>
          </a:p>
          <a:p>
            <a:pPr marL="0" indent="0">
              <a:buNone/>
            </a:pPr>
            <a:r>
              <a:rPr lang="pl-PL" sz="2900" dirty="0">
                <a:solidFill>
                  <a:schemeClr val="tx2"/>
                </a:solidFill>
                <a:latin typeface="Arial" panose="020B0604020202020204" pitchFamily="34" charset="0"/>
                <a:cs typeface="Arial" panose="020B0604020202020204" pitchFamily="34" charset="0"/>
              </a:rPr>
              <a:t>Nie ma odpowiedniego czasu na chorobę i umieranie. </a:t>
            </a:r>
          </a:p>
          <a:p>
            <a:pPr marL="0" indent="0">
              <a:buNone/>
            </a:pPr>
            <a:r>
              <a:rPr lang="pl-PL" sz="2900" dirty="0">
                <a:solidFill>
                  <a:schemeClr val="tx2"/>
                </a:solidFill>
                <a:latin typeface="Arial" panose="020B0604020202020204" pitchFamily="34" charset="0"/>
                <a:cs typeface="Arial" panose="020B0604020202020204" pitchFamily="34" charset="0"/>
              </a:rPr>
              <a:t>Choroba zawsze pojawia się nie w porę, wprowadzając zamęt i chaos w życiu całej rodziny, dziecko zaś pozbawia dzieciństwa, radości i beztroski. </a:t>
            </a:r>
          </a:p>
          <a:p>
            <a:pPr marL="0" indent="0">
              <a:buNone/>
            </a:pPr>
            <a:r>
              <a:rPr lang="pl-PL" sz="2900" dirty="0">
                <a:solidFill>
                  <a:schemeClr val="tx2"/>
                </a:solidFill>
                <a:latin typeface="Arial" panose="020B0604020202020204" pitchFamily="34" charset="0"/>
                <a:cs typeface="Arial" panose="020B0604020202020204" pitchFamily="34" charset="0"/>
              </a:rPr>
              <a:t>Pielęgniarka/opiekunka/wolontariusz musi zmierzyć się z reakcjami emocjonalnymi pacjentów w różnych stadiach choroby nowotworowej, reakcjami emocjonalnymi rodziny umierającego dziecka, a także własnymi odczuciami. </a:t>
            </a:r>
          </a:p>
          <a:p>
            <a:pPr marL="0" indent="0">
              <a:buNone/>
            </a:pPr>
            <a:r>
              <a:rPr lang="pl-PL" sz="2900" dirty="0">
                <a:solidFill>
                  <a:schemeClr val="tx2"/>
                </a:solidFill>
                <a:latin typeface="Arial" panose="020B0604020202020204" pitchFamily="34" charset="0"/>
                <a:cs typeface="Arial" panose="020B0604020202020204" pitchFamily="34" charset="0"/>
              </a:rPr>
              <a:t>Człowiek jest jedyną istotą świadomą swojej śmiertelności. </a:t>
            </a:r>
          </a:p>
          <a:p>
            <a:pPr marL="0" indent="0">
              <a:buNone/>
            </a:pPr>
            <a:r>
              <a:rPr lang="pl-PL" sz="2900" dirty="0">
                <a:solidFill>
                  <a:schemeClr val="tx2"/>
                </a:solidFill>
                <a:latin typeface="Arial" panose="020B0604020202020204" pitchFamily="34" charset="0"/>
                <a:cs typeface="Arial" panose="020B0604020202020204" pitchFamily="34" charset="0"/>
              </a:rPr>
              <a:t>Niezależnie od tego konfrontacja ze śmiercią jest zawsze czymś trudnym, dotykającym najbardziej osobistych i intymnych przeżyć. </a:t>
            </a:r>
          </a:p>
          <a:p>
            <a:pPr marL="0" indent="0">
              <a:buNone/>
            </a:pPr>
            <a:endParaRPr lang="pl-PL" dirty="0"/>
          </a:p>
        </p:txBody>
      </p:sp>
    </p:spTree>
    <p:extLst>
      <p:ext uri="{BB962C8B-B14F-4D97-AF65-F5344CB8AC3E}">
        <p14:creationId xmlns:p14="http://schemas.microsoft.com/office/powerpoint/2010/main" val="2728709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9AC25BD-DA3D-4C91-8941-2E87340CC116}"/>
              </a:ext>
            </a:extLst>
          </p:cNvPr>
          <p:cNvSpPr>
            <a:spLocks noGrp="1"/>
          </p:cNvSpPr>
          <p:nvPr>
            <p:ph type="title"/>
          </p:nvPr>
        </p:nvSpPr>
        <p:spPr>
          <a:xfrm>
            <a:off x="457200" y="274638"/>
            <a:ext cx="8229600" cy="850106"/>
          </a:xfrm>
        </p:spPr>
        <p:txBody>
          <a:bodyPr>
            <a:normAutofit/>
          </a:bodyPr>
          <a:lstStyle/>
          <a:p>
            <a:r>
              <a:rPr lang="pl-PL" sz="2400" b="1" dirty="0">
                <a:solidFill>
                  <a:schemeClr val="tx2"/>
                </a:solidFill>
                <a:latin typeface="Arial" panose="020B0604020202020204" pitchFamily="34" charset="0"/>
                <a:cs typeface="Arial" panose="020B0604020202020204" pitchFamily="34" charset="0"/>
              </a:rPr>
              <a:t>CODZIENNA TOALETA</a:t>
            </a:r>
          </a:p>
        </p:txBody>
      </p:sp>
      <p:sp>
        <p:nvSpPr>
          <p:cNvPr id="3" name="Symbol zastępczy zawartości 2">
            <a:extLst>
              <a:ext uri="{FF2B5EF4-FFF2-40B4-BE49-F238E27FC236}">
                <a16:creationId xmlns:a16="http://schemas.microsoft.com/office/drawing/2014/main" id="{144A04F3-C831-4A22-A239-8B575F82EE90}"/>
              </a:ext>
            </a:extLst>
          </p:cNvPr>
          <p:cNvSpPr>
            <a:spLocks noGrp="1"/>
          </p:cNvSpPr>
          <p:nvPr>
            <p:ph idx="1"/>
          </p:nvPr>
        </p:nvSpPr>
        <p:spPr>
          <a:xfrm>
            <a:off x="457200" y="980728"/>
            <a:ext cx="8229600" cy="5145435"/>
          </a:xfrm>
        </p:spPr>
        <p:txBody>
          <a:bodyPr>
            <a:noAutofit/>
          </a:bodyPr>
          <a:lstStyle/>
          <a:p>
            <a:pPr marL="0" indent="0">
              <a:buNone/>
            </a:pPr>
            <a:r>
              <a:rPr lang="pl-PL" sz="1100" dirty="0">
                <a:solidFill>
                  <a:schemeClr val="tx2"/>
                </a:solidFill>
                <a:latin typeface="Arial" panose="020B0604020202020204" pitchFamily="34" charset="0"/>
                <a:cs typeface="Arial" panose="020B0604020202020204" pitchFamily="34" charset="0"/>
              </a:rPr>
              <a:t>Skóra zajmuje przeciętnie u dorosłego człowieka około 2 m2 powierzchni co stanowi 12% masy ciała i waży około 3-5 kg. Jest ona łącznikiem pomiędzy środowiskiem wewnętrznym a zewnętrznym naszego organizmu i pełni wiele funkcji. Bardzo ważne zatem jest aby była dobrze odżywiona, dzięki czemu mogła prawidłowo działać. </a:t>
            </a:r>
          </a:p>
          <a:p>
            <a:r>
              <a:rPr lang="pl-PL" sz="1100" dirty="0">
                <a:solidFill>
                  <a:schemeClr val="tx2"/>
                </a:solidFill>
                <a:latin typeface="Arial" panose="020B0604020202020204" pitchFamily="34" charset="0"/>
                <a:cs typeface="Arial" panose="020B0604020202020204" pitchFamily="34" charset="0"/>
              </a:rPr>
              <a:t>Skóra zbudowana jest z trzech podstawowych warstw, które pełnią określone funkcje:</a:t>
            </a:r>
            <a:br>
              <a:rPr lang="pl-PL" sz="1100" dirty="0">
                <a:solidFill>
                  <a:schemeClr val="tx2"/>
                </a:solidFill>
                <a:latin typeface="Arial" panose="020B0604020202020204" pitchFamily="34" charset="0"/>
                <a:cs typeface="Arial" panose="020B0604020202020204" pitchFamily="34" charset="0"/>
              </a:rPr>
            </a:br>
            <a:r>
              <a:rPr lang="pl-PL" sz="1100" b="1" dirty="0">
                <a:solidFill>
                  <a:schemeClr val="tx2"/>
                </a:solidFill>
                <a:latin typeface="Arial" panose="020B0604020202020204" pitchFamily="34" charset="0"/>
                <a:cs typeface="Arial" panose="020B0604020202020204" pitchFamily="34" charset="0"/>
              </a:rPr>
              <a:t>naskórek (epiderma) </a:t>
            </a:r>
            <a:r>
              <a:rPr lang="pl-PL" sz="1100" dirty="0">
                <a:solidFill>
                  <a:schemeClr val="tx2"/>
                </a:solidFill>
                <a:latin typeface="Arial" panose="020B0604020202020204" pitchFamily="34" charset="0"/>
                <a:cs typeface="Arial" panose="020B0604020202020204" pitchFamily="34" charset="0"/>
              </a:rPr>
              <a:t>– jest to warstwa zewnętrzna, które pełni rolę ochronną, </a:t>
            </a:r>
          </a:p>
          <a:p>
            <a:r>
              <a:rPr lang="pl-PL" sz="1100" b="1" dirty="0">
                <a:solidFill>
                  <a:schemeClr val="tx2"/>
                </a:solidFill>
                <a:latin typeface="Arial" panose="020B0604020202020204" pitchFamily="34" charset="0"/>
                <a:cs typeface="Arial" panose="020B0604020202020204" pitchFamily="34" charset="0"/>
              </a:rPr>
              <a:t>skóra właściwa (derma) </a:t>
            </a:r>
            <a:r>
              <a:rPr lang="pl-PL" sz="1100" dirty="0">
                <a:solidFill>
                  <a:schemeClr val="tx2"/>
                </a:solidFill>
                <a:latin typeface="Arial" panose="020B0604020202020204" pitchFamily="34" charset="0"/>
                <a:cs typeface="Arial" panose="020B0604020202020204" pitchFamily="34" charset="0"/>
              </a:rPr>
              <a:t>– jest warstwą środkową, w której znajdują się receptory, nerwy, gruczoły (np. potowe), naczynia krwionośne. Jest to warstwa wspierająca i odżywcza.</a:t>
            </a:r>
          </a:p>
          <a:p>
            <a:r>
              <a:rPr lang="pl-PL" sz="1100" b="1" dirty="0">
                <a:solidFill>
                  <a:schemeClr val="tx2"/>
                </a:solidFill>
                <a:latin typeface="Arial" panose="020B0604020202020204" pitchFamily="34" charset="0"/>
                <a:cs typeface="Arial" panose="020B0604020202020204" pitchFamily="34" charset="0"/>
              </a:rPr>
              <a:t>tkanka podskórna (hipoderma)</a:t>
            </a:r>
            <a:r>
              <a:rPr lang="pl-PL" sz="1100" dirty="0">
                <a:solidFill>
                  <a:schemeClr val="tx2"/>
                </a:solidFill>
                <a:latin typeface="Arial" panose="020B0604020202020204" pitchFamily="34" charset="0"/>
                <a:cs typeface="Arial" panose="020B0604020202020204" pitchFamily="34" charset="0"/>
              </a:rPr>
              <a:t> – warstwa najgłębsza. Składa się głównie z komórek tłuszczowych. Decyduje o kształcie ciała, magazynuje składniki odżywcze i chroni przed nagłymi zmianami temperatury.</a:t>
            </a:r>
          </a:p>
          <a:p>
            <a:pPr marL="0" indent="0">
              <a:buNone/>
            </a:pPr>
            <a:r>
              <a:rPr lang="pl-PL" sz="1100" dirty="0">
                <a:solidFill>
                  <a:schemeClr val="tx2"/>
                </a:solidFill>
                <a:latin typeface="Arial" panose="020B0604020202020204" pitchFamily="34" charset="0"/>
                <a:cs typeface="Arial" panose="020B0604020202020204" pitchFamily="34" charset="0"/>
              </a:rPr>
              <a:t>W epidermie i dermie wytwarzane są substancje, które mają zapewnić skórze odpowiedni wygląd, koloryt, jędrność, elastyczność, twardość. Są to m.in. :</a:t>
            </a:r>
            <a:br>
              <a:rPr lang="pl-PL" sz="1100" dirty="0">
                <a:solidFill>
                  <a:schemeClr val="tx2"/>
                </a:solidFill>
                <a:latin typeface="Arial" panose="020B0604020202020204" pitchFamily="34" charset="0"/>
                <a:cs typeface="Arial" panose="020B0604020202020204" pitchFamily="34" charset="0"/>
              </a:rPr>
            </a:br>
            <a:r>
              <a:rPr lang="pl-PL" sz="1100" b="1" dirty="0">
                <a:solidFill>
                  <a:schemeClr val="tx2"/>
                </a:solidFill>
                <a:latin typeface="Arial" panose="020B0604020202020204" pitchFamily="34" charset="0"/>
                <a:cs typeface="Arial" panose="020B0604020202020204" pitchFamily="34" charset="0"/>
              </a:rPr>
              <a:t>keratyna </a:t>
            </a:r>
            <a:r>
              <a:rPr lang="pl-PL" sz="1100" dirty="0">
                <a:solidFill>
                  <a:schemeClr val="tx2"/>
                </a:solidFill>
                <a:latin typeface="Arial" panose="020B0604020202020204" pitchFamily="34" charset="0"/>
                <a:cs typeface="Arial" panose="020B0604020202020204" pitchFamily="34" charset="0"/>
              </a:rPr>
              <a:t>- białko bogate w siarkę, </a:t>
            </a:r>
            <a:br>
              <a:rPr lang="pl-PL" sz="1100" dirty="0">
                <a:solidFill>
                  <a:schemeClr val="tx2"/>
                </a:solidFill>
                <a:latin typeface="Arial" panose="020B0604020202020204" pitchFamily="34" charset="0"/>
                <a:cs typeface="Arial" panose="020B0604020202020204" pitchFamily="34" charset="0"/>
              </a:rPr>
            </a:br>
            <a:endParaRPr lang="pl-PL" sz="1100" dirty="0">
              <a:solidFill>
                <a:schemeClr val="tx2"/>
              </a:solidFill>
              <a:latin typeface="Arial" panose="020B0604020202020204" pitchFamily="34" charset="0"/>
              <a:cs typeface="Arial" panose="020B0604020202020204" pitchFamily="34" charset="0"/>
            </a:endParaRPr>
          </a:p>
          <a:p>
            <a:r>
              <a:rPr lang="pl-PL" sz="1100" b="1" dirty="0">
                <a:solidFill>
                  <a:schemeClr val="tx2"/>
                </a:solidFill>
                <a:latin typeface="Arial" panose="020B0604020202020204" pitchFamily="34" charset="0"/>
                <a:cs typeface="Arial" panose="020B0604020202020204" pitchFamily="34" charset="0"/>
              </a:rPr>
              <a:t>kolagen </a:t>
            </a:r>
            <a:r>
              <a:rPr lang="pl-PL" sz="1100" dirty="0">
                <a:solidFill>
                  <a:schemeClr val="tx2"/>
                </a:solidFill>
                <a:latin typeface="Arial" panose="020B0604020202020204" pitchFamily="34" charset="0"/>
                <a:cs typeface="Arial" panose="020B0604020202020204" pitchFamily="34" charset="0"/>
              </a:rPr>
              <a:t>- zapewnia twardość sprężystość i elastyczność. Podobnie jak keratyna należy do białek.</a:t>
            </a:r>
            <a:br>
              <a:rPr lang="pl-PL" sz="1100" dirty="0">
                <a:solidFill>
                  <a:schemeClr val="tx2"/>
                </a:solidFill>
                <a:latin typeface="Arial" panose="020B0604020202020204" pitchFamily="34" charset="0"/>
                <a:cs typeface="Arial" panose="020B0604020202020204" pitchFamily="34" charset="0"/>
              </a:rPr>
            </a:br>
            <a:endParaRPr lang="pl-PL" sz="1100" dirty="0">
              <a:solidFill>
                <a:schemeClr val="tx2"/>
              </a:solidFill>
              <a:latin typeface="Arial" panose="020B0604020202020204" pitchFamily="34" charset="0"/>
              <a:cs typeface="Arial" panose="020B0604020202020204" pitchFamily="34" charset="0"/>
            </a:endParaRPr>
          </a:p>
          <a:p>
            <a:r>
              <a:rPr lang="pl-PL" sz="1100" b="1" dirty="0">
                <a:solidFill>
                  <a:schemeClr val="tx2"/>
                </a:solidFill>
                <a:latin typeface="Arial" panose="020B0604020202020204" pitchFamily="34" charset="0"/>
                <a:cs typeface="Arial" panose="020B0604020202020204" pitchFamily="34" charset="0"/>
              </a:rPr>
              <a:t>płyn limfatyczny </a:t>
            </a:r>
            <a:r>
              <a:rPr lang="pl-PL" sz="1100" dirty="0">
                <a:solidFill>
                  <a:schemeClr val="tx2"/>
                </a:solidFill>
                <a:latin typeface="Arial" panose="020B0604020202020204" pitchFamily="34" charset="0"/>
                <a:cs typeface="Arial" panose="020B0604020202020204" pitchFamily="34" charset="0"/>
              </a:rPr>
              <a:t>- wypełnia przestrzenie międzykomórkowe i wzmacnia komórki,</a:t>
            </a:r>
            <a:br>
              <a:rPr lang="pl-PL" sz="1100" dirty="0">
                <a:solidFill>
                  <a:schemeClr val="tx2"/>
                </a:solidFill>
                <a:latin typeface="Arial" panose="020B0604020202020204" pitchFamily="34" charset="0"/>
                <a:cs typeface="Arial" panose="020B0604020202020204" pitchFamily="34" charset="0"/>
              </a:rPr>
            </a:br>
            <a:endParaRPr lang="pl-PL" sz="1100" dirty="0">
              <a:solidFill>
                <a:schemeClr val="tx2"/>
              </a:solidFill>
              <a:latin typeface="Arial" panose="020B0604020202020204" pitchFamily="34" charset="0"/>
              <a:cs typeface="Arial" panose="020B0604020202020204" pitchFamily="34" charset="0"/>
            </a:endParaRPr>
          </a:p>
          <a:p>
            <a:r>
              <a:rPr lang="pl-PL" sz="1100" b="1" dirty="0" err="1">
                <a:solidFill>
                  <a:schemeClr val="tx2"/>
                </a:solidFill>
                <a:latin typeface="Arial" panose="020B0604020202020204" pitchFamily="34" charset="0"/>
                <a:cs typeface="Arial" panose="020B0604020202020204" pitchFamily="34" charset="0"/>
              </a:rPr>
              <a:t>keratohialina</a:t>
            </a:r>
            <a:r>
              <a:rPr lang="pl-PL" sz="1100" b="1" dirty="0">
                <a:solidFill>
                  <a:schemeClr val="tx2"/>
                </a:solidFill>
                <a:latin typeface="Arial" panose="020B0604020202020204" pitchFamily="34" charset="0"/>
                <a:cs typeface="Arial" panose="020B0604020202020204" pitchFamily="34" charset="0"/>
              </a:rPr>
              <a:t> </a:t>
            </a:r>
            <a:r>
              <a:rPr lang="pl-PL" sz="1100" dirty="0">
                <a:solidFill>
                  <a:schemeClr val="tx2"/>
                </a:solidFill>
                <a:latin typeface="Arial" panose="020B0604020202020204" pitchFamily="34" charset="0"/>
                <a:cs typeface="Arial" panose="020B0604020202020204" pitchFamily="34" charset="0"/>
              </a:rPr>
              <a:t>– białkowo-tłuszczowy związek nadający skórze przezroczystość. Jest wykorzystywany przy tworzeniu się kolagenu.</a:t>
            </a:r>
            <a:br>
              <a:rPr lang="pl-PL" sz="1100" dirty="0">
                <a:solidFill>
                  <a:schemeClr val="tx2"/>
                </a:solidFill>
                <a:latin typeface="Arial" panose="020B0604020202020204" pitchFamily="34" charset="0"/>
                <a:cs typeface="Arial" panose="020B0604020202020204" pitchFamily="34" charset="0"/>
              </a:rPr>
            </a:br>
            <a:endParaRPr lang="pl-PL" sz="1100" dirty="0">
              <a:solidFill>
                <a:schemeClr val="tx2"/>
              </a:solidFill>
              <a:latin typeface="Arial" panose="020B0604020202020204" pitchFamily="34" charset="0"/>
              <a:cs typeface="Arial" panose="020B0604020202020204" pitchFamily="34" charset="0"/>
            </a:endParaRPr>
          </a:p>
          <a:p>
            <a:r>
              <a:rPr lang="pl-PL" sz="1100" b="1" dirty="0" err="1">
                <a:solidFill>
                  <a:schemeClr val="tx2"/>
                </a:solidFill>
                <a:latin typeface="Arial" panose="020B0604020202020204" pitchFamily="34" charset="0"/>
                <a:cs typeface="Arial" panose="020B0604020202020204" pitchFamily="34" charset="0"/>
              </a:rPr>
              <a:t>eleidyna</a:t>
            </a:r>
            <a:r>
              <a:rPr lang="pl-PL" sz="1100" b="1" dirty="0">
                <a:solidFill>
                  <a:schemeClr val="tx2"/>
                </a:solidFill>
                <a:latin typeface="Arial" panose="020B0604020202020204" pitchFamily="34" charset="0"/>
                <a:cs typeface="Arial" panose="020B0604020202020204" pitchFamily="34" charset="0"/>
              </a:rPr>
              <a:t> </a:t>
            </a:r>
            <a:r>
              <a:rPr lang="pl-PL" sz="1100" dirty="0">
                <a:solidFill>
                  <a:schemeClr val="tx2"/>
                </a:solidFill>
                <a:latin typeface="Arial" panose="020B0604020202020204" pitchFamily="34" charset="0"/>
                <a:cs typeface="Arial" panose="020B0604020202020204" pitchFamily="34" charset="0"/>
              </a:rPr>
              <a:t>- podobnie jak poprzednia substancja, nadaje przezroczystość. Dodatkowo przyciąga i pochłania cząsteczki wody.</a:t>
            </a:r>
          </a:p>
          <a:p>
            <a:pPr marL="0" indent="0">
              <a:buNone/>
            </a:pPr>
            <a:r>
              <a:rPr lang="pl-PL" sz="1100" dirty="0">
                <a:solidFill>
                  <a:schemeClr val="tx2"/>
                </a:solidFill>
                <a:latin typeface="Arial" panose="020B0604020202020204" pitchFamily="34" charset="0"/>
                <a:cs typeface="Arial" panose="020B0604020202020204" pitchFamily="34" charset="0"/>
              </a:rPr>
              <a:t>Substancje te mogą być wytwarzane w organizmie, bądź ich źródłem mogą być produkty żywnościowe. Aby więc nasza skóra pięknie wyglądała i była zdolna pełnić nadane jej funkcje, konieczne jest dostarczenie odpowiednich składników wraz z dietą. </a:t>
            </a:r>
            <a:br>
              <a:rPr lang="pl-PL" sz="1100" dirty="0">
                <a:solidFill>
                  <a:schemeClr val="tx2"/>
                </a:solidFill>
                <a:latin typeface="Arial" panose="020B0604020202020204" pitchFamily="34" charset="0"/>
                <a:cs typeface="Arial" panose="020B0604020202020204" pitchFamily="34" charset="0"/>
              </a:rPr>
            </a:br>
            <a:br>
              <a:rPr lang="pl-PL" sz="1100" dirty="0">
                <a:solidFill>
                  <a:schemeClr val="tx2"/>
                </a:solidFill>
                <a:latin typeface="Arial" panose="020B0604020202020204" pitchFamily="34" charset="0"/>
                <a:cs typeface="Arial" panose="020B0604020202020204" pitchFamily="34" charset="0"/>
              </a:rPr>
            </a:br>
            <a:r>
              <a:rPr lang="pl-PL" sz="1100" dirty="0">
                <a:solidFill>
                  <a:schemeClr val="tx2"/>
                </a:solidFill>
                <a:latin typeface="Arial" panose="020B0604020202020204" pitchFamily="34" charset="0"/>
                <a:cs typeface="Arial" panose="020B0604020202020204" pitchFamily="34" charset="0"/>
              </a:rPr>
              <a:t>Istotna jest tutaj zarówno odpowiednia podaż tłuszczu i białek jak i witamin oraz składników mineralnych. Zwłaszcza ważne dla skóry są </a:t>
            </a:r>
            <a:r>
              <a:rPr lang="pl-PL" sz="1100" b="1" dirty="0">
                <a:solidFill>
                  <a:schemeClr val="tx2"/>
                </a:solidFill>
                <a:latin typeface="Arial" panose="020B0604020202020204" pitchFamily="34" charset="0"/>
                <a:cs typeface="Arial" panose="020B0604020202020204" pitchFamily="34" charset="0"/>
              </a:rPr>
              <a:t>Niezbędne Nienasycone Kwasy Tłuszczowe </a:t>
            </a:r>
            <a:r>
              <a:rPr lang="pl-PL" sz="1100" dirty="0">
                <a:solidFill>
                  <a:schemeClr val="tx2"/>
                </a:solidFill>
                <a:latin typeface="Arial" panose="020B0604020202020204" pitchFamily="34" charset="0"/>
                <a:cs typeface="Arial" panose="020B0604020202020204" pitchFamily="34" charset="0"/>
              </a:rPr>
              <a:t>(NNKT) oraz </a:t>
            </a:r>
            <a:r>
              <a:rPr lang="pl-PL" sz="1100" b="1" dirty="0">
                <a:solidFill>
                  <a:schemeClr val="tx2"/>
                </a:solidFill>
                <a:latin typeface="Arial" panose="020B0604020202020204" pitchFamily="34" charset="0"/>
                <a:cs typeface="Arial" panose="020B0604020202020204" pitchFamily="34" charset="0"/>
              </a:rPr>
              <a:t>aminokwasy egzogenne </a:t>
            </a:r>
            <a:r>
              <a:rPr lang="pl-PL" sz="1100" dirty="0">
                <a:solidFill>
                  <a:schemeClr val="tx2"/>
                </a:solidFill>
                <a:latin typeface="Arial" panose="020B0604020202020204" pitchFamily="34" charset="0"/>
                <a:cs typeface="Arial" panose="020B0604020202020204" pitchFamily="34" charset="0"/>
              </a:rPr>
              <a:t>(niezbędne), które mogą być jedynie dostarczone organizmowi z zewnątrz, a więc z pożywieniem. W przypadku ich braku skóra zaczyna być mało elastyczna, rozciągliwa, przyspieszają procesy starzenia oraz mogą pojawić się jej schorzenia związane z ich niedoborem. Źródłem NNKT są oleje roślinne, nasiona, pestki, orzechy, ryby. Niezbędnych aminokwasów zaś dostarcza białko zwierzęce oraz w mniejszym stopniu roślinne.</a:t>
            </a:r>
          </a:p>
        </p:txBody>
      </p:sp>
    </p:spTree>
    <p:extLst>
      <p:ext uri="{BB962C8B-B14F-4D97-AF65-F5344CB8AC3E}">
        <p14:creationId xmlns:p14="http://schemas.microsoft.com/office/powerpoint/2010/main" val="1343769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6881DFD-1336-4A39-945C-4AF96DC939A4}"/>
              </a:ext>
            </a:extLst>
          </p:cNvPr>
          <p:cNvSpPr>
            <a:spLocks noGrp="1"/>
          </p:cNvSpPr>
          <p:nvPr>
            <p:ph idx="1"/>
          </p:nvPr>
        </p:nvSpPr>
        <p:spPr>
          <a:xfrm>
            <a:off x="457200" y="476672"/>
            <a:ext cx="8229600" cy="5649491"/>
          </a:xfrm>
        </p:spPr>
        <p:txBody>
          <a:bodyPr>
            <a:normAutofit/>
          </a:bodyPr>
          <a:lstStyle/>
          <a:p>
            <a:pPr marL="0" indent="0">
              <a:buNone/>
            </a:pPr>
            <a:r>
              <a:rPr lang="pl-PL" sz="1100" dirty="0">
                <a:solidFill>
                  <a:schemeClr val="tx2"/>
                </a:solidFill>
                <a:latin typeface="Arial" panose="020B0604020202020204" pitchFamily="34" charset="0"/>
                <a:cs typeface="Arial" panose="020B0604020202020204" pitchFamily="34" charset="0"/>
              </a:rPr>
              <a:t>Witaminy i minerały odżywiają skórę, poprawiają jej barwę i jędrność, tak jak np. witamina A, która sprawia, że skóra jest gładka, delikatna i nawilżona oraz witamina E, która poprawia krążenie w naczyńkach włosowatych, przez co polepsza ukrwienie skóry. Składniki te wpływają jednak na nią także w sposób kojący różnego rodzaju dolegliwości:</a:t>
            </a:r>
            <a:br>
              <a:rPr lang="pl-PL" sz="1100" dirty="0">
                <a:solidFill>
                  <a:schemeClr val="tx2"/>
                </a:solidFill>
                <a:latin typeface="Arial" panose="020B0604020202020204" pitchFamily="34" charset="0"/>
                <a:cs typeface="Arial" panose="020B0604020202020204" pitchFamily="34" charset="0"/>
              </a:rPr>
            </a:br>
            <a:r>
              <a:rPr lang="pl-PL" sz="1100" b="1" dirty="0">
                <a:solidFill>
                  <a:schemeClr val="tx2"/>
                </a:solidFill>
                <a:latin typeface="Arial" panose="020B0604020202020204" pitchFamily="34" charset="0"/>
                <a:cs typeface="Arial" panose="020B0604020202020204" pitchFamily="34" charset="0"/>
              </a:rPr>
              <a:t>Witamina A (retinol), karoten </a:t>
            </a:r>
            <a:r>
              <a:rPr lang="pl-PL" sz="1100" dirty="0">
                <a:solidFill>
                  <a:schemeClr val="tx2"/>
                </a:solidFill>
                <a:latin typeface="Arial" panose="020B0604020202020204" pitchFamily="34" charset="0"/>
                <a:cs typeface="Arial" panose="020B0604020202020204" pitchFamily="34" charset="0"/>
              </a:rPr>
              <a:t>– bierze udział w regulacji czynności gruczołów łojowych oraz rogowacenia naskórka, przez co jest istotna przy ich zaburzeniach. Działa w sposób korzystny także przy oparzeniach i </a:t>
            </a:r>
            <a:r>
              <a:rPr lang="pl-PL" sz="1100" dirty="0" err="1">
                <a:solidFill>
                  <a:schemeClr val="tx2"/>
                </a:solidFill>
                <a:latin typeface="Arial" panose="020B0604020202020204" pitchFamily="34" charset="0"/>
                <a:cs typeface="Arial" panose="020B0604020202020204" pitchFamily="34" charset="0"/>
              </a:rPr>
              <a:t>odmrożeniach</a:t>
            </a:r>
            <a:r>
              <a:rPr lang="pl-PL" sz="1100" dirty="0">
                <a:solidFill>
                  <a:schemeClr val="tx2"/>
                </a:solidFill>
                <a:latin typeface="Arial" panose="020B0604020202020204" pitchFamily="34" charset="0"/>
                <a:cs typeface="Arial" panose="020B0604020202020204" pitchFamily="34" charset="0"/>
              </a:rPr>
              <a:t>. Jej źródłami są : marchew, warzywa zielone oraz czerwone, tran, wątróbka, jaja, produkty mleczne.</a:t>
            </a:r>
          </a:p>
          <a:p>
            <a:r>
              <a:rPr lang="pl-PL" sz="1100" b="1" dirty="0">
                <a:solidFill>
                  <a:schemeClr val="tx2"/>
                </a:solidFill>
                <a:latin typeface="Arial" panose="020B0604020202020204" pitchFamily="34" charset="0"/>
                <a:cs typeface="Arial" panose="020B0604020202020204" pitchFamily="34" charset="0"/>
              </a:rPr>
              <a:t>Witamina E (tokoferol)</a:t>
            </a:r>
            <a:r>
              <a:rPr lang="pl-PL" sz="1100" dirty="0">
                <a:solidFill>
                  <a:schemeClr val="tx2"/>
                </a:solidFill>
                <a:latin typeface="Arial" panose="020B0604020202020204" pitchFamily="34" charset="0"/>
                <a:cs typeface="Arial" panose="020B0604020202020204" pitchFamily="34" charset="0"/>
              </a:rPr>
              <a:t>– w połączeniu z witaminą A zapobiega zmianom trądzikowym. W formie zewnętrznej koi rany po oparzeniach, otarcia naskórka. Jej źródłami są: oleje roślinne, orzechy, produkty z pełnego ziarna, kiełki pszenicy.</a:t>
            </a:r>
          </a:p>
          <a:p>
            <a:r>
              <a:rPr lang="pl-PL" sz="1100" b="1" dirty="0">
                <a:solidFill>
                  <a:schemeClr val="tx2"/>
                </a:solidFill>
                <a:latin typeface="Arial" panose="020B0604020202020204" pitchFamily="34" charset="0"/>
                <a:cs typeface="Arial" panose="020B0604020202020204" pitchFamily="34" charset="0"/>
              </a:rPr>
              <a:t>Witamina C (kwas askorbinowy)</a:t>
            </a:r>
            <a:r>
              <a:rPr lang="pl-PL" sz="1100" dirty="0">
                <a:solidFill>
                  <a:schemeClr val="tx2"/>
                </a:solidFill>
                <a:latin typeface="Arial" panose="020B0604020202020204" pitchFamily="34" charset="0"/>
                <a:cs typeface="Arial" panose="020B0604020202020204" pitchFamily="34" charset="0"/>
              </a:rPr>
              <a:t>– ułatwia gojenie się wszelkich ran, siniaków. Wzmacnia ściany naczyń krwionośnych, dzięki czemu zapobiega ich pękaniu np. naczyniek na skórze twarzy. Jej źródłami są: świeże owoce i warzywa, czarna porzeczka, owoce cytrusowe, ziemniaki.</a:t>
            </a:r>
          </a:p>
          <a:p>
            <a:r>
              <a:rPr lang="pl-PL" sz="1100" b="1" dirty="0">
                <a:solidFill>
                  <a:schemeClr val="tx2"/>
                </a:solidFill>
                <a:latin typeface="Arial" panose="020B0604020202020204" pitchFamily="34" charset="0"/>
                <a:cs typeface="Arial" panose="020B0604020202020204" pitchFamily="34" charset="0"/>
              </a:rPr>
              <a:t>Witamina B1 (tiamina) </a:t>
            </a:r>
            <a:r>
              <a:rPr lang="pl-PL" sz="1100" dirty="0">
                <a:solidFill>
                  <a:schemeClr val="tx2"/>
                </a:solidFill>
                <a:latin typeface="Arial" panose="020B0604020202020204" pitchFamily="34" charset="0"/>
                <a:cs typeface="Arial" panose="020B0604020202020204" pitchFamily="34" charset="0"/>
              </a:rPr>
              <a:t>– jest niezbędna w przypadku leczenia takich dolegliwości jak łojotok, trądzik pospolity, pokrzywka, świąd skóry. Jej źródłami są: produkty zbożowe, drożdże, orzechy, groch, fasola, niełuskany ryż, mięso, podroby.</a:t>
            </a:r>
          </a:p>
          <a:p>
            <a:r>
              <a:rPr lang="pl-PL" sz="1100" b="1" dirty="0">
                <a:solidFill>
                  <a:schemeClr val="tx2"/>
                </a:solidFill>
                <a:latin typeface="Arial" panose="020B0604020202020204" pitchFamily="34" charset="0"/>
                <a:cs typeface="Arial" panose="020B0604020202020204" pitchFamily="34" charset="0"/>
              </a:rPr>
              <a:t>Witamina B2 (ryboflawina) </a:t>
            </a:r>
            <a:r>
              <a:rPr lang="pl-PL" sz="1100" dirty="0">
                <a:solidFill>
                  <a:schemeClr val="tx2"/>
                </a:solidFill>
                <a:latin typeface="Arial" panose="020B0604020202020204" pitchFamily="34" charset="0"/>
                <a:cs typeface="Arial" panose="020B0604020202020204" pitchFamily="34" charset="0"/>
              </a:rPr>
              <a:t>– jej brak powoduje, że skóra staje się mało elastyczna i przybiera zmęczony, starczy wygląd. Jej źródłami są: mleko i jego produkty, drożdże, produkty pełnoziarniste, mięso, ryby, szpinak.</a:t>
            </a:r>
          </a:p>
          <a:p>
            <a:r>
              <a:rPr lang="pl-PL" sz="1100" b="1" dirty="0">
                <a:solidFill>
                  <a:schemeClr val="tx2"/>
                </a:solidFill>
                <a:latin typeface="Arial" panose="020B0604020202020204" pitchFamily="34" charset="0"/>
                <a:cs typeface="Arial" panose="020B0604020202020204" pitchFamily="34" charset="0"/>
              </a:rPr>
              <a:t>Witamina PP (niacyna) </a:t>
            </a:r>
            <a:r>
              <a:rPr lang="pl-PL" sz="1100" dirty="0">
                <a:solidFill>
                  <a:schemeClr val="tx2"/>
                </a:solidFill>
                <a:latin typeface="Arial" panose="020B0604020202020204" pitchFamily="34" charset="0"/>
                <a:cs typeface="Arial" panose="020B0604020202020204" pitchFamily="34" charset="0"/>
              </a:rPr>
              <a:t>– wpływa na przemiany wodne w skórze oraz rozszerza naczynia krwionośne. Jej źródłami są: mięso, drożdże, mleko, jaja, produkty pełnoziarniste, zielone warzywa.</a:t>
            </a:r>
          </a:p>
          <a:p>
            <a:r>
              <a:rPr lang="pl-PL" sz="1100" b="1" dirty="0">
                <a:solidFill>
                  <a:schemeClr val="tx2"/>
                </a:solidFill>
                <a:latin typeface="Arial" panose="020B0604020202020204" pitchFamily="34" charset="0"/>
                <a:cs typeface="Arial" panose="020B0604020202020204" pitchFamily="34" charset="0"/>
              </a:rPr>
              <a:t>Witamina B5 (kwas pantotenowy) </a:t>
            </a:r>
            <a:r>
              <a:rPr lang="pl-PL" sz="1100" dirty="0">
                <a:solidFill>
                  <a:schemeClr val="tx2"/>
                </a:solidFill>
                <a:latin typeface="Arial" panose="020B0604020202020204" pitchFamily="34" charset="0"/>
                <a:cs typeface="Arial" panose="020B0604020202020204" pitchFamily="34" charset="0"/>
              </a:rPr>
              <a:t>– zapobiega pojawianiu się stanów zapalnych oraz łagodzi odmrożenia, owrzodzenia. Jej źródłami są: mięso, podroby, fasola, ziemniaki, produkty zbożowe.</a:t>
            </a:r>
          </a:p>
          <a:p>
            <a:r>
              <a:rPr lang="pl-PL" sz="1100" b="1" dirty="0">
                <a:solidFill>
                  <a:schemeClr val="tx2"/>
                </a:solidFill>
                <a:latin typeface="Arial" panose="020B0604020202020204" pitchFamily="34" charset="0"/>
                <a:cs typeface="Arial" panose="020B0604020202020204" pitchFamily="34" charset="0"/>
              </a:rPr>
              <a:t>Witamina B6 (pirydoksyna) </a:t>
            </a:r>
            <a:r>
              <a:rPr lang="pl-PL" sz="1100" dirty="0">
                <a:solidFill>
                  <a:schemeClr val="tx2"/>
                </a:solidFill>
                <a:latin typeface="Arial" panose="020B0604020202020204" pitchFamily="34" charset="0"/>
                <a:cs typeface="Arial" panose="020B0604020202020204" pitchFamily="34" charset="0"/>
              </a:rPr>
              <a:t>- jest istotna przy leczeniu łojotokowego zapalenia skóry, półpaśca oraz sinicy kończyn. Jej źródłami są: wątróbka, mięso, drożdże, żółtko, jaja, produkty pełnoziarniste, warzywa strączkowe, ziemniaki, banany.</a:t>
            </a:r>
          </a:p>
          <a:p>
            <a:r>
              <a:rPr lang="pl-PL" sz="1100" b="1" dirty="0">
                <a:solidFill>
                  <a:schemeClr val="tx2"/>
                </a:solidFill>
                <a:latin typeface="Arial" panose="020B0604020202020204" pitchFamily="34" charset="0"/>
                <a:cs typeface="Arial" panose="020B0604020202020204" pitchFamily="34" charset="0"/>
              </a:rPr>
              <a:t>Witamina H (biotyna) </a:t>
            </a:r>
            <a:r>
              <a:rPr lang="pl-PL" sz="1100" dirty="0">
                <a:solidFill>
                  <a:schemeClr val="tx2"/>
                </a:solidFill>
                <a:latin typeface="Arial" panose="020B0604020202020204" pitchFamily="34" charset="0"/>
                <a:cs typeface="Arial" panose="020B0604020202020204" pitchFamily="34" charset="0"/>
              </a:rPr>
              <a:t>– gdy jest jej zbyt mało w organizmie, skóra staje się podatna na zapalenia. Jej źródłami są: mleko, mięso, podroby, produkty sojowe, niełuskany ryż, żółtko, orzechy, </a:t>
            </a:r>
            <a:r>
              <a:rPr lang="pl-PL" sz="1100" dirty="0" err="1">
                <a:solidFill>
                  <a:schemeClr val="tx2"/>
                </a:solidFill>
                <a:latin typeface="Arial" panose="020B0604020202020204" pitchFamily="34" charset="0"/>
                <a:cs typeface="Arial" panose="020B0604020202020204" pitchFamily="34" charset="0"/>
              </a:rPr>
              <a:t>migdały,szpinak</a:t>
            </a:r>
            <a:r>
              <a:rPr lang="pl-PL" sz="1100" dirty="0">
                <a:solidFill>
                  <a:schemeClr val="tx2"/>
                </a:solidFill>
                <a:latin typeface="Arial" panose="020B0604020202020204" pitchFamily="34" charset="0"/>
                <a:cs typeface="Arial" panose="020B0604020202020204" pitchFamily="34" charset="0"/>
              </a:rPr>
              <a:t>, marchew, pomidory, kalafior.</a:t>
            </a:r>
          </a:p>
          <a:p>
            <a:pPr marL="0" indent="0">
              <a:buNone/>
            </a:pPr>
            <a:br>
              <a:rPr lang="pl-PL" sz="1100" dirty="0">
                <a:solidFill>
                  <a:schemeClr val="tx2"/>
                </a:solidFill>
                <a:latin typeface="Arial" panose="020B0604020202020204" pitchFamily="34" charset="0"/>
                <a:cs typeface="Arial" panose="020B0604020202020204" pitchFamily="34" charset="0"/>
              </a:rPr>
            </a:br>
            <a:r>
              <a:rPr lang="pl-PL" sz="1100" dirty="0">
                <a:solidFill>
                  <a:schemeClr val="tx2"/>
                </a:solidFill>
                <a:latin typeface="Arial" panose="020B0604020202020204" pitchFamily="34" charset="0"/>
                <a:cs typeface="Arial" panose="020B0604020202020204" pitchFamily="34" charset="0"/>
              </a:rPr>
              <a:t>Istotne dla zdrowej skóry są także takie składniki jak </a:t>
            </a:r>
            <a:r>
              <a:rPr lang="pl-PL" sz="1100" b="1" dirty="0">
                <a:solidFill>
                  <a:schemeClr val="tx2"/>
                </a:solidFill>
                <a:latin typeface="Arial" panose="020B0604020202020204" pitchFamily="34" charset="0"/>
                <a:cs typeface="Arial" panose="020B0604020202020204" pitchFamily="34" charset="0"/>
              </a:rPr>
              <a:t>wapń</a:t>
            </a:r>
            <a:r>
              <a:rPr lang="pl-PL" sz="1100" dirty="0">
                <a:solidFill>
                  <a:schemeClr val="tx2"/>
                </a:solidFill>
                <a:latin typeface="Arial" panose="020B0604020202020204" pitchFamily="34" charset="0"/>
                <a:cs typeface="Arial" panose="020B0604020202020204" pitchFamily="34" charset="0"/>
              </a:rPr>
              <a:t>, który wygładza ją, </a:t>
            </a:r>
            <a:r>
              <a:rPr lang="pl-PL" sz="1100" b="1" dirty="0">
                <a:solidFill>
                  <a:schemeClr val="tx2"/>
                </a:solidFill>
                <a:latin typeface="Arial" panose="020B0604020202020204" pitchFamily="34" charset="0"/>
                <a:cs typeface="Arial" panose="020B0604020202020204" pitchFamily="34" charset="0"/>
              </a:rPr>
              <a:t>potas</a:t>
            </a:r>
            <a:r>
              <a:rPr lang="pl-PL" sz="1100" dirty="0">
                <a:solidFill>
                  <a:schemeClr val="tx2"/>
                </a:solidFill>
                <a:latin typeface="Arial" panose="020B0604020202020204" pitchFamily="34" charset="0"/>
                <a:cs typeface="Arial" panose="020B0604020202020204" pitchFamily="34" charset="0"/>
              </a:rPr>
              <a:t> zapobiegający występowaniu nadmiernej suchości, </a:t>
            </a:r>
            <a:r>
              <a:rPr lang="pl-PL" sz="1100" b="1" dirty="0">
                <a:solidFill>
                  <a:schemeClr val="tx2"/>
                </a:solidFill>
                <a:latin typeface="Arial" panose="020B0604020202020204" pitchFamily="34" charset="0"/>
                <a:cs typeface="Arial" panose="020B0604020202020204" pitchFamily="34" charset="0"/>
              </a:rPr>
              <a:t>żelazo</a:t>
            </a:r>
            <a:r>
              <a:rPr lang="pl-PL" sz="1100" dirty="0">
                <a:solidFill>
                  <a:schemeClr val="tx2"/>
                </a:solidFill>
                <a:latin typeface="Arial" panose="020B0604020202020204" pitchFamily="34" charset="0"/>
                <a:cs typeface="Arial" panose="020B0604020202020204" pitchFamily="34" charset="0"/>
              </a:rPr>
              <a:t> oraz </a:t>
            </a:r>
            <a:r>
              <a:rPr lang="pl-PL" sz="1100" b="1" dirty="0">
                <a:solidFill>
                  <a:schemeClr val="tx2"/>
                </a:solidFill>
                <a:latin typeface="Arial" panose="020B0604020202020204" pitchFamily="34" charset="0"/>
                <a:cs typeface="Arial" panose="020B0604020202020204" pitchFamily="34" charset="0"/>
              </a:rPr>
              <a:t>miedź</a:t>
            </a:r>
            <a:r>
              <a:rPr lang="pl-PL" sz="1100" dirty="0">
                <a:solidFill>
                  <a:schemeClr val="tx2"/>
                </a:solidFill>
                <a:latin typeface="Arial" panose="020B0604020202020204" pitchFamily="34" charset="0"/>
                <a:cs typeface="Arial" panose="020B0604020202020204" pitchFamily="34" charset="0"/>
              </a:rPr>
              <a:t>, które poprawiają koloryt, a także </a:t>
            </a:r>
            <a:r>
              <a:rPr lang="pl-PL" sz="1100" b="1" dirty="0">
                <a:solidFill>
                  <a:schemeClr val="tx2"/>
                </a:solidFill>
                <a:latin typeface="Arial" panose="020B0604020202020204" pitchFamily="34" charset="0"/>
                <a:cs typeface="Arial" panose="020B0604020202020204" pitchFamily="34" charset="0"/>
              </a:rPr>
              <a:t>cynk</a:t>
            </a:r>
            <a:r>
              <a:rPr lang="pl-PL" sz="1100" dirty="0">
                <a:solidFill>
                  <a:schemeClr val="tx2"/>
                </a:solidFill>
                <a:latin typeface="Arial" panose="020B0604020202020204" pitchFamily="34" charset="0"/>
                <a:cs typeface="Arial" panose="020B0604020202020204" pitchFamily="34" charset="0"/>
              </a:rPr>
              <a:t>, który pomaga w gojeniu się wszelkich ran.  </a:t>
            </a:r>
          </a:p>
        </p:txBody>
      </p:sp>
    </p:spTree>
    <p:extLst>
      <p:ext uri="{BB962C8B-B14F-4D97-AF65-F5344CB8AC3E}">
        <p14:creationId xmlns:p14="http://schemas.microsoft.com/office/powerpoint/2010/main" val="3689359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FC4120A-407F-4A65-A1D8-136BEA5617A3}"/>
              </a:ext>
            </a:extLst>
          </p:cNvPr>
          <p:cNvSpPr>
            <a:spLocks noGrp="1"/>
          </p:cNvSpPr>
          <p:nvPr>
            <p:ph idx="1"/>
          </p:nvPr>
        </p:nvSpPr>
        <p:spPr>
          <a:xfrm>
            <a:off x="457200" y="404665"/>
            <a:ext cx="8229600" cy="6264695"/>
          </a:xfrm>
        </p:spPr>
        <p:txBody>
          <a:bodyPr>
            <a:noAutofit/>
          </a:bodyPr>
          <a:lstStyle/>
          <a:p>
            <a:pPr marL="0" indent="0">
              <a:buNone/>
            </a:pPr>
            <a:r>
              <a:rPr lang="pl-PL" sz="1200" dirty="0">
                <a:solidFill>
                  <a:schemeClr val="tx2"/>
                </a:solidFill>
                <a:latin typeface="Arial" panose="020B0604020202020204" pitchFamily="34" charset="0"/>
                <a:cs typeface="Arial" panose="020B0604020202020204" pitchFamily="34" charset="0"/>
              </a:rPr>
              <a:t>Skóra każdego dnia działa dla naszego organizmu jak ochroniarz. Z jednej strony chroni nas przed szkodliwymi czynnikami środowiskowymi, z drugiej natomiast przekazuje najważniejsze substancje do odpowiednich komórek i umożliwia wydalanie szkodliwych związków. Aby zapewnić sprawne funkcjonowanie reszty organizmu, skóra chroni nas przed promieniowaniem UV, zanieczyszczeniami powietrza, drobnoustrojami i innymi, fizycznymi czynnikami uszkadzającymi jej strukturę.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Ta najbardziej zewnętrzna powłoka naszego ciała, przy współpracy gruczołów potowych i łojowych, odpowiada także za termoregulację organizmu. To dzięki niej, niezależnie od temperatury otaczającego nas powietrza ciepłota naszego ciała utrzymywana jest w granicach 36,6°C. Kosmetyka może wspierać ochronne i regulujące funkcje skóry poprzez odpowiednie jej nawilżanie i natłuszczanie a także przez usuwanie jej obumarłych komórek.</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Średnia grubość skóry to 3 mm, jednak różni się znacząco w poszczególnych partiach ciała – najcieńsza i najdelikatniejsza jest na powiekach (ok. 0,4 mm) najgrubsza zaś na dłoniach i stopach (nawet do 5 mm).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Najbardziej zewnętrzna warstwa skóry (naskórek) regularnie ulega złuszczaniu. Średnio pozbywamy się kilku jego gramów dziennie, co daje nawet około 2 kg rocznie.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Dzięki złuszczaniu naskórka skóra odnawia się w regularnych cyklach co około 28 dni.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Regeneracja skóry przebiega prawie dwa razy szybciej w nocy niż w ciągu dnia – intensyfikuje się proces produkcji kolagenu a szkodliwe wolne rodniki ulegają zniszczeniu. Skóra jest rozluźniona, naczynia krwionośne ulegają rozszerzeniu, a więc składniki odżywcze kosmetyków mają wolną drogę aby wniknąć w głąb naszego organizmu.</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p>
          <a:p>
            <a:pPr marL="0" indent="0">
              <a:buNone/>
            </a:pPr>
            <a:r>
              <a:rPr lang="pl-PL" sz="1200" dirty="0">
                <a:solidFill>
                  <a:schemeClr val="tx2"/>
                </a:solidFill>
                <a:latin typeface="Arial" panose="020B0604020202020204" pitchFamily="34" charset="0"/>
                <a:cs typeface="Arial" panose="020B0604020202020204" pitchFamily="34" charset="0"/>
              </a:rPr>
              <a:t> Za kolor naszej skóry odpowiada wytwarzana przez naskórek melanina (ostateczny jej odcień stabilizuje się dopiero w 6 miesiącu życia)</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Z wiekiem skóra staje się grubsza – u noworodka jest do 5 razy cieńsza niż u dorosłego człowieka.</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 </a:t>
            </a:r>
            <a:br>
              <a:rPr lang="pl-PL" sz="1200" dirty="0">
                <a:solidFill>
                  <a:schemeClr val="tx2"/>
                </a:solidFill>
                <a:latin typeface="Arial" panose="020B0604020202020204" pitchFamily="34" charset="0"/>
                <a:cs typeface="Arial" panose="020B0604020202020204" pitchFamily="34" charset="0"/>
              </a:rPr>
            </a:br>
            <a:r>
              <a:rPr lang="pl-PL" sz="1200" dirty="0">
                <a:solidFill>
                  <a:schemeClr val="tx2"/>
                </a:solidFill>
                <a:latin typeface="Arial" panose="020B0604020202020204" pitchFamily="34" charset="0"/>
                <a:cs typeface="Arial" panose="020B0604020202020204" pitchFamily="34" charset="0"/>
              </a:rPr>
              <a:t>Skoro organ ten ma udział w strukturze naszego ciała, jej stan – dobry lub zły – nie może pozostawać bez wpływu na kondycję pozostałych narządów. Na funkcjonowanie skóry oddziałuje wiele czynników, w tym możemy wyróżnić dwa, na które mamy bezpośredni wpływ: sposób odżywiania i pielęgnacja. Skóra ponadto jako pierwsza daje nam sygnały o nietypowych zjawiskach zachodzących w naszym organizmie. Zaczerwienieniem i większą potliwością informuje nas między innymi o podwyższonej temperaturze ciała. </a:t>
            </a:r>
            <a:r>
              <a:rPr lang="pl-PL" sz="1200" dirty="0" err="1">
                <a:solidFill>
                  <a:schemeClr val="tx2"/>
                </a:solidFill>
                <a:latin typeface="Arial" panose="020B0604020202020204" pitchFamily="34" charset="0"/>
                <a:cs typeface="Arial" panose="020B0604020202020204" pitchFamily="34" charset="0"/>
              </a:rPr>
              <a:t>Nadpotliwość</a:t>
            </a:r>
            <a:r>
              <a:rPr lang="pl-PL" sz="1200" dirty="0">
                <a:solidFill>
                  <a:schemeClr val="tx2"/>
                </a:solidFill>
                <a:latin typeface="Arial" panose="020B0604020202020204" pitchFamily="34" charset="0"/>
                <a:cs typeface="Arial" panose="020B0604020202020204" pitchFamily="34" charset="0"/>
              </a:rPr>
              <a:t> to często wstydliwa oznaka zwiększonego stresu. Rumieńce natomiast u wielu z nas zdradzają emocje.</a:t>
            </a:r>
            <a:br>
              <a:rPr lang="pl-PL" sz="1200" dirty="0">
                <a:solidFill>
                  <a:schemeClr val="tx2"/>
                </a:solidFill>
                <a:latin typeface="Arial" panose="020B0604020202020204" pitchFamily="34" charset="0"/>
                <a:cs typeface="Arial" panose="020B0604020202020204" pitchFamily="34" charset="0"/>
              </a:rPr>
            </a:br>
            <a:r>
              <a:rPr lang="pl-PL" sz="1100" dirty="0">
                <a:solidFill>
                  <a:schemeClr val="tx2"/>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727947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7D74A6FF-0A7A-4DA5-B47D-943FFDE71499}"/>
              </a:ext>
            </a:extLst>
          </p:cNvPr>
          <p:cNvSpPr>
            <a:spLocks noGrp="1"/>
          </p:cNvSpPr>
          <p:nvPr>
            <p:ph idx="1"/>
          </p:nvPr>
        </p:nvSpPr>
        <p:spPr>
          <a:xfrm>
            <a:off x="457200" y="678706"/>
            <a:ext cx="8229600" cy="5447457"/>
          </a:xfrm>
        </p:spPr>
        <p:txBody>
          <a:bodyPr>
            <a:noAutofit/>
          </a:bodyPr>
          <a:lstStyle/>
          <a:p>
            <a:pPr marL="0" indent="0">
              <a:buNone/>
            </a:pPr>
            <a:r>
              <a:rPr lang="pl-PL" sz="2000" dirty="0">
                <a:solidFill>
                  <a:schemeClr val="tx2"/>
                </a:solidFill>
                <a:latin typeface="Arial" panose="020B0604020202020204" pitchFamily="34" charset="0"/>
                <a:cs typeface="Arial" panose="020B0604020202020204" pitchFamily="34" charset="0"/>
              </a:rPr>
              <a:t>Skoro organ ten ma udział w strukturze naszego ciała, jej stan – dobry lub zły – nie może pozostawać bez wpływu na kondycję pozostałych narządów. </a:t>
            </a:r>
          </a:p>
          <a:p>
            <a:pPr marL="0" indent="0">
              <a:buNone/>
            </a:pPr>
            <a:r>
              <a:rPr lang="pl-PL" sz="2000" dirty="0">
                <a:solidFill>
                  <a:schemeClr val="tx2"/>
                </a:solidFill>
                <a:latin typeface="Arial" panose="020B0604020202020204" pitchFamily="34" charset="0"/>
                <a:cs typeface="Arial" panose="020B0604020202020204" pitchFamily="34" charset="0"/>
              </a:rPr>
              <a:t>Na funkcjonowanie skóry oddziałuje wiele czynników, w tym możemy wyróżnić dwa, na które mamy bezpośredni wpływ: </a:t>
            </a:r>
            <a:r>
              <a:rPr lang="pl-PL" sz="2000" b="1" dirty="0">
                <a:solidFill>
                  <a:schemeClr val="tx2"/>
                </a:solidFill>
                <a:latin typeface="Arial" panose="020B0604020202020204" pitchFamily="34" charset="0"/>
                <a:cs typeface="Arial" panose="020B0604020202020204" pitchFamily="34" charset="0"/>
              </a:rPr>
              <a:t>sposób odżywiania i pielęgnacja</a:t>
            </a:r>
            <a:r>
              <a:rPr lang="pl-PL" sz="2000" dirty="0">
                <a:solidFill>
                  <a:schemeClr val="tx2"/>
                </a:solidFill>
                <a:latin typeface="Arial" panose="020B0604020202020204" pitchFamily="34" charset="0"/>
                <a:cs typeface="Arial" panose="020B0604020202020204" pitchFamily="34" charset="0"/>
              </a:rPr>
              <a:t>. </a:t>
            </a:r>
          </a:p>
          <a:p>
            <a:pPr marL="0" indent="0">
              <a:buNone/>
            </a:pPr>
            <a:r>
              <a:rPr lang="pl-PL" sz="2000" dirty="0">
                <a:solidFill>
                  <a:schemeClr val="tx2"/>
                </a:solidFill>
                <a:latin typeface="Arial" panose="020B0604020202020204" pitchFamily="34" charset="0"/>
                <a:cs typeface="Arial" panose="020B0604020202020204" pitchFamily="34" charset="0"/>
              </a:rPr>
              <a:t>Skóra jako pierwsza daje nam sygnały o nietypowych zjawiskach zachodzących w naszym organizmie. Zaczerwienieniem i większą potliwością informuje nas między innymi o podwyższonej temperaturze ciała. </a:t>
            </a:r>
          </a:p>
          <a:p>
            <a:pPr marL="0" indent="0">
              <a:buNone/>
            </a:pPr>
            <a:r>
              <a:rPr lang="pl-PL" sz="2000" dirty="0" err="1">
                <a:solidFill>
                  <a:schemeClr val="tx2"/>
                </a:solidFill>
                <a:latin typeface="Arial" panose="020B0604020202020204" pitchFamily="34" charset="0"/>
                <a:cs typeface="Arial" panose="020B0604020202020204" pitchFamily="34" charset="0"/>
              </a:rPr>
              <a:t>Nadpotliwość</a:t>
            </a:r>
            <a:r>
              <a:rPr lang="pl-PL" sz="2000" dirty="0">
                <a:solidFill>
                  <a:schemeClr val="tx2"/>
                </a:solidFill>
                <a:latin typeface="Arial" panose="020B0604020202020204" pitchFamily="34" charset="0"/>
                <a:cs typeface="Arial" panose="020B0604020202020204" pitchFamily="34" charset="0"/>
              </a:rPr>
              <a:t> lub nadmierna suchość to często oznaka chorób metabolicznych, rumieńce u wielu z nas zdradzają emocje.</a:t>
            </a:r>
          </a:p>
          <a:p>
            <a:pPr marL="0" indent="0">
              <a:buNone/>
            </a:pPr>
            <a:br>
              <a:rPr lang="pl-PL" sz="2000" dirty="0">
                <a:solidFill>
                  <a:schemeClr val="tx2"/>
                </a:solidFill>
                <a:latin typeface="Arial" panose="020B0604020202020204" pitchFamily="34" charset="0"/>
                <a:cs typeface="Arial" panose="020B0604020202020204" pitchFamily="34" charset="0"/>
              </a:rPr>
            </a:br>
            <a:r>
              <a:rPr lang="pl-PL" sz="2000" dirty="0">
                <a:solidFill>
                  <a:schemeClr val="tx2"/>
                </a:solidFill>
                <a:latin typeface="Arial" panose="020B0604020202020204" pitchFamily="34" charset="0"/>
                <a:cs typeface="Arial" panose="020B0604020202020204" pitchFamily="34" charset="0"/>
              </a:rPr>
              <a:t>Ważna jest więc jej </a:t>
            </a:r>
            <a:r>
              <a:rPr lang="pl-PL" sz="2000" b="1" dirty="0">
                <a:solidFill>
                  <a:schemeClr val="tx2"/>
                </a:solidFill>
                <a:latin typeface="Arial" panose="020B0604020202020204" pitchFamily="34" charset="0"/>
                <a:cs typeface="Arial" panose="020B0604020202020204" pitchFamily="34" charset="0"/>
              </a:rPr>
              <a:t>codzienna</a:t>
            </a:r>
            <a:r>
              <a:rPr lang="pl-PL" sz="2000" dirty="0">
                <a:solidFill>
                  <a:schemeClr val="tx2"/>
                </a:solidFill>
                <a:latin typeface="Arial" panose="020B0604020202020204" pitchFamily="34" charset="0"/>
                <a:cs typeface="Arial" panose="020B0604020202020204" pitchFamily="34" charset="0"/>
              </a:rPr>
              <a:t> odpowiednia pielęgnacja.</a:t>
            </a:r>
          </a:p>
          <a:p>
            <a:pPr marL="0" indent="0">
              <a:buNone/>
            </a:pPr>
            <a:r>
              <a:rPr lang="pl-PL" sz="2000" dirty="0">
                <a:solidFill>
                  <a:schemeClr val="tx2"/>
                </a:solidFill>
                <a:latin typeface="Arial" panose="020B0604020202020204" pitchFamily="34" charset="0"/>
                <a:cs typeface="Arial" panose="020B0604020202020204" pitchFamily="34" charset="0"/>
              </a:rPr>
              <a:t>Regularne złuszczanie naskórka pozwoli pozbyć się martwych komórek a także pozwoli zbawiennym składnikom odżywczym swobodniej docierać do głębszych warstw organizmu. </a:t>
            </a:r>
            <a:br>
              <a:rPr lang="pl-PL" sz="2000" dirty="0">
                <a:solidFill>
                  <a:schemeClr val="tx2"/>
                </a:solidFill>
                <a:latin typeface="Arial" panose="020B0604020202020204" pitchFamily="34" charset="0"/>
                <a:cs typeface="Arial" panose="020B0604020202020204" pitchFamily="34" charset="0"/>
              </a:rPr>
            </a:br>
            <a:r>
              <a:rPr lang="pl-PL" sz="2000" dirty="0">
                <a:solidFill>
                  <a:schemeClr val="tx2"/>
                </a:solidFill>
                <a:latin typeface="Arial" panose="020B0604020202020204" pitchFamily="34" charset="0"/>
                <a:cs typeface="Arial" panose="020B0604020202020204" pitchFamily="34" charset="0"/>
              </a:rPr>
              <a:t> </a:t>
            </a:r>
            <a:br>
              <a:rPr lang="pl-PL" sz="2000" dirty="0">
                <a:solidFill>
                  <a:schemeClr val="tx2"/>
                </a:solidFill>
                <a:latin typeface="Arial" panose="020B0604020202020204" pitchFamily="34" charset="0"/>
                <a:cs typeface="Arial" panose="020B0604020202020204" pitchFamily="34" charset="0"/>
              </a:rPr>
            </a:br>
            <a:endParaRPr lang="pl-PL" sz="20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5777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95FD75C5-4232-4A06-93F5-D1C0A983C077}"/>
              </a:ext>
            </a:extLst>
          </p:cNvPr>
          <p:cNvSpPr>
            <a:spLocks noGrp="1"/>
          </p:cNvSpPr>
          <p:nvPr>
            <p:ph idx="1"/>
          </p:nvPr>
        </p:nvSpPr>
        <p:spPr>
          <a:xfrm>
            <a:off x="457200" y="548680"/>
            <a:ext cx="8229600" cy="5577483"/>
          </a:xfrm>
        </p:spPr>
        <p:txBody>
          <a:bodyPr>
            <a:normAutofit fontScale="92500" lnSpcReduction="10000"/>
          </a:bodyPr>
          <a:lstStyle/>
          <a:p>
            <a:pPr marL="0" indent="0">
              <a:buNone/>
            </a:pPr>
            <a:r>
              <a:rPr lang="pl-PL" sz="2400" dirty="0">
                <a:solidFill>
                  <a:schemeClr val="tx2"/>
                </a:solidFill>
                <a:latin typeface="Arial" panose="020B0604020202020204" pitchFamily="34" charset="0"/>
                <a:cs typeface="Arial" panose="020B0604020202020204" pitchFamily="34" charset="0"/>
              </a:rPr>
              <a:t>Skóra jest ,, żywym ubraniem” które nosimy codziennie, nie zastanawiając się nad jej budową i funkcją jaką pełni. Nie możemy jej porównywać do materiału, jest ona z pewnością czymś więcej niż tylko ubranie które daje nam ciepło czy gustowny wygląd. Można porównać ją do mostu który łączy brzegi, w przypadku skóry jest to połączenie świata zewnętrznego z wnętrzem naszych ciał. Warstwa ta oddziela organizm od środowiska zewnętrznego. Skóra stanowi zewnętrzną barierę, która ochrania nasz organizm zarówno przed czynnikami fizycznymi jak i biologicznymi. </a:t>
            </a:r>
            <a:r>
              <a:rPr lang="pl-PL" sz="2400" b="1" dirty="0">
                <a:solidFill>
                  <a:schemeClr val="tx2"/>
                </a:solidFill>
                <a:latin typeface="Arial" panose="020B0604020202020204" pitchFamily="34" charset="0"/>
                <a:cs typeface="Arial" panose="020B0604020202020204" pitchFamily="34" charset="0"/>
              </a:rPr>
              <a:t>To największy organ, który oddycha i nieustannie odnawia się. </a:t>
            </a:r>
            <a:r>
              <a:rPr lang="pl-PL" sz="2400" dirty="0">
                <a:solidFill>
                  <a:schemeClr val="tx2"/>
                </a:solidFill>
                <a:latin typeface="Arial" panose="020B0604020202020204" pitchFamily="34" charset="0"/>
                <a:cs typeface="Arial" panose="020B0604020202020204" pitchFamily="34" charset="0"/>
              </a:rPr>
              <a:t>Powierzchnia skóry u człowieka wynosi od 1,5 do 2 m</a:t>
            </a:r>
            <a:r>
              <a:rPr lang="pl-PL" sz="2400" baseline="30000" dirty="0">
                <a:solidFill>
                  <a:schemeClr val="tx2"/>
                </a:solidFill>
                <a:latin typeface="Arial" panose="020B0604020202020204" pitchFamily="34" charset="0"/>
                <a:cs typeface="Arial" panose="020B0604020202020204" pitchFamily="34" charset="0"/>
              </a:rPr>
              <a:t>2</a:t>
            </a:r>
            <a:r>
              <a:rPr lang="pl-PL" sz="2400" dirty="0">
                <a:solidFill>
                  <a:schemeClr val="tx2"/>
                </a:solidFill>
                <a:latin typeface="Arial" panose="020B0604020202020204" pitchFamily="34" charset="0"/>
                <a:cs typeface="Arial" panose="020B0604020202020204" pitchFamily="34" charset="0"/>
              </a:rPr>
              <a:t>. Wśród organizmów roślinnych jak i zwierzęcych skóra jest najbardziej skomplikowaną powłoką ciała.</a:t>
            </a:r>
          </a:p>
          <a:p>
            <a:pPr marL="0" indent="0">
              <a:buNone/>
            </a:pPr>
            <a:r>
              <a:rPr lang="pl-PL" sz="2400" dirty="0">
                <a:solidFill>
                  <a:schemeClr val="tx2"/>
                </a:solidFill>
                <a:latin typeface="Arial" panose="020B0604020202020204" pitchFamily="34" charset="0"/>
                <a:cs typeface="Arial" panose="020B0604020202020204" pitchFamily="34" charset="0"/>
              </a:rPr>
              <a:t>Chyba nie ulega więc wątpliwości, że warto dbać o ten największy i równocześnie najbardziej widoczny organ naszego ciała?</a:t>
            </a:r>
          </a:p>
        </p:txBody>
      </p:sp>
    </p:spTree>
    <p:extLst>
      <p:ext uri="{BB962C8B-B14F-4D97-AF65-F5344CB8AC3E}">
        <p14:creationId xmlns:p14="http://schemas.microsoft.com/office/powerpoint/2010/main" val="1344240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Symbol zastępczy zawartości 2"/>
          <p:cNvSpPr txBox="1">
            <a:spLocks/>
          </p:cNvSpPr>
          <p:nvPr/>
        </p:nvSpPr>
        <p:spPr>
          <a:xfrm>
            <a:off x="4067944" y="2060848"/>
            <a:ext cx="4320480" cy="3240360"/>
          </a:xfrm>
          <a:prstGeom prst="rect">
            <a:avLst/>
          </a:prstGeom>
        </p:spPr>
        <p:txBody>
          <a:bodyPr vert="horz" lIns="91440" tIns="45720" rIns="91440" bIns="45720" rtlCol="0">
            <a:noAutofit/>
          </a:bodyPr>
          <a:lstStyle/>
          <a:p>
            <a:pPr marL="457200" marR="0" lvl="0" indent="-4572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pl-PL" sz="24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Usuwa martwy naskórek</a:t>
            </a: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lang="pl-PL" sz="2400" dirty="0">
                <a:solidFill>
                  <a:schemeClr val="accent1">
                    <a:lumMod val="75000"/>
                  </a:schemeClr>
                </a:solidFill>
                <a:latin typeface="Arial" panose="020B0604020202020204" pitchFamily="34" charset="0"/>
                <a:cs typeface="Arial" panose="020B0604020202020204" pitchFamily="34" charset="0"/>
              </a:rPr>
              <a:t>Zmniejsza napięcie</a:t>
            </a: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pl-PL" sz="24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Poprawia ukrwienie</a:t>
            </a: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lang="pl-PL" sz="2400" dirty="0">
                <a:solidFill>
                  <a:schemeClr val="accent1">
                    <a:lumMod val="75000"/>
                  </a:schemeClr>
                </a:solidFill>
                <a:latin typeface="Arial" panose="020B0604020202020204" pitchFamily="34" charset="0"/>
                <a:cs typeface="Arial" panose="020B0604020202020204" pitchFamily="34" charset="0"/>
              </a:rPr>
              <a:t>Poprawia wymianę gazową</a:t>
            </a: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AutoNum type="arabicPeriod"/>
              <a:tabLst/>
              <a:defRPr/>
            </a:pPr>
            <a:r>
              <a:rPr kumimoji="0" lang="pl-PL" sz="24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„otwiera” skórę na przyjęcie środków pielęgnacyjnych</a:t>
            </a:r>
          </a:p>
        </p:txBody>
      </p:sp>
      <p:sp>
        <p:nvSpPr>
          <p:cNvPr id="5" name="Prostokąt z rogami ściętymi po przekątnej 4"/>
          <p:cNvSpPr/>
          <p:nvPr/>
        </p:nvSpPr>
        <p:spPr>
          <a:xfrm>
            <a:off x="467544" y="1844824"/>
            <a:ext cx="3456384" cy="3240360"/>
          </a:xfrm>
          <a:prstGeom prst="snip2Diag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p:cNvSpPr/>
          <p:nvPr/>
        </p:nvSpPr>
        <p:spPr>
          <a:xfrm>
            <a:off x="755576" y="2405787"/>
            <a:ext cx="2880320" cy="769441"/>
          </a:xfrm>
          <a:prstGeom prst="rect">
            <a:avLst/>
          </a:prstGeom>
        </p:spPr>
        <p:txBody>
          <a:bodyPr wrap="square">
            <a:spAutoFit/>
          </a:bodyPr>
          <a:lstStyle/>
          <a:p>
            <a:pPr marL="342900" lvl="0" indent="-342900">
              <a:spcBef>
                <a:spcPct val="20000"/>
              </a:spcBef>
              <a:defRPr/>
            </a:pPr>
            <a:r>
              <a:rPr lang="pl-PL" sz="2000" b="1" dirty="0">
                <a:solidFill>
                  <a:schemeClr val="bg1"/>
                </a:solidFill>
                <a:latin typeface="Arial" panose="020B0604020202020204" pitchFamily="34" charset="0"/>
                <a:cs typeface="Arial" panose="020B0604020202020204" pitchFamily="34" charset="0"/>
              </a:rPr>
              <a:t>CODZIENNA KĄPIEL</a:t>
            </a:r>
            <a:r>
              <a:rPr lang="pl-PL" sz="2000" b="1" dirty="0">
                <a:solidFill>
                  <a:schemeClr val="bg1"/>
                </a:solidFill>
                <a:latin typeface="Arial Black" pitchFamily="34" charset="0"/>
              </a:rPr>
              <a:t>   </a:t>
            </a:r>
          </a:p>
          <a:p>
            <a:pPr lvl="0">
              <a:spcBef>
                <a:spcPct val="20000"/>
              </a:spcBef>
              <a:defRPr/>
            </a:pPr>
            <a:endParaRPr lang="pl-PL" sz="2000" dirty="0">
              <a:solidFill>
                <a:schemeClr val="bg1"/>
              </a:solidFill>
              <a:latin typeface="Arial Black"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A90A628-854D-491A-9330-A57797387282}"/>
              </a:ext>
            </a:extLst>
          </p:cNvPr>
          <p:cNvSpPr>
            <a:spLocks noGrp="1"/>
          </p:cNvSpPr>
          <p:nvPr>
            <p:ph idx="1"/>
          </p:nvPr>
        </p:nvSpPr>
        <p:spPr>
          <a:xfrm>
            <a:off x="457200" y="620688"/>
            <a:ext cx="8229600" cy="5505475"/>
          </a:xfrm>
        </p:spPr>
        <p:txBody>
          <a:bodyPr>
            <a:normAutofit fontScale="92500"/>
          </a:bodyPr>
          <a:lstStyle/>
          <a:p>
            <a:r>
              <a:rPr lang="pl-PL" sz="1800" dirty="0">
                <a:solidFill>
                  <a:schemeClr val="tx2"/>
                </a:solidFill>
                <a:latin typeface="Arial" panose="020B0604020202020204" pitchFamily="34" charset="0"/>
                <a:cs typeface="Arial" panose="020B0604020202020204" pitchFamily="34" charset="0"/>
              </a:rPr>
              <a:t>Kąpiel powinna być w wannie</a:t>
            </a:r>
          </a:p>
          <a:p>
            <a:r>
              <a:rPr lang="pl-PL" sz="1800" dirty="0">
                <a:solidFill>
                  <a:schemeClr val="tx2"/>
                </a:solidFill>
                <a:latin typeface="Arial" panose="020B0604020202020204" pitchFamily="34" charset="0"/>
                <a:cs typeface="Arial" panose="020B0604020202020204" pitchFamily="34" charset="0"/>
              </a:rPr>
              <a:t>Jeśli to niemożliwe – kąpiemy w łóżku, ale przy użyciu wody i delikatnych (hypoalergicznych) środków NIE WILGOTNYCH CHUSTECZEK</a:t>
            </a:r>
          </a:p>
          <a:p>
            <a:r>
              <a:rPr lang="pl-PL" sz="1800" dirty="0">
                <a:solidFill>
                  <a:schemeClr val="tx2"/>
                </a:solidFill>
                <a:latin typeface="Arial" panose="020B0604020202020204" pitchFamily="34" charset="0"/>
                <a:cs typeface="Arial" panose="020B0604020202020204" pitchFamily="34" charset="0"/>
              </a:rPr>
              <a:t>W pomieszczeniu powinno być ciepło, ale nie gorąco (ok 24 </a:t>
            </a:r>
            <a:r>
              <a:rPr lang="pl-PL" sz="1800" dirty="0" err="1">
                <a:solidFill>
                  <a:schemeClr val="tx2"/>
                </a:solidFill>
                <a:latin typeface="Arial" panose="020B0604020202020204" pitchFamily="34" charset="0"/>
                <a:cs typeface="Arial" panose="020B0604020202020204" pitchFamily="34" charset="0"/>
              </a:rPr>
              <a:t>st</a:t>
            </a:r>
            <a:r>
              <a:rPr lang="pl-PL" sz="1800" dirty="0">
                <a:solidFill>
                  <a:schemeClr val="tx2"/>
                </a:solidFill>
                <a:latin typeface="Arial" panose="020B0604020202020204" pitchFamily="34" charset="0"/>
                <a:cs typeface="Arial" panose="020B0604020202020204" pitchFamily="34" charset="0"/>
              </a:rPr>
              <a:t>)</a:t>
            </a:r>
          </a:p>
          <a:p>
            <a:r>
              <a:rPr lang="pl-PL" sz="1800" dirty="0">
                <a:solidFill>
                  <a:schemeClr val="tx2"/>
                </a:solidFill>
                <a:latin typeface="Arial" panose="020B0604020202020204" pitchFamily="34" charset="0"/>
                <a:cs typeface="Arial" panose="020B0604020202020204" pitchFamily="34" charset="0"/>
              </a:rPr>
              <a:t>Nie wolno dopuścić do dużej różnicy temperatur między pomieszczeniem gdzie odbywa się kąpiel, a pomieszczeniem gdzie dziecko po kąpieli przenosimy</a:t>
            </a:r>
          </a:p>
          <a:p>
            <a:r>
              <a:rPr lang="pl-PL" sz="1800" dirty="0">
                <a:solidFill>
                  <a:schemeClr val="tx2"/>
                </a:solidFill>
                <a:latin typeface="Arial" panose="020B0604020202020204" pitchFamily="34" charset="0"/>
                <a:cs typeface="Arial" panose="020B0604020202020204" pitchFamily="34" charset="0"/>
              </a:rPr>
              <a:t>Przed zabiegiem przygotowujemy niezbędne przedmioty: mydło dla dzieci(żel), myjkę (najlepiej jednorazową lub taką którą można prać), ręcznik wystarczający do owinięcia po kąpieli, balsam, emulsję lub krem (</a:t>
            </a:r>
            <a:r>
              <a:rPr lang="pl-PL" sz="1800" dirty="0" err="1">
                <a:solidFill>
                  <a:schemeClr val="tx2"/>
                </a:solidFill>
                <a:latin typeface="Arial" panose="020B0604020202020204" pitchFamily="34" charset="0"/>
                <a:cs typeface="Arial" panose="020B0604020202020204" pitchFamily="34" charset="0"/>
              </a:rPr>
              <a:t>emolient</a:t>
            </a:r>
            <a:r>
              <a:rPr lang="pl-PL" sz="1800" dirty="0">
                <a:solidFill>
                  <a:schemeClr val="tx2"/>
                </a:solidFill>
                <a:latin typeface="Arial" panose="020B0604020202020204" pitchFamily="34" charset="0"/>
                <a:cs typeface="Arial" panose="020B0604020202020204" pitchFamily="34" charset="0"/>
              </a:rPr>
              <a:t>) do ciała; dodatkowo do pielęgnacji skóry głowy i włosów: szampon (taki, który nie pieni się mocno) , dodatkowy ręcznik, grzebień lub szczotkę</a:t>
            </a:r>
          </a:p>
          <a:p>
            <a:r>
              <a:rPr lang="pl-PL" sz="1800" dirty="0">
                <a:solidFill>
                  <a:schemeClr val="tx2"/>
                </a:solidFill>
                <a:latin typeface="Arial" panose="020B0604020202020204" pitchFamily="34" charset="0"/>
                <a:cs typeface="Arial" panose="020B0604020202020204" pitchFamily="34" charset="0"/>
              </a:rPr>
              <a:t>ZAPEWNIAMY BEZPIECZEŃSTWO !!! Dobrze jeśli są dwie osoby, mokra skóra jest śliska, stabilizujemy głowę</a:t>
            </a:r>
          </a:p>
          <a:p>
            <a:r>
              <a:rPr lang="pl-PL" sz="1800" dirty="0">
                <a:solidFill>
                  <a:schemeClr val="tx2"/>
                </a:solidFill>
                <a:latin typeface="Arial" panose="020B0604020202020204" pitchFamily="34" charset="0"/>
                <a:cs typeface="Arial" panose="020B0604020202020204" pitchFamily="34" charset="0"/>
              </a:rPr>
              <a:t>Zabieg można przedłużać jeśli dziecko czuje się komfortowo (nie płacze, nie wyrywa się)  </a:t>
            </a:r>
          </a:p>
          <a:p>
            <a:r>
              <a:rPr lang="pl-PL" sz="1800" dirty="0">
                <a:solidFill>
                  <a:schemeClr val="tx2"/>
                </a:solidFill>
                <a:latin typeface="Arial" panose="020B0604020202020204" pitchFamily="34" charset="0"/>
                <a:cs typeface="Arial" panose="020B0604020202020204" pitchFamily="34" charset="0"/>
              </a:rPr>
              <a:t>Jeśli przenosimy po kąpieli do innego pomieszczenia ZAWSZE dziecko powinno być owinięte ręcznikiem</a:t>
            </a:r>
          </a:p>
          <a:p>
            <a:r>
              <a:rPr lang="pl-PL" sz="1800" dirty="0">
                <a:solidFill>
                  <a:schemeClr val="tx2"/>
                </a:solidFill>
                <a:latin typeface="Arial" panose="020B0604020202020204" pitchFamily="34" charset="0"/>
                <a:cs typeface="Arial" panose="020B0604020202020204" pitchFamily="34" charset="0"/>
              </a:rPr>
              <a:t>Zawsze zaczynaj od mycia twarzy </a:t>
            </a:r>
            <a:r>
              <a:rPr lang="pl-PL" sz="1800" b="1" dirty="0">
                <a:solidFill>
                  <a:schemeClr val="tx2"/>
                </a:solidFill>
                <a:latin typeface="Arial" panose="020B0604020202020204" pitchFamily="34" charset="0"/>
                <a:cs typeface="Arial" panose="020B0604020202020204" pitchFamily="34" charset="0"/>
              </a:rPr>
              <a:t>lekko</a:t>
            </a:r>
            <a:r>
              <a:rPr lang="pl-PL" sz="1800" dirty="0">
                <a:solidFill>
                  <a:schemeClr val="tx2"/>
                </a:solidFill>
                <a:latin typeface="Arial" panose="020B0604020202020204" pitchFamily="34" charset="0"/>
                <a:cs typeface="Arial" panose="020B0604020202020204" pitchFamily="34" charset="0"/>
              </a:rPr>
              <a:t> namydloną myjką</a:t>
            </a:r>
          </a:p>
          <a:p>
            <a:r>
              <a:rPr lang="pl-PL" sz="1800" b="1" dirty="0">
                <a:solidFill>
                  <a:schemeClr val="tx2"/>
                </a:solidFill>
                <a:latin typeface="Arial" panose="020B0604020202020204" pitchFamily="34" charset="0"/>
                <a:cs typeface="Arial" panose="020B0604020202020204" pitchFamily="34" charset="0"/>
              </a:rPr>
              <a:t>Obserwuj czy dziecko nie marznie !!! </a:t>
            </a:r>
            <a:endParaRPr lang="pl-PL" sz="1800" dirty="0">
              <a:solidFill>
                <a:schemeClr val="tx2"/>
              </a:solidFill>
              <a:latin typeface="Arial" panose="020B0604020202020204" pitchFamily="34" charset="0"/>
              <a:cs typeface="Arial" panose="020B0604020202020204" pitchFamily="34" charset="0"/>
            </a:endParaRPr>
          </a:p>
          <a:p>
            <a:pPr marL="0" indent="0">
              <a:buNone/>
            </a:pPr>
            <a:endParaRPr lang="pl-PL" sz="16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2704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0834AB7-DEB2-4C04-B239-BEEBA6D3776B}"/>
              </a:ext>
            </a:extLst>
          </p:cNvPr>
          <p:cNvSpPr>
            <a:spLocks noGrp="1"/>
          </p:cNvSpPr>
          <p:nvPr>
            <p:ph idx="1"/>
          </p:nvPr>
        </p:nvSpPr>
        <p:spPr>
          <a:xfrm>
            <a:off x="457200" y="764704"/>
            <a:ext cx="8229600" cy="5361459"/>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Po kąpieli:</a:t>
            </a:r>
          </a:p>
          <a:p>
            <a:r>
              <a:rPr lang="pl-PL" sz="1400" dirty="0">
                <a:solidFill>
                  <a:schemeClr val="tx2"/>
                </a:solidFill>
                <a:latin typeface="Arial" panose="020B0604020202020204" pitchFamily="34" charset="0"/>
                <a:cs typeface="Arial" panose="020B0604020202020204" pitchFamily="34" charset="0"/>
              </a:rPr>
              <a:t>Osuszaj skórę poprzez dotykanie ciała ręcznikiem – nie trzyj, nie pocieraj</a:t>
            </a:r>
          </a:p>
          <a:p>
            <a:r>
              <a:rPr lang="pl-PL" sz="1400" dirty="0">
                <a:solidFill>
                  <a:schemeClr val="tx2"/>
                </a:solidFill>
                <a:latin typeface="Arial" panose="020B0604020202020204" pitchFamily="34" charset="0"/>
                <a:cs typeface="Arial" panose="020B0604020202020204" pitchFamily="34" charset="0"/>
              </a:rPr>
              <a:t>Bardzo dokładnie osusz przestrzenie między palcami (ryzyko </a:t>
            </a:r>
            <a:r>
              <a:rPr lang="pl-PL" sz="1400" dirty="0" err="1">
                <a:solidFill>
                  <a:schemeClr val="tx2"/>
                </a:solidFill>
                <a:latin typeface="Arial" panose="020B0604020202020204" pitchFamily="34" charset="0"/>
                <a:cs typeface="Arial" panose="020B0604020202020204" pitchFamily="34" charset="0"/>
              </a:rPr>
              <a:t>nadkażeń</a:t>
            </a:r>
            <a:r>
              <a:rPr lang="pl-PL" sz="1400" dirty="0">
                <a:solidFill>
                  <a:schemeClr val="tx2"/>
                </a:solidFill>
                <a:latin typeface="Arial" panose="020B0604020202020204" pitchFamily="34" charset="0"/>
                <a:cs typeface="Arial" panose="020B0604020202020204" pitchFamily="34" charset="0"/>
              </a:rPr>
              <a:t> grzybiczych)</a:t>
            </a:r>
          </a:p>
          <a:p>
            <a:r>
              <a:rPr lang="pl-PL" sz="1400" dirty="0">
                <a:solidFill>
                  <a:schemeClr val="tx2"/>
                </a:solidFill>
                <a:latin typeface="Arial" panose="020B0604020202020204" pitchFamily="34" charset="0"/>
                <a:cs typeface="Arial" panose="020B0604020202020204" pitchFamily="34" charset="0"/>
              </a:rPr>
              <a:t>Pamiętaj o użyciu balsamu, emulsji lub kremu</a:t>
            </a:r>
          </a:p>
          <a:p>
            <a:r>
              <a:rPr lang="pl-PL" sz="1400" dirty="0">
                <a:solidFill>
                  <a:schemeClr val="tx2"/>
                </a:solidFill>
                <a:latin typeface="Arial" panose="020B0604020202020204" pitchFamily="34" charset="0"/>
                <a:cs typeface="Arial" panose="020B0604020202020204" pitchFamily="34" charset="0"/>
              </a:rPr>
              <a:t>Nakładaj w formie delikatnego masażu – zawsze masaż w kierunku serca (</a:t>
            </a:r>
            <a:r>
              <a:rPr lang="pl-PL" sz="1400" dirty="0" err="1">
                <a:solidFill>
                  <a:schemeClr val="tx2"/>
                </a:solidFill>
                <a:latin typeface="Arial" panose="020B0604020202020204" pitchFamily="34" charset="0"/>
                <a:cs typeface="Arial" panose="020B0604020202020204" pitchFamily="34" charset="0"/>
              </a:rPr>
              <a:t>np..od</a:t>
            </a:r>
            <a:r>
              <a:rPr lang="pl-PL" sz="1400" dirty="0">
                <a:solidFill>
                  <a:schemeClr val="tx2"/>
                </a:solidFill>
                <a:latin typeface="Arial" panose="020B0604020202020204" pitchFamily="34" charset="0"/>
                <a:cs typeface="Arial" panose="020B0604020202020204" pitchFamily="34" charset="0"/>
              </a:rPr>
              <a:t> dłoni w górę ręki)</a:t>
            </a:r>
          </a:p>
          <a:p>
            <a:r>
              <a:rPr lang="pl-PL" sz="1400" dirty="0">
                <a:solidFill>
                  <a:schemeClr val="tx2"/>
                </a:solidFill>
                <a:latin typeface="Arial" panose="020B0604020202020204" pitchFamily="34" charset="0"/>
                <a:cs typeface="Arial" panose="020B0604020202020204" pitchFamily="34" charset="0"/>
              </a:rPr>
              <a:t>Nie zostawiaj dziecka odkrytego, osłoń te części ciała, których aktualnie nie dotykasz</a:t>
            </a:r>
          </a:p>
          <a:p>
            <a:r>
              <a:rPr lang="pl-PL" sz="1400" dirty="0">
                <a:solidFill>
                  <a:schemeClr val="tx2"/>
                </a:solidFill>
                <a:latin typeface="Arial" panose="020B0604020202020204" pitchFamily="34" charset="0"/>
                <a:cs typeface="Arial" panose="020B0604020202020204" pitchFamily="34" charset="0"/>
              </a:rPr>
              <a:t>Czuwaj cały czas nad stanem ogólnym pacjenta</a:t>
            </a:r>
          </a:p>
          <a:p>
            <a:r>
              <a:rPr lang="pl-PL" sz="1400" dirty="0">
                <a:solidFill>
                  <a:schemeClr val="tx2"/>
                </a:solidFill>
                <a:latin typeface="Arial" panose="020B0604020202020204" pitchFamily="34" charset="0"/>
                <a:cs typeface="Arial" panose="020B0604020202020204" pitchFamily="34" charset="0"/>
              </a:rPr>
              <a:t>Szczególnie zadbaj o okolicę pieluszkową – skóra pachwin, pośladków musi być sucha i zabezpieczona preparatem nawilżającym lub natłuszczającym</a:t>
            </a:r>
          </a:p>
          <a:p>
            <a:r>
              <a:rPr lang="pl-PL" sz="1400" dirty="0">
                <a:solidFill>
                  <a:schemeClr val="tx2"/>
                </a:solidFill>
                <a:latin typeface="Arial" panose="020B0604020202020204" pitchFamily="34" charset="0"/>
                <a:cs typeface="Arial" panose="020B0604020202020204" pitchFamily="34" charset="0"/>
              </a:rPr>
              <a:t>Przed założeniem pieluchy pamiętaj o jej aktywowaniu</a:t>
            </a:r>
          </a:p>
        </p:txBody>
      </p:sp>
    </p:spTree>
    <p:extLst>
      <p:ext uri="{BB962C8B-B14F-4D97-AF65-F5344CB8AC3E}">
        <p14:creationId xmlns:p14="http://schemas.microsoft.com/office/powerpoint/2010/main" val="2397240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971600" y="1988840"/>
            <a:ext cx="6480720" cy="86409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7" name="Prostokąt 6"/>
          <p:cNvSpPr/>
          <p:nvPr/>
        </p:nvSpPr>
        <p:spPr>
          <a:xfrm>
            <a:off x="755576" y="2924944"/>
            <a:ext cx="6480720" cy="2448272"/>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3600" dirty="0">
                <a:solidFill>
                  <a:schemeClr val="tx2"/>
                </a:solidFill>
                <a:latin typeface="Arial" panose="020B0604020202020204" pitchFamily="34" charset="0"/>
                <a:cs typeface="Arial" panose="020B0604020202020204" pitchFamily="34" charset="0"/>
              </a:rPr>
              <a:t>Zasady, forma i organizacja pediatrycznej opieki paliatywnej</a:t>
            </a:r>
            <a:endParaRPr lang="pl-PL" sz="3600" dirty="0">
              <a:solidFill>
                <a:schemeClr val="tx2"/>
              </a:solidFill>
            </a:endParaRPr>
          </a:p>
        </p:txBody>
      </p:sp>
      <p:sp>
        <p:nvSpPr>
          <p:cNvPr id="8" name="Symbol zastępczy zawartości 2"/>
          <p:cNvSpPr txBox="1">
            <a:spLocks/>
          </p:cNvSpPr>
          <p:nvPr/>
        </p:nvSpPr>
        <p:spPr>
          <a:xfrm>
            <a:off x="1043608" y="3284984"/>
            <a:ext cx="5904656"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bg1"/>
              </a:solidFill>
              <a:effectLst/>
              <a:uLnTx/>
              <a:uFillTx/>
              <a:latin typeface="Arial Black"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Znalezione obrazy dla zapytania kliny , kr&amp;aogon;&amp;zdot;ki, kó&amp;lstrok;ka przeciwodle&amp;zdot;ynowe">
            <a:extLst>
              <a:ext uri="{FF2B5EF4-FFF2-40B4-BE49-F238E27FC236}">
                <a16:creationId xmlns:a16="http://schemas.microsoft.com/office/drawing/2014/main" id="{398673FB-E437-475F-8C63-ADEE47D8838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34166"/>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Podobny obraz">
            <a:extLst>
              <a:ext uri="{FF2B5EF4-FFF2-40B4-BE49-F238E27FC236}">
                <a16:creationId xmlns:a16="http://schemas.microsoft.com/office/drawing/2014/main" id="{34728CD0-CF1A-4870-9562-8A38250C8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6700" y="33666"/>
            <a:ext cx="3062833" cy="2520280"/>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a:extLst>
              <a:ext uri="{FF2B5EF4-FFF2-40B4-BE49-F238E27FC236}">
                <a16:creationId xmlns:a16="http://schemas.microsoft.com/office/drawing/2014/main" id="{38B4F2A6-99DA-4AD1-8A20-41D08D202BB2}"/>
              </a:ext>
            </a:extLst>
          </p:cNvPr>
          <p:cNvPicPr>
            <a:picLocks noChangeAspect="1"/>
          </p:cNvPicPr>
          <p:nvPr/>
        </p:nvPicPr>
        <p:blipFill>
          <a:blip r:embed="rId4"/>
          <a:stretch>
            <a:fillRect/>
          </a:stretch>
        </p:blipFill>
        <p:spPr>
          <a:xfrm>
            <a:off x="457200" y="4077072"/>
            <a:ext cx="2466975" cy="1847850"/>
          </a:xfrm>
          <a:prstGeom prst="rect">
            <a:avLst/>
          </a:prstGeom>
        </p:spPr>
      </p:pic>
      <p:pic>
        <p:nvPicPr>
          <p:cNvPr id="5" name="Obraz 4">
            <a:extLst>
              <a:ext uri="{FF2B5EF4-FFF2-40B4-BE49-F238E27FC236}">
                <a16:creationId xmlns:a16="http://schemas.microsoft.com/office/drawing/2014/main" id="{9DD70079-1411-408D-9A82-D7E5E39EEC7B}"/>
              </a:ext>
            </a:extLst>
          </p:cNvPr>
          <p:cNvPicPr>
            <a:picLocks noChangeAspect="1"/>
          </p:cNvPicPr>
          <p:nvPr/>
        </p:nvPicPr>
        <p:blipFill>
          <a:blip r:embed="rId5"/>
          <a:stretch>
            <a:fillRect/>
          </a:stretch>
        </p:blipFill>
        <p:spPr>
          <a:xfrm>
            <a:off x="3338512" y="4077072"/>
            <a:ext cx="2466975" cy="1847850"/>
          </a:xfrm>
          <a:prstGeom prst="rect">
            <a:avLst/>
          </a:prstGeom>
        </p:spPr>
      </p:pic>
      <p:pic>
        <p:nvPicPr>
          <p:cNvPr id="6" name="Obraz 5">
            <a:extLst>
              <a:ext uri="{FF2B5EF4-FFF2-40B4-BE49-F238E27FC236}">
                <a16:creationId xmlns:a16="http://schemas.microsoft.com/office/drawing/2014/main" id="{6EC87FA4-11D7-4781-AA9C-ED689E7020BB}"/>
              </a:ext>
            </a:extLst>
          </p:cNvPr>
          <p:cNvPicPr>
            <a:picLocks noChangeAspect="1"/>
          </p:cNvPicPr>
          <p:nvPr/>
        </p:nvPicPr>
        <p:blipFill>
          <a:blip r:embed="rId6"/>
          <a:stretch>
            <a:fillRect/>
          </a:stretch>
        </p:blipFill>
        <p:spPr>
          <a:xfrm>
            <a:off x="6372200" y="4086597"/>
            <a:ext cx="2495550" cy="1828800"/>
          </a:xfrm>
          <a:prstGeom prst="rect">
            <a:avLst/>
          </a:prstGeom>
        </p:spPr>
      </p:pic>
      <p:pic>
        <p:nvPicPr>
          <p:cNvPr id="7" name="Obraz 6">
            <a:extLst>
              <a:ext uri="{FF2B5EF4-FFF2-40B4-BE49-F238E27FC236}">
                <a16:creationId xmlns:a16="http://schemas.microsoft.com/office/drawing/2014/main" id="{21C14088-DB93-4AF7-8C7D-7774A7B59330}"/>
              </a:ext>
            </a:extLst>
          </p:cNvPr>
          <p:cNvPicPr>
            <a:picLocks noChangeAspect="1"/>
          </p:cNvPicPr>
          <p:nvPr/>
        </p:nvPicPr>
        <p:blipFill>
          <a:blip r:embed="rId7"/>
          <a:stretch>
            <a:fillRect/>
          </a:stretch>
        </p:blipFill>
        <p:spPr>
          <a:xfrm>
            <a:off x="5825083" y="1954298"/>
            <a:ext cx="2628900" cy="1743075"/>
          </a:xfrm>
          <a:prstGeom prst="rect">
            <a:avLst/>
          </a:prstGeom>
        </p:spPr>
      </p:pic>
      <p:pic>
        <p:nvPicPr>
          <p:cNvPr id="8" name="Obraz 7">
            <a:extLst>
              <a:ext uri="{FF2B5EF4-FFF2-40B4-BE49-F238E27FC236}">
                <a16:creationId xmlns:a16="http://schemas.microsoft.com/office/drawing/2014/main" id="{41B4D956-4275-4238-9BC0-18D6B6702C1B}"/>
              </a:ext>
            </a:extLst>
          </p:cNvPr>
          <p:cNvPicPr>
            <a:picLocks noChangeAspect="1"/>
          </p:cNvPicPr>
          <p:nvPr/>
        </p:nvPicPr>
        <p:blipFill>
          <a:blip r:embed="rId8"/>
          <a:stretch>
            <a:fillRect/>
          </a:stretch>
        </p:blipFill>
        <p:spPr>
          <a:xfrm>
            <a:off x="2634410" y="1705747"/>
            <a:ext cx="1943100" cy="2352675"/>
          </a:xfrm>
          <a:prstGeom prst="rect">
            <a:avLst/>
          </a:prstGeom>
        </p:spPr>
      </p:pic>
    </p:spTree>
    <p:extLst>
      <p:ext uri="{BB962C8B-B14F-4D97-AF65-F5344CB8AC3E}">
        <p14:creationId xmlns:p14="http://schemas.microsoft.com/office/powerpoint/2010/main" val="82005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DBD3304-D204-4FCB-B2B3-10686A498734}"/>
              </a:ext>
            </a:extLst>
          </p:cNvPr>
          <p:cNvSpPr>
            <a:spLocks noGrp="1"/>
          </p:cNvSpPr>
          <p:nvPr>
            <p:ph type="title"/>
          </p:nvPr>
        </p:nvSpPr>
        <p:spPr>
          <a:xfrm>
            <a:off x="457200" y="274638"/>
            <a:ext cx="8229600" cy="850106"/>
          </a:xfrm>
        </p:spPr>
        <p:txBody>
          <a:bodyPr>
            <a:normAutofit/>
          </a:bodyPr>
          <a:lstStyle/>
          <a:p>
            <a:r>
              <a:rPr lang="pl-PL" sz="1800" b="1" dirty="0">
                <a:solidFill>
                  <a:schemeClr val="tx2"/>
                </a:solidFill>
                <a:latin typeface="Arial" panose="020B0604020202020204" pitchFamily="34" charset="0"/>
                <a:cs typeface="Arial" panose="020B0604020202020204" pitchFamily="34" charset="0"/>
              </a:rPr>
              <a:t>PIELĘGNACJA JAMY USTNEJ</a:t>
            </a:r>
          </a:p>
        </p:txBody>
      </p:sp>
      <p:sp>
        <p:nvSpPr>
          <p:cNvPr id="3" name="Symbol zastępczy zawartości 2">
            <a:extLst>
              <a:ext uri="{FF2B5EF4-FFF2-40B4-BE49-F238E27FC236}">
                <a16:creationId xmlns:a16="http://schemas.microsoft.com/office/drawing/2014/main" id="{60516093-540C-41E9-858B-28B92E513E49}"/>
              </a:ext>
            </a:extLst>
          </p:cNvPr>
          <p:cNvSpPr>
            <a:spLocks noGrp="1"/>
          </p:cNvSpPr>
          <p:nvPr>
            <p:ph idx="1"/>
          </p:nvPr>
        </p:nvSpPr>
        <p:spPr/>
        <p:txBody>
          <a:bodyPr>
            <a:normAutofit/>
          </a:bodyPr>
          <a:lstStyle/>
          <a:p>
            <a:pPr>
              <a:buAutoNum type="arabicPeriod"/>
            </a:pPr>
            <a:r>
              <a:rPr lang="pl-PL" sz="1400" b="1" dirty="0">
                <a:solidFill>
                  <a:schemeClr val="tx2"/>
                </a:solidFill>
                <a:latin typeface="Arial" panose="020B0604020202020204" pitchFamily="34" charset="0"/>
                <a:cs typeface="Arial" panose="020B0604020202020204" pitchFamily="34" charset="0"/>
              </a:rPr>
              <a:t>POWINNA BYĆ WYKONYWANA PO KAŻYM POSIŁKU (OBOWIĄZKOWO DWA RAZY DZIENNIE)</a:t>
            </a:r>
          </a:p>
          <a:p>
            <a:pPr>
              <a:buAutoNum type="arabicPeriod"/>
            </a:pPr>
            <a:r>
              <a:rPr lang="pl-PL" sz="1400" b="1" dirty="0">
                <a:solidFill>
                  <a:schemeClr val="tx2"/>
                </a:solidFill>
                <a:latin typeface="Arial" panose="020B0604020202020204" pitchFamily="34" charset="0"/>
                <a:cs typeface="Arial" panose="020B0604020202020204" pitchFamily="34" charset="0"/>
              </a:rPr>
              <a:t>U DZIECI WSPÓŁPRACUJĄCYCH – SZCZOTECZKA I ŁAGODNA PASTA</a:t>
            </a:r>
          </a:p>
          <a:p>
            <a:pPr>
              <a:buAutoNum type="arabicPeriod"/>
            </a:pPr>
            <a:r>
              <a:rPr lang="pl-PL" sz="1400" b="1" dirty="0">
                <a:solidFill>
                  <a:schemeClr val="tx2"/>
                </a:solidFill>
                <a:latin typeface="Arial" panose="020B0604020202020204" pitchFamily="34" charset="0"/>
                <a:cs typeface="Arial" panose="020B0604020202020204" pitchFamily="34" charset="0"/>
              </a:rPr>
              <a:t>U DZIECI NIEWSPÓŁPRACUJĄCYCH – SZCZOTECZKA ZWILŻONA 0,9%nNaCl (nie wypłuczą resztek pasty)</a:t>
            </a:r>
          </a:p>
          <a:p>
            <a:pPr>
              <a:buAutoNum type="arabicPeriod"/>
            </a:pPr>
            <a:r>
              <a:rPr lang="pl-PL" sz="1400" b="1" dirty="0">
                <a:solidFill>
                  <a:schemeClr val="tx2"/>
                </a:solidFill>
                <a:latin typeface="Arial" panose="020B0604020202020204" pitchFamily="34" charset="0"/>
                <a:cs typeface="Arial" panose="020B0604020202020204" pitchFamily="34" charset="0"/>
              </a:rPr>
              <a:t>PRZY DUŻYCH PRZEROSTACH DZIĄSEŁ (polekowych) ISTNIEJE MOŻLIWOŚĆ KRWAWIENIA JAMĘ USTNĄ NALEŻY PIELĘGNOWAĆ (OCZYSZCZAĆ) PRZY POMOCY SPECJALNYCH GĄBEK</a:t>
            </a:r>
          </a:p>
          <a:p>
            <a:pPr>
              <a:buAutoNum type="arabicPeriod"/>
            </a:pPr>
            <a:r>
              <a:rPr lang="pl-PL" sz="1400" b="1" dirty="0">
                <a:solidFill>
                  <a:schemeClr val="tx2"/>
                </a:solidFill>
                <a:latin typeface="Arial" panose="020B0604020202020204" pitchFamily="34" charset="0"/>
                <a:cs typeface="Arial" panose="020B0604020202020204" pitchFamily="34" charset="0"/>
              </a:rPr>
              <a:t>Cele pielęgnacji jamy ustnej</a:t>
            </a:r>
            <a:br>
              <a:rPr lang="pl-PL" sz="1400" b="1" dirty="0">
                <a:solidFill>
                  <a:schemeClr val="tx2"/>
                </a:solidFill>
                <a:latin typeface="Arial" panose="020B0604020202020204" pitchFamily="34" charset="0"/>
                <a:cs typeface="Arial" panose="020B0604020202020204" pitchFamily="34" charset="0"/>
              </a:rPr>
            </a:br>
            <a:r>
              <a:rPr lang="pl-PL" sz="1400" b="1" dirty="0">
                <a:solidFill>
                  <a:schemeClr val="tx2"/>
                </a:solidFill>
                <a:latin typeface="Arial" panose="020B0604020202020204" pitchFamily="34" charset="0"/>
                <a:cs typeface="Arial" panose="020B0604020202020204" pitchFamily="34" charset="0"/>
              </a:rPr>
              <a:t>Oczyszczanie jamy ustnej z resztek pokarmów</a:t>
            </a:r>
          </a:p>
          <a:p>
            <a:pPr marL="0" indent="0">
              <a:buNone/>
            </a:pPr>
            <a:r>
              <a:rPr lang="pl-PL" sz="1400" b="1" dirty="0">
                <a:solidFill>
                  <a:schemeClr val="tx2"/>
                </a:solidFill>
                <a:latin typeface="Arial" panose="020B0604020202020204" pitchFamily="34" charset="0"/>
                <a:cs typeface="Arial" panose="020B0604020202020204" pitchFamily="34" charset="0"/>
              </a:rPr>
              <a:t>       Zapobieganie stanom zapalnym i zakażeniom jamy ustnej </a:t>
            </a:r>
          </a:p>
          <a:p>
            <a:pPr marL="0" indent="0">
              <a:buNone/>
            </a:pPr>
            <a:r>
              <a:rPr lang="pl-PL" sz="1400" b="1" dirty="0">
                <a:solidFill>
                  <a:schemeClr val="tx2"/>
                </a:solidFill>
                <a:latin typeface="Arial" panose="020B0604020202020204" pitchFamily="34" charset="0"/>
                <a:cs typeface="Arial" panose="020B0604020202020204" pitchFamily="34" charset="0"/>
              </a:rPr>
              <a:t>       Zlikwidowanie przykrego smaku i zapachu z ust </a:t>
            </a:r>
          </a:p>
          <a:p>
            <a:pPr marL="0" indent="0">
              <a:buNone/>
            </a:pPr>
            <a:r>
              <a:rPr lang="pl-PL" sz="1400" b="1" dirty="0">
                <a:solidFill>
                  <a:schemeClr val="tx2"/>
                </a:solidFill>
                <a:latin typeface="Arial" panose="020B0604020202020204" pitchFamily="34" charset="0"/>
                <a:cs typeface="Arial" panose="020B0604020202020204" pitchFamily="34" charset="0"/>
              </a:rPr>
              <a:t>       Poprawa samopoczucia chorego </a:t>
            </a:r>
          </a:p>
          <a:p>
            <a:pPr marL="0" indent="0">
              <a:buNone/>
            </a:pPr>
            <a:r>
              <a:rPr lang="pl-PL" sz="1400" b="1" dirty="0">
                <a:solidFill>
                  <a:schemeClr val="tx2"/>
                </a:solidFill>
                <a:latin typeface="Arial" panose="020B0604020202020204" pitchFamily="34" charset="0"/>
                <a:cs typeface="Arial" panose="020B0604020202020204" pitchFamily="34" charset="0"/>
              </a:rPr>
              <a:t>       Zapobieganie próchnicy </a:t>
            </a:r>
          </a:p>
          <a:p>
            <a:pPr marL="0" indent="0">
              <a:buNone/>
            </a:pPr>
            <a:r>
              <a:rPr lang="pl-PL" sz="1400" b="1" dirty="0">
                <a:solidFill>
                  <a:schemeClr val="tx2"/>
                </a:solidFill>
                <a:latin typeface="Arial" panose="020B0604020202020204" pitchFamily="34" charset="0"/>
                <a:cs typeface="Arial" panose="020B0604020202020204" pitchFamily="34" charset="0"/>
              </a:rPr>
              <a:t>       Pobudzenie wydzielania śliny </a:t>
            </a:r>
          </a:p>
          <a:p>
            <a:pPr marL="0" indent="0">
              <a:buNone/>
            </a:pPr>
            <a:r>
              <a:rPr lang="pl-PL" sz="1400" b="1" dirty="0">
                <a:solidFill>
                  <a:schemeClr val="tx2"/>
                </a:solidFill>
                <a:latin typeface="Arial" panose="020B0604020202020204" pitchFamily="34" charset="0"/>
                <a:cs typeface="Arial" panose="020B0604020202020204" pitchFamily="34" charset="0"/>
              </a:rPr>
              <a:t>       Masaż dziąseł</a:t>
            </a:r>
          </a:p>
          <a:p>
            <a:pPr marL="0" indent="0">
              <a:buNone/>
            </a:pPr>
            <a:endParaRPr lang="pl-PL" sz="1400" b="1"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4691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06E66A3-F925-4E4D-BE79-3FB2EE5CEF32}"/>
              </a:ext>
            </a:extLst>
          </p:cNvPr>
          <p:cNvSpPr>
            <a:spLocks noGrp="1"/>
          </p:cNvSpPr>
          <p:nvPr>
            <p:ph idx="1"/>
          </p:nvPr>
        </p:nvSpPr>
        <p:spPr>
          <a:xfrm>
            <a:off x="457200" y="476672"/>
            <a:ext cx="8229600" cy="5649491"/>
          </a:xfrm>
        </p:spPr>
        <p:txBody>
          <a:bodyPr>
            <a:normAutofit/>
          </a:bodyPr>
          <a:lstStyle/>
          <a:p>
            <a:pPr marL="0" indent="0">
              <a:buNone/>
            </a:pPr>
            <a:r>
              <a:rPr lang="pl-PL" sz="1600" b="1" dirty="0">
                <a:solidFill>
                  <a:schemeClr val="tx2"/>
                </a:solidFill>
                <a:latin typeface="Arial" panose="020B0604020202020204" pitchFamily="34" charset="0"/>
                <a:cs typeface="Arial" panose="020B0604020202020204" pitchFamily="34" charset="0"/>
              </a:rPr>
              <a:t>Zagrożenia występujące podczas toalety jamy ustnej</a:t>
            </a:r>
            <a:br>
              <a:rPr lang="pl-PL" sz="1600" b="1" dirty="0">
                <a:solidFill>
                  <a:schemeClr val="tx2"/>
                </a:solidFill>
                <a:latin typeface="Arial" panose="020B0604020202020204" pitchFamily="34" charset="0"/>
                <a:cs typeface="Arial" panose="020B0604020202020204" pitchFamily="34" charset="0"/>
              </a:rPr>
            </a:br>
            <a:r>
              <a:rPr lang="pl-PL" sz="1600" dirty="0">
                <a:solidFill>
                  <a:schemeClr val="tx2"/>
                </a:solidFill>
                <a:latin typeface="Arial" panose="020B0604020202020204" pitchFamily="34" charset="0"/>
                <a:cs typeface="Arial" panose="020B0604020202020204" pitchFamily="34" charset="0"/>
              </a:rPr>
              <a:t>Uszkodzenie błony śluzowej; Zachłyśnięcie się; Krwawienia; Zaaplikowanie drobnoustrojów; Wywołanie odruchów wymiotnych; Spowodowanie dolegliwości bólowych; Ryzyko ugryzienia osoby pielęgnującej</a:t>
            </a:r>
          </a:p>
          <a:p>
            <a:pPr marL="0" indent="0">
              <a:buNone/>
            </a:pPr>
            <a:r>
              <a:rPr lang="pl-PL" sz="1600" b="1" dirty="0">
                <a:solidFill>
                  <a:schemeClr val="tx2"/>
                </a:solidFill>
                <a:latin typeface="Arial" panose="020B0604020202020204" pitchFamily="34" charset="0"/>
                <a:cs typeface="Arial" panose="020B0604020202020204" pitchFamily="34" charset="0"/>
              </a:rPr>
              <a:t>Toaleta jamy ustnej u chorego pozbawionego wydolności samoobsługowej</a:t>
            </a:r>
            <a:br>
              <a:rPr lang="pl-PL" sz="1600" b="1" dirty="0">
                <a:solidFill>
                  <a:schemeClr val="tx2"/>
                </a:solidFill>
                <a:latin typeface="Arial" panose="020B0604020202020204" pitchFamily="34" charset="0"/>
                <a:cs typeface="Arial" panose="020B0604020202020204" pitchFamily="34" charset="0"/>
              </a:rPr>
            </a:br>
            <a:r>
              <a:rPr lang="pl-PL" sz="1600" b="1" dirty="0">
                <a:solidFill>
                  <a:schemeClr val="tx2"/>
                </a:solidFill>
                <a:latin typeface="Arial" panose="020B0604020202020204" pitchFamily="34" charset="0"/>
                <a:cs typeface="Arial" panose="020B0604020202020204" pitchFamily="34" charset="0"/>
              </a:rPr>
              <a:t>Przygotować : </a:t>
            </a:r>
            <a:r>
              <a:rPr lang="pl-PL" sz="1600" dirty="0">
                <a:solidFill>
                  <a:schemeClr val="tx2"/>
                </a:solidFill>
                <a:latin typeface="Arial" panose="020B0604020202020204" pitchFamily="34" charset="0"/>
                <a:cs typeface="Arial" panose="020B0604020202020204" pitchFamily="34" charset="0"/>
              </a:rPr>
              <a:t>miękką szczoteczkę i pastę do zębów, miskę, gąbkę na patyku, 0,9%NaCl, płyn do płukania jamy ustnej lub inny indywidualnie dostosowany preparat pielęgnacyjny, maść z witaminą A do natłuszczania warg, kubek z wodą, rękawiczki jednorazowe</a:t>
            </a:r>
            <a:endParaRPr lang="pl-PL" sz="1600" b="1" dirty="0">
              <a:solidFill>
                <a:schemeClr val="tx2"/>
              </a:solidFill>
              <a:latin typeface="Arial" panose="020B0604020202020204" pitchFamily="34" charset="0"/>
              <a:cs typeface="Arial" panose="020B0604020202020204" pitchFamily="34" charset="0"/>
            </a:endParaRPr>
          </a:p>
          <a:p>
            <a:pPr marL="0" indent="0">
              <a:buNone/>
            </a:pPr>
            <a:r>
              <a:rPr lang="pl-PL" sz="1600" b="1" dirty="0">
                <a:solidFill>
                  <a:schemeClr val="tx2"/>
                </a:solidFill>
                <a:latin typeface="Arial" panose="020B0604020202020204" pitchFamily="34" charset="0"/>
                <a:cs typeface="Arial" panose="020B0604020202020204" pitchFamily="34" charset="0"/>
              </a:rPr>
              <a:t>Czynności bezpośrednio związane z wykonywaniem toalety jamy ustnej</a:t>
            </a:r>
            <a:br>
              <a:rPr lang="pl-PL" sz="1600" b="1" dirty="0">
                <a:solidFill>
                  <a:schemeClr val="tx2"/>
                </a:solidFill>
                <a:latin typeface="Arial" panose="020B0604020202020204" pitchFamily="34" charset="0"/>
                <a:cs typeface="Arial" panose="020B0604020202020204" pitchFamily="34" charset="0"/>
              </a:rPr>
            </a:br>
            <a:r>
              <a:rPr lang="pl-PL" sz="1600" dirty="0">
                <a:solidFill>
                  <a:schemeClr val="tx2"/>
                </a:solidFill>
                <a:latin typeface="Arial" panose="020B0604020202020204" pitchFamily="34" charset="0"/>
                <a:cs typeface="Arial" panose="020B0604020202020204" pitchFamily="34" charset="0"/>
              </a:rPr>
              <a:t>Założyć rękawice ochronne. Założyć choremu ręcznik pod brodę. Jeżeli w jamie ustnej zalega wydzielina, należy usunąć ją za pomocą jałowego gazika – gazik nawinięty na palec lub szpatułkę lub odessać. Zwilżyć gąbkę pielęgnacyjną solą fizjologiczną. Delikatnie przesuwać gąbkę (szczoteczkę z pastą) z dziąseł na zęby w miarę możliwości wykonując ruchy okrężne Oczyścić w miarę możliwości wewnętrzną powierzchnię zębów. Oczyścić powierzchnię gryzącą zębów. Oczyścić tkanki pomiędzy wewnętrzną powierzchnią policzka a zębami. U pacjentów współpracujących podać kubek z wodą do wypłukania resztek pasty. Po użyciu gąbek z NaCl nie ma potrzeby dodatkowego płukania.</a:t>
            </a:r>
          </a:p>
          <a:p>
            <a:pPr marL="0" indent="0">
              <a:buNone/>
            </a:pPr>
            <a:r>
              <a:rPr lang="pl-PL" sz="1600" b="1" dirty="0">
                <a:solidFill>
                  <a:schemeClr val="tx2"/>
                </a:solidFill>
                <a:latin typeface="Arial" panose="020B0604020202020204" pitchFamily="34" charset="0"/>
                <a:cs typeface="Arial" panose="020B0604020202020204" pitchFamily="34" charset="0"/>
              </a:rPr>
              <a:t>Po zakończeniu toalety jamy ustnej osuszyć okolicę ust. Natłuścić wargi  (wazelina, maść z witaminą A, pomadka ochronna)</a:t>
            </a:r>
          </a:p>
        </p:txBody>
      </p:sp>
    </p:spTree>
    <p:extLst>
      <p:ext uri="{BB962C8B-B14F-4D97-AF65-F5344CB8AC3E}">
        <p14:creationId xmlns:p14="http://schemas.microsoft.com/office/powerpoint/2010/main" val="1070165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D461FB2-394A-4F13-AF14-0C4E8A127F50}"/>
              </a:ext>
            </a:extLst>
          </p:cNvPr>
          <p:cNvSpPr>
            <a:spLocks noGrp="1"/>
          </p:cNvSpPr>
          <p:nvPr>
            <p:ph type="title"/>
          </p:nvPr>
        </p:nvSpPr>
        <p:spPr/>
        <p:txBody>
          <a:bodyPr>
            <a:normAutofit/>
          </a:bodyPr>
          <a:lstStyle/>
          <a:p>
            <a:r>
              <a:rPr lang="pl-PL" sz="2400" b="1" dirty="0">
                <a:solidFill>
                  <a:schemeClr val="tx2"/>
                </a:solidFill>
                <a:latin typeface="Arial" panose="020B0604020202020204" pitchFamily="34" charset="0"/>
                <a:cs typeface="Arial" panose="020B0604020202020204" pitchFamily="34" charset="0"/>
              </a:rPr>
              <a:t>GĄBKI DO TOALETY JAMY USTNEJ </a:t>
            </a:r>
          </a:p>
        </p:txBody>
      </p:sp>
      <p:pic>
        <p:nvPicPr>
          <p:cNvPr id="1026" name="Picture 2" descr="Znalezione obrazy dla zapytania g&amp;aogon;bki do jamy ustnej">
            <a:extLst>
              <a:ext uri="{FF2B5EF4-FFF2-40B4-BE49-F238E27FC236}">
                <a16:creationId xmlns:a16="http://schemas.microsoft.com/office/drawing/2014/main" id="{B874F2A1-2ED5-47DE-B44B-796924EE53C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3717032"/>
            <a:ext cx="3643607" cy="28083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dobny obraz">
            <a:extLst>
              <a:ext uri="{FF2B5EF4-FFF2-40B4-BE49-F238E27FC236}">
                <a16:creationId xmlns:a16="http://schemas.microsoft.com/office/drawing/2014/main" id="{F366DB9C-A4BC-41CB-B720-F3166AEC76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457614"/>
            <a:ext cx="20955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nmed.pl/wp-content/uploads/2017/03/DOBRE222.jpg">
            <a:extLst>
              <a:ext uri="{FF2B5EF4-FFF2-40B4-BE49-F238E27FC236}">
                <a16:creationId xmlns:a16="http://schemas.microsoft.com/office/drawing/2014/main" id="{3752FB5C-4CD5-4B4B-9D61-63A5CB74609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984" y="1916832"/>
            <a:ext cx="4536503" cy="3955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59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Symbol zastępczy zawartości 2"/>
          <p:cNvSpPr txBox="1">
            <a:spLocks/>
          </p:cNvSpPr>
          <p:nvPr/>
        </p:nvSpPr>
        <p:spPr>
          <a:xfrm>
            <a:off x="4788024" y="2780928"/>
            <a:ext cx="4104456" cy="2880320"/>
          </a:xfrm>
          <a:prstGeom prst="rect">
            <a:avLst/>
          </a:prstGeom>
          <a:solidFill>
            <a:srgbClr val="FF6600"/>
          </a:solidFill>
        </p:spPr>
        <p:txBody>
          <a:bodyPr vert="horz" lIns="91440" tIns="45720" rIns="91440" bIns="45720" rtlCol="0">
            <a:noAutofit/>
          </a:bodyPr>
          <a:lstStyle/>
          <a:p>
            <a:pPr lvl="0" fontAlgn="base">
              <a:spcBef>
                <a:spcPct val="20000"/>
              </a:spcBef>
              <a:spcAft>
                <a:spcPct val="0"/>
              </a:spcAft>
              <a:buClr>
                <a:srgbClr val="00FF99"/>
              </a:buClr>
            </a:pPr>
            <a:r>
              <a:rPr lang="pl-PL" altLang="pl-PL" sz="2000" b="1" dirty="0">
                <a:solidFill>
                  <a:schemeClr val="bg1"/>
                </a:solidFill>
                <a:effectLst>
                  <a:outerShdw blurRad="38100" dist="38100" dir="2700000" algn="tl">
                    <a:srgbClr val="000000"/>
                  </a:outerShdw>
                </a:effectLst>
                <a:latin typeface="Arial" panose="020B0604020202020204" pitchFamily="34" charset="0"/>
                <a:ea typeface="+mj-ea"/>
                <a:cs typeface="Arial" panose="020B0604020202020204" pitchFamily="34" charset="0"/>
              </a:rPr>
              <a:t>Sprzęt NIEZBĘDNY do opieki:</a:t>
            </a:r>
            <a:endParaRPr lang="pl-PL" altLang="pl-PL" sz="20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endParaRPr>
          </a:p>
          <a:p>
            <a:pPr marL="342900" lvl="0" indent="-342900" fontAlgn="base">
              <a:spcBef>
                <a:spcPct val="20000"/>
              </a:spcBef>
              <a:spcAft>
                <a:spcPct val="0"/>
              </a:spcAft>
              <a:buClr>
                <a:srgbClr val="00FF99"/>
              </a:buClr>
              <a:buFontTx/>
              <a:buChar char="•"/>
            </a:pP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Ssak</a:t>
            </a:r>
          </a:p>
          <a:p>
            <a:pPr marL="342900" lvl="0" indent="-342900" fontAlgn="base">
              <a:spcBef>
                <a:spcPct val="20000"/>
              </a:spcBef>
              <a:spcAft>
                <a:spcPct val="0"/>
              </a:spcAft>
              <a:buClr>
                <a:srgbClr val="00FF99"/>
              </a:buClr>
              <a:buFontTx/>
              <a:buChar char="•"/>
            </a:pP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Zapasowa rurka </a:t>
            </a:r>
            <a:r>
              <a:rPr lang="pl-PL" altLang="pl-PL" sz="2000" b="1" dirty="0" err="1">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tracheostomijna</a:t>
            </a:r>
            <a:endPar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endParaRPr>
          </a:p>
          <a:p>
            <a:pPr marL="342900" lvl="0" indent="-342900" fontAlgn="base">
              <a:spcBef>
                <a:spcPct val="20000"/>
              </a:spcBef>
              <a:spcAft>
                <a:spcPct val="0"/>
              </a:spcAft>
              <a:buClr>
                <a:srgbClr val="00FF99"/>
              </a:buClr>
              <a:buFontTx/>
              <a:buChar char="•"/>
            </a:pP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Cewniki do odsysania wydzieliny</a:t>
            </a:r>
          </a:p>
          <a:p>
            <a:pPr marL="342900" lvl="0" indent="-342900" fontAlgn="base">
              <a:spcBef>
                <a:spcPct val="20000"/>
              </a:spcBef>
              <a:spcAft>
                <a:spcPct val="0"/>
              </a:spcAft>
              <a:buClr>
                <a:srgbClr val="00FF99"/>
              </a:buClr>
              <a:buFontTx/>
              <a:buChar char="•"/>
            </a:pP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Nożyczki, tasiemka (bandaż), </a:t>
            </a:r>
          </a:p>
          <a:p>
            <a:pPr marL="342900" lvl="0" indent="-342900" fontAlgn="base">
              <a:spcBef>
                <a:spcPct val="20000"/>
              </a:spcBef>
              <a:spcAft>
                <a:spcPct val="0"/>
              </a:spcAft>
              <a:buClr>
                <a:srgbClr val="00FF99"/>
              </a:buClr>
              <a:buFontTx/>
              <a:buChar char="•"/>
            </a:pP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1% </a:t>
            </a:r>
            <a:r>
              <a:rPr lang="pl-PL" altLang="pl-PL" sz="2000" b="1" dirty="0" err="1">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Lignocaina</a:t>
            </a:r>
            <a:r>
              <a:rPr lang="pl-PL" altLang="pl-PL" sz="20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 w żelu</a:t>
            </a: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2" name="Prostokąt 1">
            <a:extLst>
              <a:ext uri="{FF2B5EF4-FFF2-40B4-BE49-F238E27FC236}">
                <a16:creationId xmlns:a16="http://schemas.microsoft.com/office/drawing/2014/main" id="{C5E597D1-7886-4DFD-B5FC-0A6E7C8379EA}"/>
              </a:ext>
            </a:extLst>
          </p:cNvPr>
          <p:cNvSpPr/>
          <p:nvPr/>
        </p:nvSpPr>
        <p:spPr>
          <a:xfrm>
            <a:off x="611560" y="2723435"/>
            <a:ext cx="3960440" cy="3139321"/>
          </a:xfrm>
          <a:prstGeom prst="rect">
            <a:avLst/>
          </a:prstGeom>
        </p:spPr>
        <p:txBody>
          <a:bodyPr wrap="square">
            <a:spAutoFit/>
          </a:bodyPr>
          <a:lstStyle/>
          <a:p>
            <a:r>
              <a:rPr lang="pl-PL" altLang="pl-PL" b="1" dirty="0">
                <a:solidFill>
                  <a:schemeClr val="tx2"/>
                </a:solidFill>
                <a:latin typeface="Arial" panose="020B0604020202020204" pitchFamily="34" charset="0"/>
                <a:cs typeface="Arial" panose="020B0604020202020204" pitchFamily="34" charset="0"/>
              </a:rPr>
              <a:t>To sztucznie utworzony otwór (</a:t>
            </a:r>
            <a:r>
              <a:rPr lang="pl-PL" altLang="pl-PL" b="1" dirty="0" err="1">
                <a:solidFill>
                  <a:schemeClr val="tx2"/>
                </a:solidFill>
                <a:latin typeface="Arial" panose="020B0604020202020204" pitchFamily="34" charset="0"/>
                <a:cs typeface="Arial" panose="020B0604020202020204" pitchFamily="34" charset="0"/>
              </a:rPr>
              <a:t>stomia</a:t>
            </a:r>
            <a:r>
              <a:rPr lang="pl-PL" altLang="pl-PL" b="1" dirty="0">
                <a:solidFill>
                  <a:schemeClr val="tx2"/>
                </a:solidFill>
                <a:latin typeface="Arial" panose="020B0604020202020204" pitchFamily="34" charset="0"/>
                <a:cs typeface="Arial" panose="020B0604020202020204" pitchFamily="34" charset="0"/>
              </a:rPr>
              <a:t>) w obrębie tchawicy, który doprowadza powietrze do płuc z pominięciem górnych dróg oddechowych. Pozwala na wprowadzenie rurki </a:t>
            </a:r>
            <a:r>
              <a:rPr lang="pl-PL" altLang="pl-PL" b="1" dirty="0" err="1">
                <a:solidFill>
                  <a:schemeClr val="tx2"/>
                </a:solidFill>
                <a:latin typeface="Arial" panose="020B0604020202020204" pitchFamily="34" charset="0"/>
                <a:cs typeface="Arial" panose="020B0604020202020204" pitchFamily="34" charset="0"/>
              </a:rPr>
              <a:t>tracheostomijnej</a:t>
            </a:r>
            <a:r>
              <a:rPr lang="pl-PL" altLang="pl-PL" b="1" dirty="0">
                <a:solidFill>
                  <a:schemeClr val="tx2"/>
                </a:solidFill>
                <a:latin typeface="Arial" panose="020B0604020202020204" pitchFamily="34" charset="0"/>
                <a:cs typeface="Arial" panose="020B0604020202020204" pitchFamily="34" charset="0"/>
              </a:rPr>
              <a:t> do tchawicy. Wówczas  wdech i wydech zostają wykonane przez rurkę </a:t>
            </a:r>
            <a:r>
              <a:rPr lang="pl-PL" altLang="pl-PL" b="1" dirty="0" err="1">
                <a:solidFill>
                  <a:schemeClr val="tx2"/>
                </a:solidFill>
                <a:latin typeface="Arial" panose="020B0604020202020204" pitchFamily="34" charset="0"/>
                <a:cs typeface="Arial" panose="020B0604020202020204" pitchFamily="34" charset="0"/>
              </a:rPr>
              <a:t>tracheostomijną</a:t>
            </a:r>
            <a:r>
              <a:rPr lang="pl-PL" altLang="pl-PL" b="1" dirty="0">
                <a:solidFill>
                  <a:schemeClr val="tx2"/>
                </a:solidFill>
                <a:latin typeface="Arial" panose="020B0604020202020204" pitchFamily="34" charset="0"/>
                <a:cs typeface="Arial" panose="020B0604020202020204" pitchFamily="34" charset="0"/>
              </a:rPr>
              <a:t> z pominięciem nosa, gardła i krtani. </a:t>
            </a:r>
            <a:endParaRPr lang="pl-PL" b="1" dirty="0">
              <a:solidFill>
                <a:schemeClr val="tx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788024" y="2780928"/>
            <a:ext cx="4104456" cy="2880320"/>
          </a:xfrm>
          <a:prstGeom prst="rect">
            <a:avLst/>
          </a:prstGeom>
          <a:solidFill>
            <a:srgbClr val="FF6600"/>
          </a:solidFill>
        </p:spPr>
        <p:txBody>
          <a:bodyPr vert="horz" lIns="91440" tIns="45720" rIns="91440" bIns="45720" rtlCol="0">
            <a:noAutofit/>
          </a:bodyPr>
          <a:lstStyle/>
          <a:p>
            <a:pPr marL="812800" indent="-812800">
              <a:buFont typeface="Wingdings" panose="05000000000000000000" pitchFamily="2" charset="2"/>
              <a:buAutoNum type="romanUcPeriod"/>
            </a:pPr>
            <a:r>
              <a:rPr lang="pl-PL" altLang="pl-PL" sz="2400">
                <a:solidFill>
                  <a:schemeClr val="bg1"/>
                </a:solidFill>
                <a:latin typeface="Arial" panose="020B0604020202020204" pitchFamily="34" charset="0"/>
                <a:cs typeface="Arial" panose="020B0604020202020204" pitchFamily="34" charset="0"/>
              </a:rPr>
              <a:t>Odsysanie. </a:t>
            </a:r>
          </a:p>
          <a:p>
            <a:pPr marL="812800" indent="-812800">
              <a:buFont typeface="Wingdings" panose="05000000000000000000" pitchFamily="2" charset="2"/>
              <a:buAutoNum type="romanUcPeriod"/>
            </a:pPr>
            <a:r>
              <a:rPr lang="pl-PL" altLang="pl-PL" sz="2400">
                <a:solidFill>
                  <a:schemeClr val="bg1"/>
                </a:solidFill>
                <a:latin typeface="Arial" panose="020B0604020202020204" pitchFamily="34" charset="0"/>
                <a:cs typeface="Arial" panose="020B0604020202020204" pitchFamily="34" charset="0"/>
              </a:rPr>
              <a:t>Nawilżanie dróg oddechowych (inhalacja, sztuczny nos).</a:t>
            </a:r>
          </a:p>
          <a:p>
            <a:pPr marL="812800" indent="-812800">
              <a:buFont typeface="Wingdings" panose="05000000000000000000" pitchFamily="2" charset="2"/>
              <a:buAutoNum type="romanUcPeriod"/>
            </a:pPr>
            <a:r>
              <a:rPr lang="pl-PL" altLang="pl-PL" sz="2400">
                <a:solidFill>
                  <a:schemeClr val="bg1"/>
                </a:solidFill>
                <a:latin typeface="Arial" panose="020B0604020202020204" pitchFamily="34" charset="0"/>
                <a:cs typeface="Arial" panose="020B0604020202020204" pitchFamily="34" charset="0"/>
              </a:rPr>
              <a:t>Wymiana tasiemki mocującej rurkę.</a:t>
            </a:r>
            <a:endParaRPr lang="pl-PL" altLang="pl-PL" sz="2400" dirty="0">
              <a:solidFill>
                <a:schemeClr val="bg1"/>
              </a:solidFill>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2" name="Prostokąt 1">
            <a:extLst>
              <a:ext uri="{FF2B5EF4-FFF2-40B4-BE49-F238E27FC236}">
                <a16:creationId xmlns:a16="http://schemas.microsoft.com/office/drawing/2014/main" id="{C5E597D1-7886-4DFD-B5FC-0A6E7C8379EA}"/>
              </a:ext>
            </a:extLst>
          </p:cNvPr>
          <p:cNvSpPr/>
          <p:nvPr/>
        </p:nvSpPr>
        <p:spPr>
          <a:xfrm>
            <a:off x="579576" y="2733801"/>
            <a:ext cx="3416360" cy="1200329"/>
          </a:xfrm>
          <a:prstGeom prst="rect">
            <a:avLst/>
          </a:prstGeom>
        </p:spPr>
        <p:txBody>
          <a:bodyPr wrap="square">
            <a:spAutoFit/>
          </a:bodyPr>
          <a:lstStyle/>
          <a:p>
            <a:r>
              <a:rPr lang="pl-PL" altLang="pl-PL" sz="3600" dirty="0">
                <a:solidFill>
                  <a:schemeClr val="tx2"/>
                </a:solidFill>
                <a:latin typeface="Arial" panose="020B0604020202020204" pitchFamily="34" charset="0"/>
                <a:cs typeface="Arial" panose="020B0604020202020204" pitchFamily="34" charset="0"/>
              </a:rPr>
              <a:t>Zabiegi pielęgnacyjne</a:t>
            </a:r>
            <a:endParaRPr lang="pl-PL" sz="3600" b="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3377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788024" y="2780928"/>
            <a:ext cx="4104456" cy="2880320"/>
          </a:xfrm>
          <a:prstGeom prst="rect">
            <a:avLst/>
          </a:prstGeom>
          <a:solidFill>
            <a:srgbClr val="FF6600"/>
          </a:solidFill>
        </p:spPr>
        <p:txBody>
          <a:bodyPr vert="horz" lIns="91440" tIns="45720" rIns="91440" bIns="45720" rtlCol="0">
            <a:noAutofit/>
          </a:bodyPr>
          <a:lstStyle/>
          <a:p>
            <a:pPr marL="342900" lvl="0" indent="-342900" fontAlgn="base">
              <a:spcBef>
                <a:spcPct val="20000"/>
              </a:spcBef>
              <a:spcAft>
                <a:spcPct val="0"/>
              </a:spcAft>
              <a:buClr>
                <a:srgbClr val="00FF99"/>
              </a:buClr>
              <a:buFontTx/>
              <a:buChar char="•"/>
            </a:pPr>
            <a:r>
              <a:rPr lang="pl-PL" altLang="pl-PL" sz="2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Furczenia i rzężenia słyszalne podczas oddychania</a:t>
            </a:r>
          </a:p>
          <a:p>
            <a:pPr marL="342900" lvl="0" indent="-342900" fontAlgn="base">
              <a:spcBef>
                <a:spcPct val="20000"/>
              </a:spcBef>
              <a:spcAft>
                <a:spcPct val="0"/>
              </a:spcAft>
              <a:buClr>
                <a:srgbClr val="00FF99"/>
              </a:buClr>
              <a:buFontTx/>
              <a:buChar char="•"/>
            </a:pPr>
            <a:r>
              <a:rPr lang="pl-PL" altLang="pl-PL" sz="2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Wzmożony wysiłek oddechowy wywołany częściową </a:t>
            </a:r>
            <a:r>
              <a:rPr lang="pl-PL" altLang="pl-PL" sz="2400" dirty="0" err="1">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obturacją</a:t>
            </a:r>
            <a:r>
              <a:rPr lang="pl-PL" altLang="pl-PL" sz="2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 rurki </a:t>
            </a:r>
            <a:r>
              <a:rPr lang="pl-PL" altLang="pl-PL" sz="2400" dirty="0" err="1">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tracheostomijnej</a:t>
            </a:r>
            <a:endParaRPr lang="pl-PL" altLang="pl-PL" sz="2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05F221C4-FA68-4F6B-B6A6-60388D9389DA}"/>
              </a:ext>
            </a:extLst>
          </p:cNvPr>
          <p:cNvSpPr/>
          <p:nvPr/>
        </p:nvSpPr>
        <p:spPr>
          <a:xfrm>
            <a:off x="513274" y="3044280"/>
            <a:ext cx="3986718" cy="144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l-PL" altLang="pl-PL" sz="4400" b="1" i="0" u="none" strike="noStrike" kern="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mj-ea"/>
                <a:cs typeface="Arial" panose="020B0604020202020204" pitchFamily="34" charset="0"/>
              </a:rPr>
              <a:t>Odsysanie wskazania</a:t>
            </a:r>
            <a:endParaRPr kumimoji="0" lang="pl-PL" sz="4400"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0533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139952" y="2564904"/>
            <a:ext cx="4752528" cy="3168352"/>
          </a:xfrm>
          <a:prstGeom prst="rect">
            <a:avLst/>
          </a:prstGeom>
          <a:solidFill>
            <a:srgbClr val="FF6600"/>
          </a:solidFill>
        </p:spPr>
        <p:txBody>
          <a:bodyPr vert="horz" lIns="91440" tIns="45720" rIns="91440" bIns="45720" rtlCol="0">
            <a:noAutofit/>
          </a:bodyPr>
          <a:lstStyle/>
          <a:p>
            <a:pPr marL="742950" lvl="1" indent="-285750" fontAlgn="base">
              <a:lnSpc>
                <a:spcPct val="90000"/>
              </a:lnSpc>
              <a:spcBef>
                <a:spcPct val="20000"/>
              </a:spcBef>
              <a:spcAft>
                <a:spcPct val="0"/>
              </a:spcAft>
              <a:buFontTx/>
              <a:buChar char="–"/>
            </a:pPr>
            <a:endParaRPr lang="pl-PL" altLang="pl-PL" sz="1100" b="1" dirty="0">
              <a:solidFill>
                <a:schemeClr val="bg1"/>
              </a:solidFill>
              <a:latin typeface="Arial" panose="020B0604020202020204" pitchFamily="34" charset="0"/>
              <a:cs typeface="Arial" panose="020B0604020202020204" pitchFamily="34" charset="0"/>
            </a:endParaRP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Umyj ręce</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Włącz ssanie </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Ułóż dziecko tak, aby był łatwy dostęp do rurki</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Otwórz jałowy cewnik i połącz z drenem ssaka tak, aby nie zainfekować końcowej części cewnik</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Jedną ręką chwyć cewnik w miejscu łączenia ze ssakiem wyjmij z opakowania, a drugą chwyć w odległości ok. 10cm od końca wkładanego do rurki </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Włóż cewnik (nie dotykając kołnierza rurki) przy otwartym „wentylu” do rurki </a:t>
            </a:r>
            <a:r>
              <a:rPr lang="pl-PL" altLang="pl-PL" sz="1100" b="1" dirty="0" err="1">
                <a:solidFill>
                  <a:schemeClr val="bg1"/>
                </a:solidFill>
                <a:latin typeface="Arial" panose="020B0604020202020204" pitchFamily="34" charset="0"/>
                <a:cs typeface="Arial" panose="020B0604020202020204" pitchFamily="34" charset="0"/>
              </a:rPr>
              <a:t>tracheostomijnej</a:t>
            </a:r>
            <a:r>
              <a:rPr lang="pl-PL" altLang="pl-PL" sz="1100" b="1" dirty="0">
                <a:solidFill>
                  <a:schemeClr val="bg1"/>
                </a:solidFill>
                <a:latin typeface="Arial" panose="020B0604020202020204" pitchFamily="34" charset="0"/>
                <a:cs typeface="Arial" panose="020B0604020202020204" pitchFamily="34" charset="0"/>
              </a:rPr>
              <a:t> na głębokość ok. 3cm</a:t>
            </a:r>
          </a:p>
          <a:p>
            <a:pPr marL="742950" lvl="1" indent="-285750" fontAlgn="base">
              <a:lnSpc>
                <a:spcPct val="90000"/>
              </a:lnSpc>
              <a:spcBef>
                <a:spcPct val="20000"/>
              </a:spcBef>
              <a:spcAft>
                <a:spcPct val="0"/>
              </a:spcAft>
              <a:buFontTx/>
              <a:buChar char="–"/>
            </a:pPr>
            <a:r>
              <a:rPr lang="pl-PL" altLang="pl-PL" sz="1100" b="1" dirty="0">
                <a:solidFill>
                  <a:schemeClr val="bg1"/>
                </a:solidFill>
                <a:latin typeface="Arial" panose="020B0604020202020204" pitchFamily="34" charset="0"/>
                <a:cs typeface="Arial" panose="020B0604020202020204" pitchFamily="34" charset="0"/>
              </a:rPr>
              <a:t>Zatykając „wentyl” cewnika odsysaj wyciągając szybkim okrężnym ruchem ręki cewnik ze światła </a:t>
            </a:r>
            <a:r>
              <a:rPr lang="pl-PL" altLang="pl-PL" sz="1100" b="1" dirty="0" err="1">
                <a:solidFill>
                  <a:schemeClr val="bg1"/>
                </a:solidFill>
                <a:latin typeface="Arial" panose="020B0604020202020204" pitchFamily="34" charset="0"/>
                <a:cs typeface="Arial" panose="020B0604020202020204" pitchFamily="34" charset="0"/>
              </a:rPr>
              <a:t>stomii</a:t>
            </a:r>
            <a:r>
              <a:rPr lang="pl-PL" altLang="pl-PL" sz="1100" b="1" dirty="0">
                <a:solidFill>
                  <a:schemeClr val="bg1"/>
                </a:solidFill>
                <a:latin typeface="Arial" panose="020B0604020202020204" pitchFamily="34" charset="0"/>
                <a:cs typeface="Arial" panose="020B0604020202020204" pitchFamily="34" charset="0"/>
              </a:rPr>
              <a:t>. Jednorazowy czas odsysania powinien trwać nie dłużej niż kilka sekund</a:t>
            </a: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05F221C4-FA68-4F6B-B6A6-60388D9389DA}"/>
              </a:ext>
            </a:extLst>
          </p:cNvPr>
          <p:cNvSpPr/>
          <p:nvPr/>
        </p:nvSpPr>
        <p:spPr>
          <a:xfrm>
            <a:off x="513274" y="3044280"/>
            <a:ext cx="3986718" cy="212365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l-PL" altLang="pl-PL" sz="4400" b="1" i="0" u="none" strike="noStrike" kern="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mj-ea"/>
                <a:cs typeface="Arial" panose="020B0604020202020204" pitchFamily="34" charset="0"/>
              </a:rPr>
              <a:t>Odsysanie wykonanie zabiegu</a:t>
            </a:r>
            <a:endParaRPr kumimoji="0" lang="pl-PL" sz="4400"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7886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139952" y="2564904"/>
            <a:ext cx="4752528" cy="3168352"/>
          </a:xfrm>
          <a:prstGeom prst="rect">
            <a:avLst/>
          </a:prstGeom>
          <a:solidFill>
            <a:srgbClr val="FF6600"/>
          </a:solidFill>
        </p:spPr>
        <p:txBody>
          <a:bodyPr vert="horz" lIns="91440" tIns="45720" rIns="91440" bIns="45720" rtlCol="0">
            <a:noAutofit/>
          </a:bodyPr>
          <a:lstStyle/>
          <a:p>
            <a:pPr marL="990600" lvl="1" indent="-533400" fontAlgn="base">
              <a:spcBef>
                <a:spcPct val="20000"/>
              </a:spcBef>
              <a:spcAft>
                <a:spcPct val="0"/>
              </a:spcAft>
              <a:buFontTx/>
              <a:buChar char="–"/>
            </a:pPr>
            <a:r>
              <a:rPr lang="pl-PL" altLang="pl-PL" sz="1400" b="1" dirty="0">
                <a:solidFill>
                  <a:schemeClr val="bg1"/>
                </a:solidFill>
                <a:latin typeface="Arial" panose="020B0604020202020204" pitchFamily="34" charset="0"/>
                <a:cs typeface="Arial" panose="020B0604020202020204" pitchFamily="34" charset="0"/>
              </a:rPr>
              <a:t>Pozwól dziecku wykonać 4 – 5 oddechów i ponownie </a:t>
            </a:r>
            <a:r>
              <a:rPr lang="pl-PL" altLang="pl-PL" sz="1400" b="1" dirty="0" err="1">
                <a:solidFill>
                  <a:schemeClr val="bg1"/>
                </a:solidFill>
                <a:latin typeface="Arial" panose="020B0604020202020204" pitchFamily="34" charset="0"/>
                <a:cs typeface="Arial" panose="020B0604020202020204" pitchFamily="34" charset="0"/>
              </a:rPr>
              <a:t>odessijj</a:t>
            </a:r>
            <a:r>
              <a:rPr lang="pl-PL" altLang="pl-PL" sz="1400" b="1" dirty="0">
                <a:solidFill>
                  <a:schemeClr val="bg1"/>
                </a:solidFill>
                <a:latin typeface="Arial" panose="020B0604020202020204" pitchFamily="34" charset="0"/>
                <a:cs typeface="Arial" panose="020B0604020202020204" pitchFamily="34" charset="0"/>
              </a:rPr>
              <a:t> dopóki nie usuniesz zalegającej wydzieliny.</a:t>
            </a:r>
          </a:p>
          <a:p>
            <a:pPr marL="990600" lvl="1" indent="-533400" fontAlgn="base">
              <a:spcBef>
                <a:spcPct val="20000"/>
              </a:spcBef>
              <a:spcAft>
                <a:spcPct val="0"/>
              </a:spcAft>
              <a:buFontTx/>
              <a:buChar char="–"/>
            </a:pPr>
            <a:r>
              <a:rPr lang="pl-PL" altLang="pl-PL" sz="1400" b="1" dirty="0">
                <a:solidFill>
                  <a:schemeClr val="bg1"/>
                </a:solidFill>
                <a:latin typeface="Arial" panose="020B0604020202020204" pitchFamily="34" charset="0"/>
                <a:cs typeface="Arial" panose="020B0604020202020204" pitchFamily="34" charset="0"/>
              </a:rPr>
              <a:t>Po zakończeniu </a:t>
            </a:r>
            <a:r>
              <a:rPr lang="pl-PL" altLang="pl-PL" sz="1400" b="1" dirty="0" err="1">
                <a:solidFill>
                  <a:schemeClr val="bg1"/>
                </a:solidFill>
                <a:latin typeface="Arial" panose="020B0604020202020204" pitchFamily="34" charset="0"/>
                <a:cs typeface="Arial" panose="020B0604020202020204" pitchFamily="34" charset="0"/>
              </a:rPr>
              <a:t>odśluzowania</a:t>
            </a:r>
            <a:r>
              <a:rPr lang="pl-PL" altLang="pl-PL" sz="1400" b="1" dirty="0">
                <a:solidFill>
                  <a:schemeClr val="bg1"/>
                </a:solidFill>
                <a:latin typeface="Arial" panose="020B0604020202020204" pitchFamily="34" charset="0"/>
                <a:cs typeface="Arial" panose="020B0604020202020204" pitchFamily="34" charset="0"/>
              </a:rPr>
              <a:t> używany cewnik wyrzuć do śmieci</a:t>
            </a:r>
          </a:p>
          <a:p>
            <a:pPr marL="990600" lvl="1" indent="-533400" fontAlgn="base">
              <a:spcBef>
                <a:spcPct val="20000"/>
              </a:spcBef>
              <a:spcAft>
                <a:spcPct val="0"/>
              </a:spcAft>
              <a:buFontTx/>
              <a:buChar char="–"/>
            </a:pPr>
            <a:r>
              <a:rPr lang="pl-PL" altLang="pl-PL" sz="1400" b="1" dirty="0">
                <a:solidFill>
                  <a:schemeClr val="bg1"/>
                </a:solidFill>
                <a:latin typeface="Arial" panose="020B0604020202020204" pitchFamily="34" charset="0"/>
                <a:cs typeface="Arial" panose="020B0604020202020204" pitchFamily="34" charset="0"/>
              </a:rPr>
              <a:t>Dren ssaka przepłucz wodą do tego celu przeznaczoną.</a:t>
            </a:r>
          </a:p>
          <a:p>
            <a:pPr marL="990600" lvl="1" indent="-533400" fontAlgn="base">
              <a:spcBef>
                <a:spcPct val="20000"/>
              </a:spcBef>
              <a:spcAft>
                <a:spcPct val="0"/>
              </a:spcAft>
              <a:buFontTx/>
              <a:buChar char="–"/>
            </a:pPr>
            <a:r>
              <a:rPr lang="pl-PL" altLang="pl-PL" sz="1400" b="1" dirty="0">
                <a:solidFill>
                  <a:schemeClr val="bg1"/>
                </a:solidFill>
                <a:latin typeface="Arial" panose="020B0604020202020204" pitchFamily="34" charset="0"/>
                <a:cs typeface="Arial" panose="020B0604020202020204" pitchFamily="34" charset="0"/>
              </a:rPr>
              <a:t>Umyj  ręce</a:t>
            </a:r>
          </a:p>
          <a:p>
            <a:pPr marL="342900" lvl="0" indent="-342900" algn="ctr" fontAlgn="base">
              <a:spcBef>
                <a:spcPct val="20000"/>
              </a:spcBef>
              <a:spcAft>
                <a:spcPct val="0"/>
              </a:spcAft>
              <a:buClr>
                <a:srgbClr val="00FF99"/>
              </a:buClr>
            </a:pPr>
            <a:endParaRPr lang="pl-PL" altLang="pl-PL" sz="14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endParaRPr>
          </a:p>
          <a:p>
            <a:pPr marL="342900" lvl="0" indent="-342900" algn="ctr" fontAlgn="base">
              <a:spcBef>
                <a:spcPct val="20000"/>
              </a:spcBef>
              <a:spcAft>
                <a:spcPct val="0"/>
              </a:spcAft>
              <a:buClr>
                <a:srgbClr val="00FF99"/>
              </a:buClr>
            </a:pPr>
            <a:r>
              <a:rPr lang="pl-PL" altLang="pl-PL"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rPr>
              <a:t>W razie konieczności odsysaj najpierw z rurki </a:t>
            </a:r>
            <a:r>
              <a:rPr lang="pl-PL" altLang="pl-PL" sz="1600" b="1" dirty="0" err="1">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rPr>
              <a:t>tracheostomijnej</a:t>
            </a:r>
            <a:r>
              <a:rPr lang="pl-PL" altLang="pl-PL" sz="1600" b="1" dirty="0">
                <a:solidFill>
                  <a:srgbClr val="FFFFFF"/>
                </a:solidFill>
                <a:effectLst>
                  <a:outerShdw blurRad="38100" dist="38100" dir="2700000" algn="tl">
                    <a:srgbClr val="000000"/>
                  </a:outerShdw>
                </a:effectLst>
                <a:latin typeface="Arial" panose="020B0604020202020204" pitchFamily="34" charset="0"/>
                <a:cs typeface="Arial" panose="020B0604020202020204" pitchFamily="34" charset="0"/>
              </a:rPr>
              <a:t> a potem z jamy ustnej i nosa !!</a:t>
            </a:r>
          </a:p>
          <a:p>
            <a:pPr marL="990600" lvl="1" indent="-533400" fontAlgn="base">
              <a:spcBef>
                <a:spcPct val="20000"/>
              </a:spcBef>
              <a:spcAft>
                <a:spcPct val="0"/>
              </a:spcAft>
              <a:buFontTx/>
              <a:buChar char="–"/>
            </a:pPr>
            <a:endParaRPr lang="pl-PL" altLang="pl-PL" sz="1200" b="1" dirty="0">
              <a:solidFill>
                <a:schemeClr val="bg1"/>
              </a:solidFill>
              <a:latin typeface="Arial" panose="020B0604020202020204" pitchFamily="34" charset="0"/>
              <a:cs typeface="Arial" panose="020B0604020202020204" pitchFamily="34" charset="0"/>
            </a:endParaRPr>
          </a:p>
          <a:p>
            <a:pPr marL="990600" lvl="1" indent="-533400" fontAlgn="base">
              <a:spcBef>
                <a:spcPct val="20000"/>
              </a:spcBef>
              <a:spcAft>
                <a:spcPct val="0"/>
              </a:spcAft>
              <a:buFontTx/>
              <a:buChar char="–"/>
            </a:pPr>
            <a:endParaRPr lang="pl-PL" altLang="pl-PL" sz="1200" b="1" dirty="0">
              <a:solidFill>
                <a:schemeClr val="bg1"/>
              </a:solidFill>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05F221C4-FA68-4F6B-B6A6-60388D9389DA}"/>
              </a:ext>
            </a:extLst>
          </p:cNvPr>
          <p:cNvSpPr/>
          <p:nvPr/>
        </p:nvSpPr>
        <p:spPr>
          <a:xfrm>
            <a:off x="513274" y="3044280"/>
            <a:ext cx="3986718" cy="212365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l-PL" altLang="pl-PL" sz="4400" b="1" i="0" u="none" strike="noStrike" kern="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mj-ea"/>
                <a:cs typeface="Arial" panose="020B0604020202020204" pitchFamily="34" charset="0"/>
              </a:rPr>
              <a:t>Odsysanie wykonanie zabiegu</a:t>
            </a:r>
            <a:endParaRPr kumimoji="0" lang="pl-PL" sz="4400"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66231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139952" y="2564904"/>
            <a:ext cx="4752528" cy="3168352"/>
          </a:xfrm>
          <a:prstGeom prst="rect">
            <a:avLst/>
          </a:prstGeom>
          <a:solidFill>
            <a:srgbClr val="FF6600"/>
          </a:solidFill>
        </p:spPr>
        <p:txBody>
          <a:bodyPr vert="horz" lIns="91440" tIns="45720" rIns="91440" bIns="45720" rtlCol="0">
            <a:noAutofit/>
          </a:bodyPr>
          <a:lstStyle/>
          <a:p>
            <a:pPr marL="990600" lvl="1" indent="-533400" fontAlgn="base">
              <a:spcBef>
                <a:spcPct val="20000"/>
              </a:spcBef>
              <a:spcAft>
                <a:spcPct val="0"/>
              </a:spcAft>
              <a:buFontTx/>
              <a:buChar char="–"/>
            </a:pPr>
            <a:endParaRPr lang="pl-PL" altLang="pl-PL" sz="1200" b="1" dirty="0">
              <a:solidFill>
                <a:schemeClr val="bg1"/>
              </a:solidFill>
              <a:latin typeface="Arial" panose="020B0604020202020204" pitchFamily="34" charset="0"/>
              <a:cs typeface="Arial" panose="020B0604020202020204" pitchFamily="34" charset="0"/>
            </a:endParaRPr>
          </a:p>
          <a:p>
            <a:pPr marL="990600" lvl="1" indent="-533400" fontAlgn="base">
              <a:spcBef>
                <a:spcPct val="20000"/>
              </a:spcBef>
              <a:spcAft>
                <a:spcPct val="0"/>
              </a:spcAft>
              <a:buFontTx/>
              <a:buChar char="–"/>
            </a:pPr>
            <a:endParaRPr lang="pl-PL" altLang="pl-PL" sz="1200" b="1" dirty="0">
              <a:solidFill>
                <a:schemeClr val="bg1"/>
              </a:solidFill>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05F221C4-FA68-4F6B-B6A6-60388D9389DA}"/>
              </a:ext>
            </a:extLst>
          </p:cNvPr>
          <p:cNvSpPr/>
          <p:nvPr/>
        </p:nvSpPr>
        <p:spPr>
          <a:xfrm>
            <a:off x="513274" y="3044280"/>
            <a:ext cx="3050614"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pl-PL" altLang="pl-PL" sz="4400" b="1" i="0" u="none" strike="noStrike" kern="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mj-ea"/>
                <a:cs typeface="Arial" panose="020B0604020202020204" pitchFamily="34" charset="0"/>
              </a:rPr>
              <a:t>Odsysanie </a:t>
            </a:r>
            <a:endParaRPr kumimoji="0" lang="pl-PL" sz="4400"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pic>
        <p:nvPicPr>
          <p:cNvPr id="2" name="Obraz 1">
            <a:extLst>
              <a:ext uri="{FF2B5EF4-FFF2-40B4-BE49-F238E27FC236}">
                <a16:creationId xmlns:a16="http://schemas.microsoft.com/office/drawing/2014/main" id="{CFDB0530-E024-4EE5-BD61-51C54DFC983D}"/>
              </a:ext>
            </a:extLst>
          </p:cNvPr>
          <p:cNvPicPr>
            <a:picLocks noChangeAspect="1"/>
          </p:cNvPicPr>
          <p:nvPr/>
        </p:nvPicPr>
        <p:blipFill>
          <a:blip r:embed="rId2"/>
          <a:stretch>
            <a:fillRect/>
          </a:stretch>
        </p:blipFill>
        <p:spPr>
          <a:xfrm>
            <a:off x="3851920" y="2564904"/>
            <a:ext cx="5184576" cy="3600400"/>
          </a:xfrm>
          <a:prstGeom prst="rect">
            <a:avLst/>
          </a:prstGeom>
        </p:spPr>
      </p:pic>
    </p:spTree>
    <p:extLst>
      <p:ext uri="{BB962C8B-B14F-4D97-AF65-F5344CB8AC3E}">
        <p14:creationId xmlns:p14="http://schemas.microsoft.com/office/powerpoint/2010/main" val="473952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504C4D9-BCAB-4609-8B3F-5C0A2A956FF9}"/>
              </a:ext>
            </a:extLst>
          </p:cNvPr>
          <p:cNvSpPr>
            <a:spLocks noGrp="1"/>
          </p:cNvSpPr>
          <p:nvPr>
            <p:ph type="title"/>
          </p:nvPr>
        </p:nvSpPr>
        <p:spPr>
          <a:xfrm>
            <a:off x="457200" y="274638"/>
            <a:ext cx="8229600" cy="202034"/>
          </a:xfrm>
        </p:spPr>
        <p:txBody>
          <a:bodyPr>
            <a:normAutofit fontScale="90000"/>
          </a:bodyPr>
          <a:lstStyle/>
          <a:p>
            <a:endParaRPr lang="pl-PL" dirty="0"/>
          </a:p>
        </p:txBody>
      </p:sp>
      <p:sp>
        <p:nvSpPr>
          <p:cNvPr id="3" name="Symbol zastępczy zawartości 2">
            <a:extLst>
              <a:ext uri="{FF2B5EF4-FFF2-40B4-BE49-F238E27FC236}">
                <a16:creationId xmlns:a16="http://schemas.microsoft.com/office/drawing/2014/main" id="{BBB3122D-6A5E-40EC-AA7A-2201E714B790}"/>
              </a:ext>
            </a:extLst>
          </p:cNvPr>
          <p:cNvSpPr>
            <a:spLocks noGrp="1"/>
          </p:cNvSpPr>
          <p:nvPr>
            <p:ph idx="1"/>
          </p:nvPr>
        </p:nvSpPr>
        <p:spPr>
          <a:xfrm>
            <a:off x="457200" y="1052736"/>
            <a:ext cx="8229600" cy="5073427"/>
          </a:xfrm>
        </p:spPr>
        <p:txBody>
          <a:bodyPr/>
          <a:lstStyle/>
          <a:p>
            <a:r>
              <a:rPr lang="pl-PL" dirty="0">
                <a:solidFill>
                  <a:schemeClr val="tx2"/>
                </a:solidFill>
                <a:latin typeface="Arial" panose="020B0604020202020204" pitchFamily="34" charset="0"/>
                <a:cs typeface="Arial" panose="020B0604020202020204" pitchFamily="34" charset="0"/>
              </a:rPr>
              <a:t>Nadrzędnym celem jest poprawa jakości życia bez jego przedłużania bądź skracania. </a:t>
            </a:r>
          </a:p>
          <a:p>
            <a:r>
              <a:rPr lang="pl-PL" dirty="0">
                <a:solidFill>
                  <a:schemeClr val="tx2"/>
                </a:solidFill>
                <a:latin typeface="Arial" panose="020B0604020202020204" pitchFamily="34" charset="0"/>
                <a:cs typeface="Arial" panose="020B0604020202020204" pitchFamily="34" charset="0"/>
              </a:rPr>
              <a:t>Opieka paliatywna może być prowadzona w Oddziale szpitalnym, Hospicjum stacjonarnym, bądź domu rodzinnym, który z punktu widzenia chorego jest miejscem do tego optymalnym</a:t>
            </a:r>
          </a:p>
          <a:p>
            <a:pPr marL="0" indent="0">
              <a:buNone/>
            </a:pPr>
            <a:endParaRPr lang="pl-PL" dirty="0"/>
          </a:p>
        </p:txBody>
      </p:sp>
    </p:spTree>
    <p:extLst>
      <p:ext uri="{BB962C8B-B14F-4D97-AF65-F5344CB8AC3E}">
        <p14:creationId xmlns:p14="http://schemas.microsoft.com/office/powerpoint/2010/main" val="4927520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007387-068A-4156-8E25-E3D01AAB2AA6}"/>
              </a:ext>
            </a:extLst>
          </p:cNvPr>
          <p:cNvSpPr>
            <a:spLocks noGrp="1"/>
          </p:cNvSpPr>
          <p:nvPr>
            <p:ph type="title"/>
          </p:nvPr>
        </p:nvSpPr>
        <p:spPr/>
        <p:txBody>
          <a:bodyPr>
            <a:normAutofit fontScale="90000"/>
          </a:bodyPr>
          <a:lstStyle/>
          <a:p>
            <a:r>
              <a:rPr lang="pl-PL" altLang="pl-PL" dirty="0">
                <a:solidFill>
                  <a:schemeClr val="tx2"/>
                </a:solidFill>
                <a:latin typeface="Arial" panose="020B0604020202020204" pitchFamily="34" charset="0"/>
                <a:cs typeface="Arial" panose="020B0604020202020204" pitchFamily="34" charset="0"/>
              </a:rPr>
              <a:t>Mocowanie rurki </a:t>
            </a:r>
            <a:r>
              <a:rPr lang="pl-PL" altLang="pl-PL" dirty="0" err="1">
                <a:solidFill>
                  <a:schemeClr val="tx2"/>
                </a:solidFill>
                <a:latin typeface="Arial" panose="020B0604020202020204" pitchFamily="34" charset="0"/>
                <a:cs typeface="Arial" panose="020B0604020202020204" pitchFamily="34" charset="0"/>
              </a:rPr>
              <a:t>tracheostomijnej</a:t>
            </a:r>
            <a:endParaRPr lang="pl-PL" dirty="0">
              <a:solidFill>
                <a:schemeClr val="tx2"/>
              </a:solidFill>
              <a:latin typeface="Arial" panose="020B0604020202020204" pitchFamily="34" charset="0"/>
              <a:cs typeface="Arial" panose="020B0604020202020204" pitchFamily="34" charset="0"/>
            </a:endParaRPr>
          </a:p>
        </p:txBody>
      </p:sp>
      <p:pic>
        <p:nvPicPr>
          <p:cNvPr id="4" name="Symbol zastępczy zawartości 3">
            <a:extLst>
              <a:ext uri="{FF2B5EF4-FFF2-40B4-BE49-F238E27FC236}">
                <a16:creationId xmlns:a16="http://schemas.microsoft.com/office/drawing/2014/main" id="{8A22C42A-6B83-4B0E-B7F4-2E245D856707}"/>
              </a:ext>
            </a:extLst>
          </p:cNvPr>
          <p:cNvPicPr>
            <a:picLocks noGrp="1" noChangeAspect="1"/>
          </p:cNvPicPr>
          <p:nvPr>
            <p:ph idx="1"/>
          </p:nvPr>
        </p:nvPicPr>
        <p:blipFill>
          <a:blip r:embed="rId2"/>
          <a:stretch>
            <a:fillRect/>
          </a:stretch>
        </p:blipFill>
        <p:spPr>
          <a:xfrm>
            <a:off x="3038551" y="1600200"/>
            <a:ext cx="3066897" cy="4525963"/>
          </a:xfrm>
          <a:prstGeom prst="rect">
            <a:avLst/>
          </a:prstGeom>
        </p:spPr>
      </p:pic>
    </p:spTree>
    <p:extLst>
      <p:ext uri="{BB962C8B-B14F-4D97-AF65-F5344CB8AC3E}">
        <p14:creationId xmlns:p14="http://schemas.microsoft.com/office/powerpoint/2010/main" val="2537501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139952" y="2564904"/>
            <a:ext cx="4752528" cy="3312368"/>
          </a:xfrm>
          <a:prstGeom prst="rect">
            <a:avLst/>
          </a:prstGeom>
          <a:solidFill>
            <a:srgbClr val="FF6600"/>
          </a:solidFill>
        </p:spPr>
        <p:txBody>
          <a:bodyPr vert="horz" lIns="91440" tIns="45720" rIns="91440" bIns="45720" rtlCol="0">
            <a:noAutofit/>
          </a:bodyPr>
          <a:lstStyle/>
          <a:p>
            <a:pPr marL="990600" lvl="1" indent="-533400" fontAlgn="base">
              <a:spcBef>
                <a:spcPct val="20000"/>
              </a:spcBef>
              <a:spcAft>
                <a:spcPct val="0"/>
              </a:spcAft>
              <a:buFontTx/>
              <a:buChar char="–"/>
            </a:pPr>
            <a:r>
              <a:rPr lang="pl-PL" altLang="pl-PL" sz="2400" b="1" dirty="0">
                <a:solidFill>
                  <a:schemeClr val="bg1"/>
                </a:solidFill>
                <a:latin typeface="Arial" panose="020B0604020202020204" pitchFamily="34" charset="0"/>
                <a:cs typeface="Arial" panose="020B0604020202020204" pitchFamily="34" charset="0"/>
              </a:rPr>
              <a:t>Krwista wydzielina w rurce </a:t>
            </a:r>
            <a:r>
              <a:rPr lang="pl-PL" altLang="pl-PL" sz="2400" b="1" dirty="0" err="1">
                <a:solidFill>
                  <a:schemeClr val="bg1"/>
                </a:solidFill>
                <a:latin typeface="Arial" panose="020B0604020202020204" pitchFamily="34" charset="0"/>
                <a:cs typeface="Arial" panose="020B0604020202020204" pitchFamily="34" charset="0"/>
              </a:rPr>
              <a:t>traheostomijnej</a:t>
            </a:r>
            <a:endParaRPr lang="pl-PL" altLang="pl-PL" sz="2400" b="1" dirty="0">
              <a:solidFill>
                <a:schemeClr val="bg1"/>
              </a:solidFill>
              <a:latin typeface="Arial" panose="020B0604020202020204" pitchFamily="34" charset="0"/>
              <a:cs typeface="Arial" panose="020B0604020202020204" pitchFamily="34" charset="0"/>
            </a:endParaRPr>
          </a:p>
          <a:p>
            <a:pPr marL="990600" lvl="1" indent="-533400" fontAlgn="base">
              <a:spcBef>
                <a:spcPct val="20000"/>
              </a:spcBef>
              <a:spcAft>
                <a:spcPct val="0"/>
              </a:spcAft>
              <a:buFontTx/>
              <a:buChar char="–"/>
            </a:pPr>
            <a:endParaRPr lang="pl-PL" altLang="pl-PL" sz="2400" b="1" dirty="0">
              <a:solidFill>
                <a:schemeClr val="bg1"/>
              </a:solidFill>
              <a:latin typeface="Arial" panose="020B0604020202020204" pitchFamily="34" charset="0"/>
              <a:cs typeface="Arial" panose="020B0604020202020204" pitchFamily="34" charset="0"/>
            </a:endParaRPr>
          </a:p>
          <a:p>
            <a:pPr marL="990600" lvl="1" indent="-533400" fontAlgn="base">
              <a:spcBef>
                <a:spcPct val="20000"/>
              </a:spcBef>
              <a:spcAft>
                <a:spcPct val="0"/>
              </a:spcAft>
              <a:buFontTx/>
              <a:buChar char="–"/>
            </a:pPr>
            <a:r>
              <a:rPr lang="pl-PL" altLang="pl-PL" sz="2400" b="1" dirty="0">
                <a:solidFill>
                  <a:schemeClr val="bg1"/>
                </a:solidFill>
                <a:latin typeface="Arial" panose="020B0604020202020204" pitchFamily="34" charset="0"/>
                <a:cs typeface="Arial" panose="020B0604020202020204" pitchFamily="34" charset="0"/>
              </a:rPr>
              <a:t>Dostanie się płynu do tracheostomii</a:t>
            </a:r>
          </a:p>
          <a:p>
            <a:pPr marL="990600" lvl="1" indent="-533400" fontAlgn="base">
              <a:spcBef>
                <a:spcPct val="20000"/>
              </a:spcBef>
              <a:spcAft>
                <a:spcPct val="0"/>
              </a:spcAft>
              <a:buFontTx/>
              <a:buChar char="–"/>
            </a:pPr>
            <a:endParaRPr lang="pl-PL" altLang="pl-PL" sz="2400" b="1" dirty="0">
              <a:solidFill>
                <a:schemeClr val="bg1"/>
              </a:solidFill>
              <a:latin typeface="Arial" panose="020B0604020202020204" pitchFamily="34" charset="0"/>
              <a:cs typeface="Arial" panose="020B0604020202020204" pitchFamily="34" charset="0"/>
            </a:endParaRPr>
          </a:p>
          <a:p>
            <a:pPr marL="990600" lvl="1" indent="-533400" fontAlgn="base">
              <a:spcBef>
                <a:spcPct val="20000"/>
              </a:spcBef>
              <a:spcAft>
                <a:spcPct val="0"/>
              </a:spcAft>
              <a:buFontTx/>
              <a:buChar char="–"/>
            </a:pPr>
            <a:r>
              <a:rPr lang="pl-PL" altLang="pl-PL" sz="2400" b="1" dirty="0">
                <a:solidFill>
                  <a:schemeClr val="bg1"/>
                </a:solidFill>
                <a:latin typeface="Arial" panose="020B0604020202020204" pitchFamily="34" charset="0"/>
                <a:cs typeface="Arial" panose="020B0604020202020204" pitchFamily="34" charset="0"/>
              </a:rPr>
              <a:t>Wypadnięcie rurki </a:t>
            </a:r>
            <a:r>
              <a:rPr lang="pl-PL" altLang="pl-PL" sz="2400" b="1" dirty="0" err="1">
                <a:solidFill>
                  <a:schemeClr val="bg1"/>
                </a:solidFill>
                <a:latin typeface="Arial" panose="020B0604020202020204" pitchFamily="34" charset="0"/>
                <a:cs typeface="Arial" panose="020B0604020202020204" pitchFamily="34" charset="0"/>
              </a:rPr>
              <a:t>tracheostomijnej</a:t>
            </a:r>
            <a:endParaRPr lang="pl-PL" altLang="pl-PL" sz="2400" b="1" dirty="0">
              <a:solidFill>
                <a:schemeClr val="bg1"/>
              </a:solidFill>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05F221C4-FA68-4F6B-B6A6-60388D9389DA}"/>
              </a:ext>
            </a:extLst>
          </p:cNvPr>
          <p:cNvSpPr/>
          <p:nvPr/>
        </p:nvSpPr>
        <p:spPr>
          <a:xfrm>
            <a:off x="513274" y="3044280"/>
            <a:ext cx="3122622" cy="144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pl-PL" sz="4400" b="1" kern="0" dirty="0">
                <a:solidFill>
                  <a:schemeClr val="tx2"/>
                </a:solidFill>
                <a:effectLst>
                  <a:outerShdw blurRad="38100" dist="38100" dir="2700000" algn="tl">
                    <a:srgbClr val="000000"/>
                  </a:outerShdw>
                </a:effectLst>
                <a:latin typeface="Arial" panose="020B0604020202020204" pitchFamily="34" charset="0"/>
                <a:ea typeface="+mj-ea"/>
                <a:cs typeface="Arial" panose="020B0604020202020204" pitchFamily="34" charset="0"/>
              </a:rPr>
              <a:t>Wyjątkowe sytuacje</a:t>
            </a:r>
            <a:endParaRPr kumimoji="0" lang="pl-PL" sz="4400"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56363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683568" y="1556792"/>
            <a:ext cx="5400600" cy="216024"/>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ymbol zastępczy zawartości 2"/>
          <p:cNvSpPr txBox="1">
            <a:spLocks/>
          </p:cNvSpPr>
          <p:nvPr/>
        </p:nvSpPr>
        <p:spPr>
          <a:xfrm>
            <a:off x="971600" y="1988840"/>
            <a:ext cx="6480720" cy="86409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48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7" name="Prostokąt 6"/>
          <p:cNvSpPr/>
          <p:nvPr/>
        </p:nvSpPr>
        <p:spPr>
          <a:xfrm>
            <a:off x="755576" y="2924944"/>
            <a:ext cx="6480720" cy="2448272"/>
          </a:xfrm>
          <a:prstGeom prst="rect">
            <a:avLst/>
          </a:prstGeom>
          <a:solidFill>
            <a:srgbClr val="F474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800" b="1" dirty="0">
                <a:solidFill>
                  <a:schemeClr val="tx2"/>
                </a:solidFill>
                <a:latin typeface="Arial" panose="020B0604020202020204" pitchFamily="34" charset="0"/>
                <a:cs typeface="Arial" panose="020B0604020202020204" pitchFamily="34" charset="0"/>
              </a:rPr>
              <a:t>Wypadnięcie rurki jest sytuacją zagrażającą życiu i wymaga  natychmiastowego ponownego jej założenia!!!</a:t>
            </a:r>
          </a:p>
        </p:txBody>
      </p:sp>
      <p:sp>
        <p:nvSpPr>
          <p:cNvPr id="8" name="Symbol zastępczy zawartości 2"/>
          <p:cNvSpPr txBox="1">
            <a:spLocks/>
          </p:cNvSpPr>
          <p:nvPr/>
        </p:nvSpPr>
        <p:spPr>
          <a:xfrm>
            <a:off x="1043608" y="3284984"/>
            <a:ext cx="5904656" cy="2088232"/>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bg1"/>
              </a:solidFill>
              <a:effectLst/>
              <a:uLnTx/>
              <a:uFillTx/>
              <a:latin typeface="Arial Black" pitchFamily="34" charset="0"/>
            </a:endParaRPr>
          </a:p>
        </p:txBody>
      </p:sp>
    </p:spTree>
    <p:extLst>
      <p:ext uri="{BB962C8B-B14F-4D97-AF65-F5344CB8AC3E}">
        <p14:creationId xmlns:p14="http://schemas.microsoft.com/office/powerpoint/2010/main" val="39625885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3707904" y="2564904"/>
            <a:ext cx="5184576" cy="3312368"/>
          </a:xfrm>
          <a:prstGeom prst="rect">
            <a:avLst/>
          </a:prstGeom>
          <a:solidFill>
            <a:srgbClr val="FF6600"/>
          </a:solidFill>
        </p:spPr>
        <p:txBody>
          <a:bodyPr vert="horz" lIns="91440" tIns="45720" rIns="91440" bIns="45720" rtlCol="0">
            <a:noAutofit/>
          </a:bodyPr>
          <a:lstStyle/>
          <a:p>
            <a:pPr marL="609600" lvl="0" indent="-609600" fontAlgn="base">
              <a:spcBef>
                <a:spcPct val="20000"/>
              </a:spcBef>
              <a:spcAft>
                <a:spcPct val="0"/>
              </a:spcAft>
              <a:buClr>
                <a:srgbClr val="00FF99"/>
              </a:buClr>
              <a:buFontTx/>
              <a:buChar char="•"/>
            </a:pP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Ułóż dziecko na plecach i podłuż wałek z pieluch pod kark tak, aby głowa dziecka była lekko odchylona do tyłu i w linii strzałkowej ciała</a:t>
            </a:r>
          </a:p>
          <a:p>
            <a:pPr marL="609600" lvl="0" indent="-609600" fontAlgn="base">
              <a:spcBef>
                <a:spcPct val="20000"/>
              </a:spcBef>
              <a:spcAft>
                <a:spcPct val="0"/>
              </a:spcAft>
              <a:buClr>
                <a:srgbClr val="00FF99"/>
              </a:buClr>
              <a:buFontTx/>
              <a:buChar char="•"/>
            </a:pP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Weź czystą rurkę za kołnierz do ręki i wkładaj ją do światła </a:t>
            </a:r>
            <a:r>
              <a:rPr lang="pl-PL" altLang="pl-PL" sz="1600" b="1" dirty="0" err="1">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stomii</a:t>
            </a: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 przesuwając w dół</a:t>
            </a:r>
          </a:p>
          <a:p>
            <a:pPr marL="609600" lvl="0" indent="-609600" fontAlgn="base">
              <a:spcBef>
                <a:spcPct val="20000"/>
              </a:spcBef>
              <a:spcAft>
                <a:spcPct val="0"/>
              </a:spcAft>
              <a:buClr>
                <a:srgbClr val="00FF99"/>
              </a:buClr>
              <a:buFontTx/>
              <a:buChar char="•"/>
            </a:pP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Umocuj rurkę tasiemką</a:t>
            </a:r>
          </a:p>
          <a:p>
            <a:pPr marL="609600" lvl="0" indent="-609600" fontAlgn="base">
              <a:spcBef>
                <a:spcPct val="20000"/>
              </a:spcBef>
              <a:spcAft>
                <a:spcPct val="0"/>
              </a:spcAft>
              <a:buClr>
                <a:srgbClr val="00FF99"/>
              </a:buClr>
              <a:buFontTx/>
              <a:buChar char="•"/>
            </a:pP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Odessij dziecko z rurki jeśli to konieczne</a:t>
            </a:r>
          </a:p>
          <a:p>
            <a:pPr marL="609600" lvl="0" indent="-609600" fontAlgn="base">
              <a:spcBef>
                <a:spcPct val="20000"/>
              </a:spcBef>
              <a:spcAft>
                <a:spcPct val="0"/>
              </a:spcAft>
              <a:buClr>
                <a:srgbClr val="00FF99"/>
              </a:buClr>
              <a:buFontTx/>
              <a:buChar char="•"/>
            </a:pPr>
            <a:r>
              <a:rPr lang="pl-PL" altLang="pl-PL" sz="1600" b="1"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Umyj ręce.</a:t>
            </a:r>
          </a:p>
        </p:txBody>
      </p:sp>
      <p:sp>
        <p:nvSpPr>
          <p:cNvPr id="7" name="Symbol zastępczy zawartości 2"/>
          <p:cNvSpPr txBox="1">
            <a:spLocks/>
          </p:cNvSpPr>
          <p:nvPr/>
        </p:nvSpPr>
        <p:spPr>
          <a:xfrm>
            <a:off x="467544" y="2996952"/>
            <a:ext cx="3240360" cy="2700300"/>
          </a:xfrm>
          <a:prstGeom prst="rect">
            <a:avLst/>
          </a:prstGeom>
        </p:spPr>
        <p:txBody>
          <a:bodyPr vert="horz" lIns="91440" tIns="45720" rIns="91440" bIns="45720" rtlCol="0">
            <a:noAutofit/>
          </a:bodyPr>
          <a:lstStyle/>
          <a:p>
            <a:pPr marL="342900" lvl="0" indent="-342900">
              <a:spcBef>
                <a:spcPct val="20000"/>
              </a:spcBef>
              <a:defRPr/>
            </a:pPr>
            <a:endParaRPr lang="pl-PL" altLang="pl-PL" sz="2400" b="1" dirty="0">
              <a:solidFill>
                <a:schemeClr val="tx2"/>
              </a:solidFill>
              <a:latin typeface="Arial" panose="020B0604020202020204" pitchFamily="34" charset="0"/>
              <a:cs typeface="Arial" panose="020B0604020202020204" pitchFamily="34" charset="0"/>
            </a:endParaRPr>
          </a:p>
          <a:p>
            <a:pPr marL="342900" lvl="0" indent="-342900">
              <a:spcBef>
                <a:spcPct val="20000"/>
              </a:spcBef>
              <a:defRPr/>
            </a:pPr>
            <a:r>
              <a:rPr lang="pl-PL" altLang="pl-PL" sz="2400" b="1" dirty="0">
                <a:solidFill>
                  <a:schemeClr val="tx2"/>
                </a:solidFill>
                <a:latin typeface="Arial" panose="020B0604020202020204" pitchFamily="34" charset="0"/>
                <a:cs typeface="Arial" panose="020B0604020202020204" pitchFamily="34" charset="0"/>
              </a:rPr>
              <a:t>Jak założyć rurkę </a:t>
            </a:r>
            <a:r>
              <a:rPr lang="pl-PL" altLang="pl-PL" sz="2400" b="1" dirty="0" err="1">
                <a:solidFill>
                  <a:schemeClr val="tx2"/>
                </a:solidFill>
                <a:latin typeface="Arial" panose="020B0604020202020204" pitchFamily="34" charset="0"/>
                <a:cs typeface="Arial" panose="020B0604020202020204" pitchFamily="34" charset="0"/>
              </a:rPr>
              <a:t>tracheostomijną</a:t>
            </a:r>
            <a:r>
              <a:rPr lang="pl-PL" altLang="pl-PL" sz="2400" b="1" dirty="0">
                <a:solidFill>
                  <a:schemeClr val="tx2"/>
                </a:solidFill>
                <a:latin typeface="Arial" panose="020B0604020202020204" pitchFamily="34" charset="0"/>
                <a:cs typeface="Arial" panose="020B0604020202020204" pitchFamily="34" charset="0"/>
              </a:rPr>
              <a:t>?</a:t>
            </a:r>
            <a:endParaRPr kumimoji="0" lang="pl-PL" sz="2400" b="1" i="0" u="none" strike="noStrike" kern="1200" cap="none" spc="0" normalizeH="0" baseline="0" noProof="0" dirty="0">
              <a:ln>
                <a:noFill/>
              </a:ln>
              <a:solidFill>
                <a:schemeClr val="tx2"/>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920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600" dirty="0">
                <a:solidFill>
                  <a:schemeClr val="accent1">
                    <a:lumMod val="75000"/>
                  </a:schemeClr>
                </a:solidFill>
                <a:latin typeface="Arial" panose="020B0604020202020204" pitchFamily="34" charset="0"/>
                <a:cs typeface="Arial" panose="020B0604020202020204" pitchFamily="34" charset="0"/>
              </a:rPr>
              <a:t>TRACHEOSTOMIA</a:t>
            </a: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5225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a:extLst>
              <a:ext uri="{FF2B5EF4-FFF2-40B4-BE49-F238E27FC236}">
                <a16:creationId xmlns:a16="http://schemas.microsoft.com/office/drawing/2014/main" id="{28991E89-B076-412E-A284-7435F16E234F}"/>
              </a:ext>
            </a:extLst>
          </p:cNvPr>
          <p:cNvPicPr>
            <a:picLocks noGrp="1" noChangeAspect="1"/>
          </p:cNvPicPr>
          <p:nvPr>
            <p:ph idx="1"/>
          </p:nvPr>
        </p:nvPicPr>
        <p:blipFill>
          <a:blip r:embed="rId2"/>
          <a:stretch>
            <a:fillRect/>
          </a:stretch>
        </p:blipFill>
        <p:spPr>
          <a:xfrm>
            <a:off x="827584" y="1167188"/>
            <a:ext cx="6407451" cy="4523624"/>
          </a:xfrm>
          <a:prstGeom prst="rect">
            <a:avLst/>
          </a:prstGeom>
        </p:spPr>
      </p:pic>
    </p:spTree>
    <p:extLst>
      <p:ext uri="{BB962C8B-B14F-4D97-AF65-F5344CB8AC3E}">
        <p14:creationId xmlns:p14="http://schemas.microsoft.com/office/powerpoint/2010/main" val="27022180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8C78C4-E322-4498-9C58-CCE848BE8B15}"/>
              </a:ext>
            </a:extLst>
          </p:cNvPr>
          <p:cNvSpPr>
            <a:spLocks noGrp="1"/>
          </p:cNvSpPr>
          <p:nvPr>
            <p:ph type="title"/>
          </p:nvPr>
        </p:nvSpPr>
        <p:spPr>
          <a:xfrm>
            <a:off x="457200" y="274638"/>
            <a:ext cx="8229600" cy="778098"/>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AEROZOLOTERAPIA </a:t>
            </a:r>
          </a:p>
        </p:txBody>
      </p:sp>
      <p:sp>
        <p:nvSpPr>
          <p:cNvPr id="3" name="Symbol zastępczy zawartości 2">
            <a:extLst>
              <a:ext uri="{FF2B5EF4-FFF2-40B4-BE49-F238E27FC236}">
                <a16:creationId xmlns:a16="http://schemas.microsoft.com/office/drawing/2014/main" id="{03D91A99-238A-4D31-AC30-6DFE60E07F41}"/>
              </a:ext>
            </a:extLst>
          </p:cNvPr>
          <p:cNvSpPr>
            <a:spLocks noGrp="1"/>
          </p:cNvSpPr>
          <p:nvPr>
            <p:ph idx="1"/>
          </p:nvPr>
        </p:nvSpPr>
        <p:spPr/>
        <p:txBody>
          <a:bodyPr>
            <a:normAutofit lnSpcReduction="10000"/>
          </a:bodyPr>
          <a:lstStyle/>
          <a:p>
            <a:pPr marL="0" indent="0">
              <a:buNone/>
            </a:pPr>
            <a:r>
              <a:rPr lang="pl-PL" sz="1400" dirty="0">
                <a:solidFill>
                  <a:schemeClr val="tx2"/>
                </a:solidFill>
                <a:latin typeface="Arial" panose="020B0604020202020204" pitchFamily="34" charset="0"/>
                <a:cs typeface="Arial" panose="020B0604020202020204" pitchFamily="34" charset="0"/>
              </a:rPr>
              <a:t>Inhalacje, czyli leczenie wziewne, to sposób podawania do układu oddechowego leków, innych aktywnych biologicznie związków chemicznych i pierwiastków lub cząsteczek wody poprzez celowe wdychanie powietrza zawierającego dane substancje w postaci aerozolu (zawiesiny cząstek stałych lub płynnych w fazie gazowej).</a:t>
            </a:r>
          </a:p>
          <a:p>
            <a:pPr marL="0" indent="0">
              <a:buNone/>
            </a:pPr>
            <a:r>
              <a:rPr lang="pl-PL" sz="1400" dirty="0">
                <a:solidFill>
                  <a:schemeClr val="tx2"/>
                </a:solidFill>
                <a:latin typeface="Arial" panose="020B0604020202020204" pitchFamily="34" charset="0"/>
                <a:cs typeface="Arial" panose="020B0604020202020204" pitchFamily="34" charset="0"/>
              </a:rPr>
              <a:t>Inhalacje stosuje się w leczeniu chorób układu oddechowego, takich jak przewlekłe zapalenia błon śluzowych nosa, gardła i krtani, zapalenia zatok przynosowych, zapalenia oskrzeli, oskrzelików i płuc, astma oskrzelowa, przewlekła obturacyjna choroba płuc, rozstrzenie oskrzeli, grzybice płuc, mukowiscydoza oraz zaburzenia oddychania u noworodków. Dodatkowo inhalacje naturalnych aerozoli wykorzystywane są jako metoda przyrodolecznicza poprawiająca warunki wentylacji płuc i działająca na układ odpornościowy w celu zapobiegania infekcjom, stanom zapalnym oraz reakcjom alergicznym.</a:t>
            </a:r>
          </a:p>
          <a:p>
            <a:pPr marL="0" indent="0">
              <a:buNone/>
            </a:pPr>
            <a:r>
              <a:rPr lang="pl-PL" sz="1400" dirty="0">
                <a:solidFill>
                  <a:schemeClr val="tx2"/>
                </a:solidFill>
                <a:latin typeface="Arial" panose="020B0604020202020204" pitchFamily="34" charset="0"/>
                <a:cs typeface="Arial" panose="020B0604020202020204" pitchFamily="34" charset="0"/>
              </a:rPr>
              <a:t>Wykorzystanie inhalacji pozwala na dostarczenie skutecznych dawek substancji leczniczych działających w drogach oddechowych i pęcherzykach płucnych z wyeliminowaniem albo znacznym ograniczeniem ich niepotrzebnego lub nawet szkodliwego ubocznego, ogólnoustrojowego działania. W porównaniu z innymi drogami podawania leków działających na układ oddechowy inhalacja umożliwia szybkie rozpoczęcie i uzyskanie silnego miejscowego działania leku oraz zmniejszenie efektywnej dawki. Poprzez drogi oddechowe możliwe jest również wchłanianie substancji działających na inne niż oddechowy układy organizmu (np. jod, związki aromatyczne pochodzenia roślinnego). Inhalacje mogą stanowić samoistny sposób leczenia (np. w przypadku napadu astmy oskrzelowej) lub być składnikiem szerszej procedury postępowania (w celu rozrzedzenia wydzieliny w oskrzelach i rozkurczenia oskrzeli przed wykonywaniem innych fizjoterapeutycznych zabiegów toalety drzewa oskrzelowego lub w celu rozkurczenia oskrzeli przed wykonaniem wysiłku fizycznego typu wytrzymałościowego).</a:t>
            </a:r>
          </a:p>
        </p:txBody>
      </p:sp>
    </p:spTree>
    <p:extLst>
      <p:ext uri="{BB962C8B-B14F-4D97-AF65-F5344CB8AC3E}">
        <p14:creationId xmlns:p14="http://schemas.microsoft.com/office/powerpoint/2010/main" val="322994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1EB2903-D352-45A3-A37B-9A128BD7F38E}"/>
              </a:ext>
            </a:extLst>
          </p:cNvPr>
          <p:cNvSpPr>
            <a:spLocks noGrp="1"/>
          </p:cNvSpPr>
          <p:nvPr>
            <p:ph idx="1"/>
          </p:nvPr>
        </p:nvSpPr>
        <p:spPr>
          <a:xfrm>
            <a:off x="457200" y="404664"/>
            <a:ext cx="8229600" cy="5721499"/>
          </a:xfrm>
        </p:spPr>
        <p:txBody>
          <a:bodyPr>
            <a:normAutofit fontScale="92500"/>
          </a:bodyPr>
          <a:lstStyle/>
          <a:p>
            <a:pPr marL="0" indent="0">
              <a:buNone/>
            </a:pPr>
            <a:r>
              <a:rPr lang="pl-PL" sz="1400" dirty="0">
                <a:solidFill>
                  <a:schemeClr val="tx2"/>
                </a:solidFill>
                <a:latin typeface="Arial" panose="020B0604020202020204" pitchFamily="34" charset="0"/>
                <a:cs typeface="Arial" panose="020B0604020202020204" pitchFamily="34" charset="0"/>
              </a:rPr>
              <a:t>Inhalacje służą dostarczeniu substancji leczących konkretne zaburzenia oraz zwiększeniu komfortu i efektywności oddychania. Wykorzystuje się je przede wszystkim do nawilżenia wdychanego powietrza w celu ochrony nabłonka śluzowego przed wysychaniem, zmniejszenia nasilenia stanu zapalnego i obrzęku nabłonka (leki przeciwzapalne), zwiększenia płynności wydzieliny w drogach oddechowych i ułatwienia jej usuwania (leki </a:t>
            </a:r>
            <a:r>
              <a:rPr lang="pl-PL" sz="1400" dirty="0" err="1">
                <a:solidFill>
                  <a:schemeClr val="tx2"/>
                </a:solidFill>
                <a:latin typeface="Arial" panose="020B0604020202020204" pitchFamily="34" charset="0"/>
                <a:cs typeface="Arial" panose="020B0604020202020204" pitchFamily="34" charset="0"/>
              </a:rPr>
              <a:t>mukolityczne</a:t>
            </a:r>
            <a:r>
              <a:rPr lang="pl-PL" sz="1400" dirty="0">
                <a:solidFill>
                  <a:schemeClr val="tx2"/>
                </a:solidFill>
                <a:latin typeface="Arial" panose="020B0604020202020204" pitchFamily="34" charset="0"/>
                <a:cs typeface="Arial" panose="020B0604020202020204" pitchFamily="34" charset="0"/>
              </a:rPr>
              <a:t> rozrzedzające wydzielinę w drogach oddechowych, olejki aromatyczne), przeciwdziałania infekcjom (antybiotyki) oraz rozkurczenia oskrzeli (beta2-mimetyki, leki </a:t>
            </a:r>
            <a:r>
              <a:rPr lang="pl-PL" sz="1400" dirty="0" err="1">
                <a:solidFill>
                  <a:schemeClr val="tx2"/>
                </a:solidFill>
                <a:latin typeface="Arial" panose="020B0604020202020204" pitchFamily="34" charset="0"/>
                <a:cs typeface="Arial" panose="020B0604020202020204" pitchFamily="34" charset="0"/>
              </a:rPr>
              <a:t>przeciwcholinergiczne</a:t>
            </a:r>
            <a:r>
              <a:rPr lang="pl-PL" sz="1400" dirty="0">
                <a:solidFill>
                  <a:schemeClr val="tx2"/>
                </a:solidFill>
                <a:latin typeface="Arial" panose="020B0604020202020204" pitchFamily="34" charset="0"/>
                <a:cs typeface="Arial" panose="020B0604020202020204" pitchFamily="34" charset="0"/>
              </a:rPr>
              <a:t>).</a:t>
            </a:r>
          </a:p>
          <a:p>
            <a:pPr marL="0" indent="0">
              <a:buNone/>
            </a:pPr>
            <a:r>
              <a:rPr lang="pl-PL" sz="1400" dirty="0">
                <a:solidFill>
                  <a:schemeClr val="tx2"/>
                </a:solidFill>
                <a:latin typeface="Arial" panose="020B0604020202020204" pitchFamily="34" charset="0"/>
                <a:cs typeface="Arial" panose="020B0604020202020204" pitchFamily="34" charset="0"/>
              </a:rPr>
              <a:t>Do inhalowania leku mającego działać bezpośrednio na drogi oddechowe najczęściej wykorzystuje się inhalatory osobiste, umożliwiające podawanie pojedynczych, odmierzonych dawek leków umieszczonych inhalatorze w postaci zawiesiny, roztworu lub proszku. Mogą to być inhalatory ciśnieniowe z dozownikiem (</a:t>
            </a:r>
            <a:r>
              <a:rPr lang="pl-PL" sz="1400" dirty="0" err="1">
                <a:solidFill>
                  <a:schemeClr val="tx2"/>
                </a:solidFill>
                <a:latin typeface="Arial" panose="020B0604020202020204" pitchFamily="34" charset="0"/>
                <a:cs typeface="Arial" panose="020B0604020202020204" pitchFamily="34" charset="0"/>
              </a:rPr>
              <a:t>pMDI</a:t>
            </a:r>
            <a:r>
              <a:rPr lang="pl-PL" sz="1400" dirty="0">
                <a:solidFill>
                  <a:schemeClr val="tx2"/>
                </a:solidFill>
                <a:latin typeface="Arial" panose="020B0604020202020204" pitchFamily="34" charset="0"/>
                <a:cs typeface="Arial" panose="020B0604020202020204" pitchFamily="34" charset="0"/>
              </a:rPr>
              <a:t>), w których wciśnięcie pojemnika do dozownika uwalnia aerozol zawierający dawkę leku – osoba inhalująca aerozol musi w tym momencie wykonać wdech, aby lek przedostał się do dróg oddechowych. Niewłaściwa koordynacja wdechu z momentem uwolnienia aerozolu ogranicza skuteczność inhalacji. W celu zwiększenia skuteczności inhalacji stosuje się przystawki objętościowe (tzw. </a:t>
            </a:r>
            <a:r>
              <a:rPr lang="pl-PL" sz="1400" dirty="0" err="1">
                <a:solidFill>
                  <a:schemeClr val="tx2"/>
                </a:solidFill>
                <a:latin typeface="Arial" panose="020B0604020202020204" pitchFamily="34" charset="0"/>
                <a:cs typeface="Arial" panose="020B0604020202020204" pitchFamily="34" charset="0"/>
              </a:rPr>
              <a:t>spejsery</a:t>
            </a:r>
            <a:r>
              <a:rPr lang="pl-PL" sz="1400" dirty="0">
                <a:solidFill>
                  <a:schemeClr val="tx2"/>
                </a:solidFill>
                <a:latin typeface="Arial" panose="020B0604020202020204" pitchFamily="34" charset="0"/>
                <a:cs typeface="Arial" panose="020B0604020202020204" pitchFamily="34" charset="0"/>
              </a:rPr>
              <a:t>), będące pojemnikami umieszczonym pomiędzy ustnikiem inhalatora a ustami chorego, pozwalające na powtarzane </a:t>
            </a:r>
            <a:r>
              <a:rPr lang="pl-PL" sz="1400" dirty="0" err="1">
                <a:solidFill>
                  <a:schemeClr val="tx2"/>
                </a:solidFill>
                <a:latin typeface="Arial" panose="020B0604020202020204" pitchFamily="34" charset="0"/>
                <a:cs typeface="Arial" panose="020B0604020202020204" pitchFamily="34" charset="0"/>
              </a:rPr>
              <a:t>zainhalowanie</a:t>
            </a:r>
            <a:r>
              <a:rPr lang="pl-PL" sz="1400" dirty="0">
                <a:solidFill>
                  <a:schemeClr val="tx2"/>
                </a:solidFill>
                <a:latin typeface="Arial" panose="020B0604020202020204" pitchFamily="34" charset="0"/>
                <a:cs typeface="Arial" panose="020B0604020202020204" pitchFamily="34" charset="0"/>
              </a:rPr>
              <a:t> leku uwolnionego z inhalatora do przystawki objętościowej. Ułatwieniem jest również stosowanie inhalatorów, w których uwalnianie leku jest aktywowane lub koordynowane przez wdech inhalującego. Drugim rodzajem inhalatorów osobistych są inhalatory proszkowe (DPI), w których chory, wykonując odpowiednio silny wdech, inhaluje proszek zawierający sam lek lub lek umieszczony na odpowiedniej substancji nośnikowej.</a:t>
            </a:r>
          </a:p>
          <a:p>
            <a:pPr marL="0" indent="0">
              <a:buNone/>
            </a:pPr>
            <a:r>
              <a:rPr lang="pl-PL" sz="1400" dirty="0">
                <a:solidFill>
                  <a:schemeClr val="tx2"/>
                </a:solidFill>
                <a:latin typeface="Arial" panose="020B0604020202020204" pitchFamily="34" charset="0"/>
                <a:cs typeface="Arial" panose="020B0604020202020204" pitchFamily="34" charset="0"/>
              </a:rPr>
              <a:t>Metodą inhalacji pozwalającą na wprowadzanie do dróg oddechowych substancji leczniczych i wody są </a:t>
            </a:r>
            <a:r>
              <a:rPr lang="pl-PL" sz="1400" dirty="0">
                <a:solidFill>
                  <a:srgbClr val="FF0000"/>
                </a:solidFill>
                <a:latin typeface="Arial" panose="020B0604020202020204" pitchFamily="34" charset="0"/>
                <a:cs typeface="Arial" panose="020B0604020202020204" pitchFamily="34" charset="0"/>
              </a:rPr>
              <a:t>nebulizatory</a:t>
            </a:r>
            <a:r>
              <a:rPr lang="pl-PL" sz="1400" dirty="0">
                <a:solidFill>
                  <a:schemeClr val="tx2"/>
                </a:solidFill>
                <a:latin typeface="Arial" panose="020B0604020202020204" pitchFamily="34" charset="0"/>
                <a:cs typeface="Arial" panose="020B0604020202020204" pitchFamily="34" charset="0"/>
              </a:rPr>
              <a:t>. Umieszczony w nebulizatorze roztwór zawierający substancje, które mają być podane w inhalacji, jest przez sprężone powietrze lub tlen (nebulizatory ciśnieniowe) albo przez ultradźwięki (nebulizatory ultradźwiękowe) rozpraszany do postaci aerozolu i wdychany przez pacjenta poprzez ustnik lub maskę twarzową. Nebulizatory mogą być przenośne albo stacjonarne. Ich zaletą jest możliwość podawania wielu leków równocześnie, dołączenia leczenia tlenem, nawilżania dróg oddechowych i wykonania inhalacji przez osoby nieefektywnie współpracujące lub niewspółpracujące (np. dzieci, osoby nieprzytomne). Wadą nebulizatorów jest ich dość duży rozmiar i czasochłonność obsługi (przygotowanie inhalacji, mycie urządzenia).</a:t>
            </a:r>
          </a:p>
        </p:txBody>
      </p:sp>
    </p:spTree>
    <p:extLst>
      <p:ext uri="{BB962C8B-B14F-4D97-AF65-F5344CB8AC3E}">
        <p14:creationId xmlns:p14="http://schemas.microsoft.com/office/powerpoint/2010/main" val="2539429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8B0CDDE-E843-47FB-BC05-670464FC31E4}"/>
              </a:ext>
            </a:extLst>
          </p:cNvPr>
          <p:cNvSpPr>
            <a:spLocks noGrp="1"/>
          </p:cNvSpPr>
          <p:nvPr>
            <p:ph idx="1"/>
          </p:nvPr>
        </p:nvSpPr>
        <p:spPr>
          <a:xfrm>
            <a:off x="611560" y="548680"/>
            <a:ext cx="8229600" cy="6153547"/>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Aerozoloterapia powinna poprzedzać drenaż i gimnastykę oddechową o ok.30min</a:t>
            </a:r>
          </a:p>
          <a:p>
            <a:pPr marL="0" lvl="0" indent="0">
              <a:lnSpc>
                <a:spcPct val="107000"/>
              </a:lnSpc>
              <a:spcAft>
                <a:spcPts val="800"/>
              </a:spcAft>
              <a:buSzPts val="1000"/>
              <a:buNone/>
              <a:tabLst>
                <a:tab pos="457200" algn="l"/>
              </a:tabLst>
            </a:pPr>
            <a:r>
              <a:rPr lang="pl-PL" sz="1400" dirty="0">
                <a:solidFill>
                  <a:schemeClr val="tx2"/>
                </a:solidFill>
                <a:latin typeface="Arial" panose="020B0604020202020204" pitchFamily="34" charset="0"/>
                <a:ea typeface="Times New Roman" panose="02020603050405020304" pitchFamily="18" charset="0"/>
                <a:cs typeface="Arial" panose="020B0604020202020204" pitchFamily="34" charset="0"/>
              </a:rPr>
              <a:t>Maski powinny być dopasowane do każdego dziecka indywidualnie, powinny obejmować usta i nos,</a:t>
            </a:r>
          </a:p>
          <a:p>
            <a:pPr marL="0" lvl="0" indent="0">
              <a:lnSpc>
                <a:spcPct val="107000"/>
              </a:lnSpc>
              <a:spcAft>
                <a:spcPts val="800"/>
              </a:spcAft>
              <a:buSzPts val="1000"/>
              <a:buNone/>
              <a:tabLst>
                <a:tab pos="457200" algn="l"/>
              </a:tabLst>
            </a:pPr>
            <a:r>
              <a:rPr lang="pl-PL" sz="1400" dirty="0">
                <a:solidFill>
                  <a:schemeClr val="tx2"/>
                </a:solidFill>
                <a:latin typeface="Arial" panose="020B0604020202020204" pitchFamily="34" charset="0"/>
                <a:ea typeface="Times New Roman" panose="02020603050405020304" pitchFamily="18" charset="0"/>
                <a:cs typeface="Arial" panose="020B0604020202020204" pitchFamily="34" charset="0"/>
              </a:rPr>
              <a:t>Najlepszą metodą dozowania leku jest ustnik, lecz wymaga on współpracy dziecka,</a:t>
            </a:r>
            <a:endParaRPr lang="pl-PL" sz="1400" dirty="0">
              <a:solidFill>
                <a:schemeClr val="tx2"/>
              </a:solidFill>
              <a:latin typeface="Arial" panose="020B0604020202020204" pitchFamily="34" charset="0"/>
              <a:ea typeface="Calibri" panose="020F0502020204030204" pitchFamily="34" charset="0"/>
              <a:cs typeface="Arial" panose="020B0604020202020204" pitchFamily="34" charset="0"/>
            </a:endParaRPr>
          </a:p>
          <a:p>
            <a:pPr marL="0" lvl="0" indent="0">
              <a:lnSpc>
                <a:spcPct val="107000"/>
              </a:lnSpc>
              <a:spcAft>
                <a:spcPts val="800"/>
              </a:spcAft>
              <a:buSzPts val="1000"/>
              <a:buNone/>
              <a:tabLst>
                <a:tab pos="457200" algn="l"/>
              </a:tabLst>
            </a:pPr>
            <a:r>
              <a:rPr lang="pl-PL" sz="1400" dirty="0">
                <a:solidFill>
                  <a:schemeClr val="tx2"/>
                </a:solidFill>
                <a:latin typeface="Arial" panose="020B0604020202020204" pitchFamily="34" charset="0"/>
                <a:ea typeface="Times New Roman" panose="02020603050405020304" pitchFamily="18" charset="0"/>
                <a:cs typeface="Arial" panose="020B0604020202020204" pitchFamily="34" charset="0"/>
              </a:rPr>
              <a:t>Podczas inhalacji wykorzystuje się odpowiednie pozycje złożeniowe ciała, najlepsza jest pozycja siedząca lub półleżąca z wyprostowanym tułowiem,</a:t>
            </a:r>
            <a:endParaRPr lang="pl-PL" sz="1400" dirty="0">
              <a:solidFill>
                <a:schemeClr val="tx2"/>
              </a:solidFill>
              <a:latin typeface="Arial" panose="020B0604020202020204" pitchFamily="34" charset="0"/>
              <a:ea typeface="Calibri" panose="020F0502020204030204" pitchFamily="34" charset="0"/>
              <a:cs typeface="Arial" panose="020B0604020202020204" pitchFamily="34" charset="0"/>
            </a:endParaRPr>
          </a:p>
          <a:p>
            <a:pPr marL="0" lvl="0" indent="0">
              <a:lnSpc>
                <a:spcPct val="107000"/>
              </a:lnSpc>
              <a:spcAft>
                <a:spcPts val="800"/>
              </a:spcAft>
              <a:buSzPts val="1000"/>
              <a:buNone/>
              <a:tabLst>
                <a:tab pos="457200" algn="l"/>
              </a:tabLst>
            </a:pPr>
            <a:r>
              <a:rPr lang="pl-PL" sz="1400" dirty="0">
                <a:solidFill>
                  <a:schemeClr val="tx2"/>
                </a:solidFill>
                <a:latin typeface="Arial" panose="020B0604020202020204" pitchFamily="34" charset="0"/>
                <a:ea typeface="Times New Roman" panose="02020603050405020304" pitchFamily="18" charset="0"/>
                <a:cs typeface="Arial" panose="020B0604020202020204" pitchFamily="34" charset="0"/>
              </a:rPr>
              <a:t>Należy pilnować aby dziecko nie wdychało powietrza ubocznego spoza maski,</a:t>
            </a:r>
            <a:endParaRPr lang="pl-PL" sz="1400" dirty="0">
              <a:solidFill>
                <a:schemeClr val="tx2"/>
              </a:solidFill>
              <a:latin typeface="Arial" panose="020B0604020202020204" pitchFamily="34" charset="0"/>
              <a:ea typeface="Calibri" panose="020F0502020204030204" pitchFamily="34" charset="0"/>
              <a:cs typeface="Arial" panose="020B0604020202020204" pitchFamily="34" charset="0"/>
            </a:endParaRPr>
          </a:p>
          <a:p>
            <a:pPr marL="0" lvl="0" indent="0">
              <a:lnSpc>
                <a:spcPct val="107000"/>
              </a:lnSpc>
              <a:spcAft>
                <a:spcPts val="800"/>
              </a:spcAft>
              <a:buSzPts val="1000"/>
              <a:buNone/>
              <a:tabLst>
                <a:tab pos="457200" algn="l"/>
              </a:tabLst>
            </a:pPr>
            <a:r>
              <a:rPr lang="pl-PL" sz="1400" dirty="0">
                <a:solidFill>
                  <a:schemeClr val="tx2"/>
                </a:solidFill>
                <a:latin typeface="Arial" panose="020B0604020202020204" pitchFamily="34" charset="0"/>
                <a:ea typeface="Times New Roman" panose="02020603050405020304" pitchFamily="18" charset="0"/>
                <a:cs typeface="Arial" panose="020B0604020202020204" pitchFamily="34" charset="0"/>
              </a:rPr>
              <a:t>Należy nauczyć dziecko (jeśli to możliwe) odpowiedniego sposobu oddychania, </a:t>
            </a:r>
            <a:r>
              <a:rPr lang="pl-PL" sz="1400" b="1" dirty="0">
                <a:solidFill>
                  <a:schemeClr val="tx2"/>
                </a:solidFill>
                <a:latin typeface="Arial" panose="020B0604020202020204" pitchFamily="34" charset="0"/>
                <a:ea typeface="Times New Roman" panose="02020603050405020304" pitchFamily="18" charset="0"/>
                <a:cs typeface="Arial" panose="020B0604020202020204" pitchFamily="34" charset="0"/>
              </a:rPr>
              <a:t>głęboki wdech i po krótkiej przerwie wydech,</a:t>
            </a:r>
            <a:endParaRPr lang="pl-PL" sz="1400" b="1" dirty="0">
              <a:solidFill>
                <a:schemeClr val="tx2"/>
              </a:solidFill>
              <a:latin typeface="Arial" panose="020B0604020202020204" pitchFamily="34" charset="0"/>
              <a:ea typeface="Calibri" panose="020F0502020204030204" pitchFamily="34" charset="0"/>
              <a:cs typeface="Arial" panose="020B0604020202020204" pitchFamily="34" charset="0"/>
            </a:endParaRPr>
          </a:p>
          <a:p>
            <a:pPr marL="0" lvl="0" indent="0">
              <a:lnSpc>
                <a:spcPct val="107000"/>
              </a:lnSpc>
              <a:spcAft>
                <a:spcPts val="800"/>
              </a:spcAft>
              <a:buSzPts val="1000"/>
              <a:buNone/>
              <a:tabLst>
                <a:tab pos="457200" algn="l"/>
              </a:tabLst>
            </a:pPr>
            <a:endParaRPr lang="pl-PL" sz="1400" dirty="0">
              <a:solidFill>
                <a:schemeClr val="tx2"/>
              </a:solidFill>
              <a:latin typeface="Arial" panose="020B0604020202020204" pitchFamily="34" charset="0"/>
              <a:ea typeface="Calibri" panose="020F050202020403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pic>
        <p:nvPicPr>
          <p:cNvPr id="4" name="Obraz 3">
            <a:extLst>
              <a:ext uri="{FF2B5EF4-FFF2-40B4-BE49-F238E27FC236}">
                <a16:creationId xmlns:a16="http://schemas.microsoft.com/office/drawing/2014/main" id="{B62A906F-7CEE-4237-9EAC-ACE333DBD71A}"/>
              </a:ext>
            </a:extLst>
          </p:cNvPr>
          <p:cNvPicPr>
            <a:picLocks noChangeAspect="1"/>
          </p:cNvPicPr>
          <p:nvPr/>
        </p:nvPicPr>
        <p:blipFill>
          <a:blip r:embed="rId2"/>
          <a:stretch>
            <a:fillRect/>
          </a:stretch>
        </p:blipFill>
        <p:spPr>
          <a:xfrm>
            <a:off x="3203848" y="3068960"/>
            <a:ext cx="3838857" cy="2880320"/>
          </a:xfrm>
          <a:prstGeom prst="rect">
            <a:avLst/>
          </a:prstGeom>
        </p:spPr>
      </p:pic>
    </p:spTree>
    <p:extLst>
      <p:ext uri="{BB962C8B-B14F-4D97-AF65-F5344CB8AC3E}">
        <p14:creationId xmlns:p14="http://schemas.microsoft.com/office/powerpoint/2010/main" val="7482303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2"/>
          <p:cNvSpPr txBox="1">
            <a:spLocks/>
          </p:cNvSpPr>
          <p:nvPr/>
        </p:nvSpPr>
        <p:spPr>
          <a:xfrm>
            <a:off x="4139952" y="2564904"/>
            <a:ext cx="4752528" cy="3312368"/>
          </a:xfrm>
          <a:prstGeom prst="rect">
            <a:avLst/>
          </a:prstGeom>
          <a:solidFill>
            <a:srgbClr val="FF6600"/>
          </a:solidFill>
        </p:spPr>
        <p:txBody>
          <a:bodyPr vert="horz" lIns="91440" tIns="45720" rIns="91440" bIns="45720" rtlCol="0">
            <a:noAutofit/>
          </a:bodyPr>
          <a:lstStyle/>
          <a:p>
            <a:pPr lvl="1" fontAlgn="base">
              <a:spcBef>
                <a:spcPct val="20000"/>
              </a:spcBef>
              <a:spcAft>
                <a:spcPct val="0"/>
              </a:spcAft>
            </a:pPr>
            <a:r>
              <a:rPr lang="pl-PL" altLang="pl-PL" sz="2400" b="1" dirty="0">
                <a:solidFill>
                  <a:schemeClr val="bg1"/>
                </a:solidFill>
                <a:latin typeface="Arial" panose="020B0604020202020204" pitchFamily="34" charset="0"/>
                <a:cs typeface="Arial" panose="020B0604020202020204" pitchFamily="34" charset="0"/>
              </a:rPr>
              <a:t>Prawidłowa postawa (ułożenie) w trakcie aerozoloterapii</a:t>
            </a:r>
          </a:p>
          <a:p>
            <a:pPr lvl="1" fontAlgn="base">
              <a:spcBef>
                <a:spcPct val="20000"/>
              </a:spcBef>
              <a:spcAft>
                <a:spcPct val="0"/>
              </a:spcAft>
            </a:pPr>
            <a:r>
              <a:rPr lang="pl-PL" altLang="pl-PL" sz="2400" b="1" dirty="0">
                <a:solidFill>
                  <a:schemeClr val="bg1"/>
                </a:solidFill>
                <a:latin typeface="Arial" panose="020B0604020202020204" pitchFamily="34" charset="0"/>
                <a:cs typeface="Arial" panose="020B0604020202020204" pitchFamily="34" charset="0"/>
              </a:rPr>
              <a:t>- Pacjent powinien być w pozycji siedzącej lub </a:t>
            </a:r>
            <a:r>
              <a:rPr lang="pl-PL" altLang="pl-PL" sz="2400" b="1" dirty="0" err="1">
                <a:solidFill>
                  <a:schemeClr val="bg1"/>
                </a:solidFill>
                <a:latin typeface="Arial" panose="020B0604020202020204" pitchFamily="34" charset="0"/>
                <a:cs typeface="Arial" panose="020B0604020202020204" pitchFamily="34" charset="0"/>
              </a:rPr>
              <a:t>półwysokiej</a:t>
            </a:r>
            <a:endParaRPr lang="pl-PL" altLang="pl-PL" sz="2400" b="1" dirty="0">
              <a:solidFill>
                <a:schemeClr val="bg1"/>
              </a:solidFill>
              <a:latin typeface="Arial" panose="020B0604020202020204" pitchFamily="34" charset="0"/>
              <a:cs typeface="Arial" panose="020B0604020202020204" pitchFamily="34" charset="0"/>
            </a:endParaRPr>
          </a:p>
        </p:txBody>
      </p:sp>
      <p:sp>
        <p:nvSpPr>
          <p:cNvPr id="7" name="Symbol zastępczy zawartości 2"/>
          <p:cNvSpPr txBox="1">
            <a:spLocks/>
          </p:cNvSpPr>
          <p:nvPr/>
        </p:nvSpPr>
        <p:spPr>
          <a:xfrm>
            <a:off x="899592" y="2996952"/>
            <a:ext cx="4320480"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0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0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Prostokąt 7"/>
          <p:cNvSpPr/>
          <p:nvPr/>
        </p:nvSpPr>
        <p:spPr>
          <a:xfrm>
            <a:off x="683568" y="1556792"/>
            <a:ext cx="5400600" cy="28803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9" name="Symbol zastępczy zawartości 2"/>
          <p:cNvSpPr txBox="1">
            <a:spLocks/>
          </p:cNvSpPr>
          <p:nvPr/>
        </p:nvSpPr>
        <p:spPr>
          <a:xfrm>
            <a:off x="899592" y="1916832"/>
            <a:ext cx="6480720" cy="7200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3600" b="0"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pic>
        <p:nvPicPr>
          <p:cNvPr id="2" name="Obraz 1">
            <a:extLst>
              <a:ext uri="{FF2B5EF4-FFF2-40B4-BE49-F238E27FC236}">
                <a16:creationId xmlns:a16="http://schemas.microsoft.com/office/drawing/2014/main" id="{0E2B1ABA-4A9B-410F-9284-46556540CEB2}"/>
              </a:ext>
            </a:extLst>
          </p:cNvPr>
          <p:cNvPicPr>
            <a:picLocks noChangeAspect="1"/>
          </p:cNvPicPr>
          <p:nvPr/>
        </p:nvPicPr>
        <p:blipFill>
          <a:blip r:embed="rId2"/>
          <a:stretch>
            <a:fillRect/>
          </a:stretch>
        </p:blipFill>
        <p:spPr>
          <a:xfrm>
            <a:off x="471574" y="2852936"/>
            <a:ext cx="3334801" cy="2448272"/>
          </a:xfrm>
          <a:prstGeom prst="rect">
            <a:avLst/>
          </a:prstGeom>
        </p:spPr>
      </p:pic>
    </p:spTree>
    <p:extLst>
      <p:ext uri="{BB962C8B-B14F-4D97-AF65-F5344CB8AC3E}">
        <p14:creationId xmlns:p14="http://schemas.microsoft.com/office/powerpoint/2010/main" val="2613167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5F4208C-1B54-4F9F-A665-B50144FFBD3C}"/>
              </a:ext>
            </a:extLst>
          </p:cNvPr>
          <p:cNvSpPr>
            <a:spLocks noGrp="1"/>
          </p:cNvSpPr>
          <p:nvPr>
            <p:ph type="title"/>
          </p:nvPr>
        </p:nvSpPr>
        <p:spPr>
          <a:xfrm>
            <a:off x="457200" y="274638"/>
            <a:ext cx="8229600" cy="562074"/>
          </a:xfrm>
        </p:spPr>
        <p:txBody>
          <a:bodyPr>
            <a:normAutofit/>
          </a:bodyPr>
          <a:lstStyle/>
          <a:p>
            <a:r>
              <a:rPr lang="pl-PL" sz="1800" b="1" dirty="0">
                <a:solidFill>
                  <a:schemeClr val="tx2"/>
                </a:solidFill>
                <a:latin typeface="Arial" panose="020B0604020202020204" pitchFamily="34" charset="0"/>
                <a:cs typeface="Arial" panose="020B0604020202020204" pitchFamily="34" charset="0"/>
              </a:rPr>
              <a:t>ODLEŻYNY</a:t>
            </a:r>
          </a:p>
        </p:txBody>
      </p:sp>
      <p:sp>
        <p:nvSpPr>
          <p:cNvPr id="6" name="Symbol zastępczy zawartości 5">
            <a:extLst>
              <a:ext uri="{FF2B5EF4-FFF2-40B4-BE49-F238E27FC236}">
                <a16:creationId xmlns:a16="http://schemas.microsoft.com/office/drawing/2014/main" id="{B0CD1E17-A9BB-42F1-9FF2-3415551677A6}"/>
              </a:ext>
            </a:extLst>
          </p:cNvPr>
          <p:cNvSpPr>
            <a:spLocks noGrp="1"/>
          </p:cNvSpPr>
          <p:nvPr>
            <p:ph idx="1"/>
          </p:nvPr>
        </p:nvSpPr>
        <p:spPr>
          <a:xfrm>
            <a:off x="457200" y="836712"/>
            <a:ext cx="8229600" cy="5289451"/>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Długotrwały ucisk na tkanki powoduje zaburzenia ukrwienia, a to prowadzi do owrzodzenia martwiczego nazywanego odleżyną.</a:t>
            </a:r>
          </a:p>
          <a:p>
            <a:pPr marL="0" indent="0">
              <a:buNone/>
            </a:pPr>
            <a:r>
              <a:rPr lang="pl-PL" sz="1400" dirty="0">
                <a:solidFill>
                  <a:schemeClr val="tx2"/>
                </a:solidFill>
                <a:latin typeface="Arial" panose="020B0604020202020204" pitchFamily="34" charset="0"/>
                <a:cs typeface="Arial" panose="020B0604020202020204" pitchFamily="34" charset="0"/>
              </a:rPr>
              <a:t>Odleżyny tworzą się zwykle tam, gdzie jest mało tkanki tłuszczowej i warstwa między skórą a kością jest cienka.</a:t>
            </a:r>
          </a:p>
          <a:p>
            <a:pPr marL="0" indent="0">
              <a:buNone/>
            </a:pPr>
            <a:r>
              <a:rPr lang="pl-PL" sz="1400" dirty="0">
                <a:solidFill>
                  <a:schemeClr val="tx2"/>
                </a:solidFill>
                <a:latin typeface="Arial" panose="020B0604020202020204" pitchFamily="34" charset="0"/>
                <a:cs typeface="Arial" panose="020B0604020202020204" pitchFamily="34" charset="0"/>
              </a:rPr>
              <a:t>Umiejscowienie zależy głównie od ułożenia ciała.</a:t>
            </a:r>
          </a:p>
          <a:p>
            <a:pPr marL="0" indent="0">
              <a:buNone/>
            </a:pPr>
            <a:r>
              <a:rPr lang="pl-PL" sz="1400" dirty="0">
                <a:solidFill>
                  <a:schemeClr val="tx2"/>
                </a:solidFill>
                <a:latin typeface="Arial" panose="020B0604020202020204" pitchFamily="34" charset="0"/>
                <a:cs typeface="Arial" panose="020B0604020202020204" pitchFamily="34" charset="0"/>
              </a:rPr>
              <a:t>Na początku objawiają się lekkim zaczerwienieniem, które blednie pod wpływem ucisku. Następnie zmienia się do nieblednącego pod wpływem ucisku, aż w miejscu zaczerwienienia powstaje rana, która, nieodpowiednio pielęgnowana powiększa się i pogłębia, sięgając </a:t>
            </a:r>
            <a:r>
              <a:rPr lang="pl-PL" sz="1400" dirty="0" err="1">
                <a:solidFill>
                  <a:schemeClr val="tx2"/>
                </a:solidFill>
                <a:latin typeface="Arial" panose="020B0604020202020204" pitchFamily="34" charset="0"/>
                <a:cs typeface="Arial" panose="020B0604020202020204" pitchFamily="34" charset="0"/>
              </a:rPr>
              <a:t>wewnętrzych</a:t>
            </a:r>
            <a:r>
              <a:rPr lang="pl-PL" sz="1400" dirty="0">
                <a:solidFill>
                  <a:schemeClr val="tx2"/>
                </a:solidFill>
                <a:latin typeface="Arial" panose="020B0604020202020204" pitchFamily="34" charset="0"/>
                <a:cs typeface="Arial" panose="020B0604020202020204" pitchFamily="34" charset="0"/>
              </a:rPr>
              <a:t> tkanek i narządów. W stadium zaawansowanym mogą sięgać mięśni, stawów oraz kości.</a:t>
            </a:r>
          </a:p>
          <a:p>
            <a:pPr marL="0" indent="0">
              <a:buNone/>
            </a:pPr>
            <a:r>
              <a:rPr lang="pl-PL" sz="1400" dirty="0">
                <a:solidFill>
                  <a:schemeClr val="tx2"/>
                </a:solidFill>
                <a:latin typeface="Arial" panose="020B0604020202020204" pitchFamily="34" charset="0"/>
                <a:cs typeface="Arial" panose="020B0604020202020204" pitchFamily="34" charset="0"/>
              </a:rPr>
              <a:t>Szczególne miejsca: potylica, małżowiny uszne, okolice łopatek, łokcie, okolice kości krzyżowej i </a:t>
            </a:r>
            <a:r>
              <a:rPr lang="pl-PL" sz="1400" dirty="0" err="1">
                <a:solidFill>
                  <a:schemeClr val="tx2"/>
                </a:solidFill>
                <a:latin typeface="Arial" panose="020B0604020202020204" pitchFamily="34" charset="0"/>
                <a:cs typeface="Arial" panose="020B0604020202020204" pitchFamily="34" charset="0"/>
              </a:rPr>
              <a:t>guzicznej</a:t>
            </a:r>
            <a:r>
              <a:rPr lang="pl-PL" sz="1400" dirty="0">
                <a:solidFill>
                  <a:schemeClr val="tx2"/>
                </a:solidFill>
                <a:latin typeface="Arial" panose="020B0604020202020204" pitchFamily="34" charset="0"/>
                <a:cs typeface="Arial" panose="020B0604020202020204" pitchFamily="34" charset="0"/>
              </a:rPr>
              <a:t>.</a:t>
            </a:r>
          </a:p>
          <a:p>
            <a:pPr marL="0" indent="0">
              <a:buNone/>
            </a:pPr>
            <a:r>
              <a:rPr lang="pl-PL" sz="1400" dirty="0">
                <a:solidFill>
                  <a:schemeClr val="tx2"/>
                </a:solidFill>
                <a:latin typeface="Arial" panose="020B0604020202020204" pitchFamily="34" charset="0"/>
                <a:cs typeface="Arial" panose="020B0604020202020204" pitchFamily="34" charset="0"/>
              </a:rPr>
              <a:t>Czynniki sprzyjające powstaniu odleżyn:</a:t>
            </a:r>
          </a:p>
          <a:p>
            <a:r>
              <a:rPr lang="pl-PL" sz="1400" dirty="0">
                <a:solidFill>
                  <a:schemeClr val="tx2"/>
                </a:solidFill>
                <a:latin typeface="Arial" panose="020B0604020202020204" pitchFamily="34" charset="0"/>
                <a:cs typeface="Arial" panose="020B0604020202020204" pitchFamily="34" charset="0"/>
              </a:rPr>
              <a:t>Długotrwałe unieruchomienie – niedokrwienie i niedotlenienie tkanek</a:t>
            </a:r>
          </a:p>
          <a:p>
            <a:r>
              <a:rPr lang="pl-PL" sz="1400" dirty="0">
                <a:solidFill>
                  <a:schemeClr val="tx2"/>
                </a:solidFill>
                <a:latin typeface="Arial" panose="020B0604020202020204" pitchFamily="34" charset="0"/>
                <a:cs typeface="Arial" panose="020B0604020202020204" pitchFamily="34" charset="0"/>
              </a:rPr>
              <a:t>Siły tarcia – spowodowane nieodpowiednią techniką zmiany pozycji</a:t>
            </a:r>
          </a:p>
          <a:p>
            <a:r>
              <a:rPr lang="pl-PL" sz="1400" dirty="0">
                <a:solidFill>
                  <a:schemeClr val="tx2"/>
                </a:solidFill>
                <a:latin typeface="Arial" panose="020B0604020202020204" pitchFamily="34" charset="0"/>
                <a:cs typeface="Arial" panose="020B0604020202020204" pitchFamily="34" charset="0"/>
              </a:rPr>
              <a:t>Siły ścinające – wywołane np. zsuwaniem się chorego, który leży w pozycji </a:t>
            </a:r>
            <a:r>
              <a:rPr lang="pl-PL" sz="1400" dirty="0" err="1">
                <a:solidFill>
                  <a:schemeClr val="tx2"/>
                </a:solidFill>
                <a:latin typeface="Arial" panose="020B0604020202020204" pitchFamily="34" charset="0"/>
                <a:cs typeface="Arial" panose="020B0604020202020204" pitchFamily="34" charset="0"/>
              </a:rPr>
              <a:t>półwysokiej</a:t>
            </a:r>
            <a:r>
              <a:rPr lang="pl-PL" sz="1400" dirty="0">
                <a:solidFill>
                  <a:schemeClr val="tx2"/>
                </a:solidFill>
                <a:latin typeface="Arial" panose="020B0604020202020204" pitchFamily="34" charset="0"/>
                <a:cs typeface="Arial" panose="020B0604020202020204" pitchFamily="34" charset="0"/>
              </a:rPr>
              <a:t>, w efekcie dochodzi do zmiany położenia skóry względem tkanek położonych głębiej oraz do niedokrwienia na znacznym obszarze skóry</a:t>
            </a:r>
          </a:p>
          <a:p>
            <a:r>
              <a:rPr lang="pl-PL" sz="1400" dirty="0">
                <a:solidFill>
                  <a:schemeClr val="tx2"/>
                </a:solidFill>
                <a:latin typeface="Arial" panose="020B0604020202020204" pitchFamily="34" charset="0"/>
                <a:cs typeface="Arial" panose="020B0604020202020204" pitchFamily="34" charset="0"/>
              </a:rPr>
              <a:t>Zła </a:t>
            </a:r>
            <a:r>
              <a:rPr lang="pl-PL" sz="1400" dirty="0" err="1">
                <a:solidFill>
                  <a:schemeClr val="tx2"/>
                </a:solidFill>
                <a:latin typeface="Arial" panose="020B0604020202020204" pitchFamily="34" charset="0"/>
                <a:cs typeface="Arial" panose="020B0604020202020204" pitchFamily="34" charset="0"/>
              </a:rPr>
              <a:t>pielegnacja</a:t>
            </a:r>
            <a:r>
              <a:rPr lang="pl-PL" sz="1400" dirty="0">
                <a:solidFill>
                  <a:schemeClr val="tx2"/>
                </a:solidFill>
                <a:latin typeface="Arial" panose="020B0604020202020204" pitchFamily="34" charset="0"/>
                <a:cs typeface="Arial" panose="020B0604020202020204" pitchFamily="34" charset="0"/>
              </a:rPr>
              <a:t> – niedokładne mycie i osuszanie skóry, brak zmiany pozycji, nieodpowiednia bielizna osobista i pościelowa, brak sprzętu p-</a:t>
            </a:r>
            <a:r>
              <a:rPr lang="pl-PL" sz="1400" dirty="0" err="1">
                <a:solidFill>
                  <a:schemeClr val="tx2"/>
                </a:solidFill>
                <a:latin typeface="Arial" panose="020B0604020202020204" pitchFamily="34" charset="0"/>
                <a:cs typeface="Arial" panose="020B0604020202020204" pitchFamily="34" charset="0"/>
              </a:rPr>
              <a:t>odleżynowego</a:t>
            </a:r>
            <a:endParaRPr lang="pl-PL" sz="1400" dirty="0">
              <a:solidFill>
                <a:schemeClr val="tx2"/>
              </a:solidFill>
              <a:latin typeface="Arial" panose="020B0604020202020204" pitchFamily="34" charset="0"/>
              <a:cs typeface="Arial" panose="020B0604020202020204" pitchFamily="34" charset="0"/>
            </a:endParaRPr>
          </a:p>
          <a:p>
            <a:r>
              <a:rPr lang="pl-PL" sz="1400" dirty="0">
                <a:solidFill>
                  <a:schemeClr val="tx2"/>
                </a:solidFill>
                <a:latin typeface="Arial" panose="020B0604020202020204" pitchFamily="34" charset="0"/>
                <a:cs typeface="Arial" panose="020B0604020202020204" pitchFamily="34" charset="0"/>
              </a:rPr>
              <a:t>Brak wiedzy</a:t>
            </a:r>
          </a:p>
        </p:txBody>
      </p:sp>
    </p:spTree>
    <p:extLst>
      <p:ext uri="{BB962C8B-B14F-4D97-AF65-F5344CB8AC3E}">
        <p14:creationId xmlns:p14="http://schemas.microsoft.com/office/powerpoint/2010/main" val="807041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5AE7B0-FC4A-4860-9457-3D15ED48834C}"/>
              </a:ext>
            </a:extLst>
          </p:cNvPr>
          <p:cNvSpPr>
            <a:spLocks noGrp="1"/>
          </p:cNvSpPr>
          <p:nvPr>
            <p:ph type="title"/>
          </p:nvPr>
        </p:nvSpPr>
        <p:spPr>
          <a:xfrm>
            <a:off x="457200" y="404664"/>
            <a:ext cx="8229600" cy="1080120"/>
          </a:xfrm>
        </p:spPr>
        <p:txBody>
          <a:bodyPr>
            <a:normAutofit fontScale="90000"/>
          </a:bodyPr>
          <a:lstStyle/>
          <a:p>
            <a:r>
              <a:rPr lang="pl-PL" sz="3100" b="1" dirty="0">
                <a:solidFill>
                  <a:schemeClr val="tx2"/>
                </a:solidFill>
                <a:latin typeface="Arial" panose="020B0604020202020204" pitchFamily="34" charset="0"/>
                <a:cs typeface="Arial" panose="020B0604020202020204" pitchFamily="34" charset="0"/>
              </a:rPr>
              <a:t>Pediatryczna   domowa   opieka   paliatywna </a:t>
            </a:r>
            <a:br>
              <a:rPr lang="pl-PL" b="1" dirty="0">
                <a:solidFill>
                  <a:schemeClr val="tx2"/>
                </a:solidFill>
                <a:latin typeface="Arial" panose="020B0604020202020204" pitchFamily="34" charset="0"/>
                <a:cs typeface="Arial" panose="020B0604020202020204" pitchFamily="34" charset="0"/>
              </a:rPr>
            </a:br>
            <a:endParaRPr lang="pl-PL" dirty="0"/>
          </a:p>
        </p:txBody>
      </p:sp>
      <p:sp>
        <p:nvSpPr>
          <p:cNvPr id="3" name="Symbol zastępczy zawartości 2">
            <a:extLst>
              <a:ext uri="{FF2B5EF4-FFF2-40B4-BE49-F238E27FC236}">
                <a16:creationId xmlns:a16="http://schemas.microsoft.com/office/drawing/2014/main" id="{9A644EF4-DCEF-47EE-869E-4727D26DB5CF}"/>
              </a:ext>
            </a:extLst>
          </p:cNvPr>
          <p:cNvSpPr>
            <a:spLocks noGrp="1"/>
          </p:cNvSpPr>
          <p:nvPr>
            <p:ph idx="1"/>
          </p:nvPr>
        </p:nvSpPr>
        <p:spPr>
          <a:xfrm>
            <a:off x="457200" y="1556792"/>
            <a:ext cx="8229600" cy="4569371"/>
          </a:xfrm>
        </p:spPr>
        <p:txBody>
          <a:bodyPr>
            <a:normAutofit fontScale="55000" lnSpcReduction="20000"/>
          </a:bodyPr>
          <a:lstStyle/>
          <a:p>
            <a:pPr marL="0" indent="0">
              <a:buNone/>
            </a:pPr>
            <a:r>
              <a:rPr lang="pl-PL" sz="3100" b="1" dirty="0">
                <a:solidFill>
                  <a:schemeClr val="tx2"/>
                </a:solidFill>
                <a:latin typeface="Arial" panose="020B0604020202020204" pitchFamily="34" charset="0"/>
                <a:cs typeface="Arial" panose="020B0604020202020204" pitchFamily="34" charset="0"/>
              </a:rPr>
              <a:t> </a:t>
            </a:r>
          </a:p>
          <a:p>
            <a:pPr marL="0" indent="0">
              <a:buNone/>
            </a:pPr>
            <a:r>
              <a:rPr lang="pl-PL" sz="3800" dirty="0">
                <a:solidFill>
                  <a:schemeClr val="tx2"/>
                </a:solidFill>
                <a:latin typeface="Arial" panose="020B0604020202020204" pitchFamily="34" charset="0"/>
                <a:cs typeface="Arial" panose="020B0604020202020204" pitchFamily="34" charset="0"/>
              </a:rPr>
              <a:t>polega na zapewnieniu, w miejscu zamieszkania pacjenta, czynnej i całościowej opieki dzieciom z chorobami nieuleczalnymi, obarczonymi  wysokim  ryzykiem  przedwczesnej  śmierci.</a:t>
            </a:r>
          </a:p>
          <a:p>
            <a:pPr marL="0" indent="0">
              <a:buNone/>
            </a:pPr>
            <a:br>
              <a:rPr lang="pl-PL" sz="3800" dirty="0">
                <a:solidFill>
                  <a:schemeClr val="tx2"/>
                </a:solidFill>
                <a:latin typeface="Arial" panose="020B0604020202020204" pitchFamily="34" charset="0"/>
                <a:cs typeface="Arial" panose="020B0604020202020204" pitchFamily="34" charset="0"/>
              </a:rPr>
            </a:br>
            <a:r>
              <a:rPr lang="pl-PL" sz="3800" dirty="0">
                <a:solidFill>
                  <a:schemeClr val="tx2"/>
                </a:solidFill>
                <a:latin typeface="Arial" panose="020B0604020202020204" pitchFamily="34" charset="0"/>
                <a:cs typeface="Arial" panose="020B0604020202020204" pitchFamily="34" charset="0"/>
              </a:rPr>
              <a:t>Ma  na  celu  ochronę  godności dziecka,  poprawę  jakości  jego  życia  oraz  ochronę  przed  uporczywą  terapią  i</a:t>
            </a:r>
            <a:br>
              <a:rPr lang="pl-PL" sz="3800" dirty="0">
                <a:solidFill>
                  <a:schemeClr val="tx2"/>
                </a:solidFill>
                <a:latin typeface="Arial" panose="020B0604020202020204" pitchFamily="34" charset="0"/>
                <a:cs typeface="Arial" panose="020B0604020202020204" pitchFamily="34" charset="0"/>
              </a:rPr>
            </a:br>
            <a:r>
              <a:rPr lang="pl-PL" sz="3800" dirty="0">
                <a:solidFill>
                  <a:schemeClr val="tx2"/>
                </a:solidFill>
                <a:latin typeface="Arial" panose="020B0604020202020204" pitchFamily="34" charset="0"/>
                <a:cs typeface="Arial" panose="020B0604020202020204" pitchFamily="34" charset="0"/>
              </a:rPr>
              <a:t>działaniami jatrogennymi.   </a:t>
            </a:r>
          </a:p>
          <a:p>
            <a:pPr marL="0" indent="0">
              <a:buNone/>
            </a:pPr>
            <a:br>
              <a:rPr lang="pl-PL" sz="3800" dirty="0">
                <a:solidFill>
                  <a:schemeClr val="tx2"/>
                </a:solidFill>
                <a:latin typeface="Arial" panose="020B0604020202020204" pitchFamily="34" charset="0"/>
                <a:cs typeface="Arial" panose="020B0604020202020204" pitchFamily="34" charset="0"/>
              </a:rPr>
            </a:br>
            <a:r>
              <a:rPr lang="pl-PL" sz="3800" dirty="0">
                <a:solidFill>
                  <a:schemeClr val="tx2"/>
                </a:solidFill>
                <a:latin typeface="Arial" panose="020B0604020202020204" pitchFamily="34" charset="0"/>
                <a:cs typeface="Arial" panose="020B0604020202020204" pitchFamily="34" charset="0"/>
              </a:rPr>
              <a:t>Obejmuje   leczenie   objawowe   oraz   wsparcie psychologiczne,   socjalne   i duchowe</a:t>
            </a:r>
            <a:br>
              <a:rPr lang="pl-PL" sz="3800" dirty="0">
                <a:solidFill>
                  <a:schemeClr val="tx2"/>
                </a:solidFill>
                <a:latin typeface="Arial" panose="020B0604020202020204" pitchFamily="34" charset="0"/>
                <a:cs typeface="Arial" panose="020B0604020202020204" pitchFamily="34" charset="0"/>
              </a:rPr>
            </a:br>
            <a:br>
              <a:rPr lang="pl-PL" sz="3800" dirty="0">
                <a:solidFill>
                  <a:schemeClr val="tx2"/>
                </a:solidFill>
                <a:latin typeface="Arial" panose="020B0604020202020204" pitchFamily="34" charset="0"/>
                <a:cs typeface="Arial" panose="020B0604020202020204" pitchFamily="34" charset="0"/>
              </a:rPr>
            </a:br>
            <a:r>
              <a:rPr lang="pl-PL" sz="3800" dirty="0">
                <a:solidFill>
                  <a:schemeClr val="tx2"/>
                </a:solidFill>
                <a:latin typeface="Arial" panose="020B0604020202020204" pitchFamily="34" charset="0"/>
                <a:cs typeface="Arial" panose="020B0604020202020204" pitchFamily="34" charset="0"/>
              </a:rPr>
              <a:t>Prawdziwym  zadaniem jest  czasami  wyleczyć,  często  przynieść  ulgę,  i zawsze pocieszyć. </a:t>
            </a:r>
            <a:br>
              <a:rPr lang="pl-PL" sz="3800" dirty="0">
                <a:solidFill>
                  <a:schemeClr val="tx2"/>
                </a:solidFill>
                <a:latin typeface="Arial" panose="020B0604020202020204" pitchFamily="34" charset="0"/>
                <a:cs typeface="Arial" panose="020B0604020202020204" pitchFamily="34" charset="0"/>
              </a:rPr>
            </a:br>
            <a:r>
              <a:rPr lang="pl-PL" sz="3800" dirty="0">
                <a:solidFill>
                  <a:schemeClr val="tx2"/>
                </a:solidFill>
                <a:latin typeface="Arial" panose="020B0604020202020204" pitchFamily="34" charset="0"/>
                <a:cs typeface="Arial" panose="020B0604020202020204" pitchFamily="34" charset="0"/>
              </a:rPr>
              <a:t>Pocieszenie wyraża się w sposobie towarzyszenia dziecku, które ma umrzeć – w tym jak stoi się przy jego boku.</a:t>
            </a:r>
            <a:br>
              <a:rPr lang="pl-PL" sz="3800" dirty="0">
                <a:solidFill>
                  <a:schemeClr val="tx2"/>
                </a:solidFill>
              </a:rPr>
            </a:br>
            <a:r>
              <a:rPr lang="pl-PL" dirty="0">
                <a:solidFill>
                  <a:schemeClr val="tx2"/>
                </a:solidFill>
              </a:rPr>
              <a:t>. </a:t>
            </a:r>
          </a:p>
        </p:txBody>
      </p:sp>
    </p:spTree>
    <p:extLst>
      <p:ext uri="{BB962C8B-B14F-4D97-AF65-F5344CB8AC3E}">
        <p14:creationId xmlns:p14="http://schemas.microsoft.com/office/powerpoint/2010/main" val="1719637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6F8E105-B9EA-4017-830F-18C30E305E9F}"/>
              </a:ext>
            </a:extLst>
          </p:cNvPr>
          <p:cNvSpPr>
            <a:spLocks noGrp="1"/>
          </p:cNvSpPr>
          <p:nvPr>
            <p:ph idx="1"/>
          </p:nvPr>
        </p:nvSpPr>
        <p:spPr>
          <a:xfrm>
            <a:off x="457200" y="476672"/>
            <a:ext cx="8229600" cy="5649491"/>
          </a:xfrm>
        </p:spPr>
        <p:txBody>
          <a:bodyPr>
            <a:normAutofit/>
          </a:bodyPr>
          <a:lstStyle/>
          <a:p>
            <a:r>
              <a:rPr lang="pl-PL" sz="1400" dirty="0">
                <a:solidFill>
                  <a:schemeClr val="tx2"/>
                </a:solidFill>
                <a:latin typeface="Arial" panose="020B0604020202020204" pitchFamily="34" charset="0"/>
                <a:cs typeface="Arial" panose="020B0604020202020204" pitchFamily="34" charset="0"/>
              </a:rPr>
              <a:t>Zły stan ogólny pacjenta</a:t>
            </a:r>
          </a:p>
          <a:p>
            <a:r>
              <a:rPr lang="pl-PL" sz="1400" dirty="0">
                <a:solidFill>
                  <a:schemeClr val="tx2"/>
                </a:solidFill>
                <a:latin typeface="Arial" panose="020B0604020202020204" pitchFamily="34" charset="0"/>
                <a:cs typeface="Arial" panose="020B0604020202020204" pitchFamily="34" charset="0"/>
              </a:rPr>
              <a:t>Niedożywienie lub otyłość</a:t>
            </a:r>
          </a:p>
          <a:p>
            <a:r>
              <a:rPr lang="pl-PL" sz="1400" dirty="0">
                <a:solidFill>
                  <a:schemeClr val="tx2"/>
                </a:solidFill>
                <a:latin typeface="Arial" panose="020B0604020202020204" pitchFamily="34" charset="0"/>
                <a:cs typeface="Arial" panose="020B0604020202020204" pitchFamily="34" charset="0"/>
              </a:rPr>
              <a:t>Zniesienie lub osłabienie czucia bólu</a:t>
            </a:r>
          </a:p>
          <a:p>
            <a:r>
              <a:rPr lang="pl-PL" sz="1400" dirty="0">
                <a:solidFill>
                  <a:schemeClr val="tx2"/>
                </a:solidFill>
                <a:latin typeface="Arial" panose="020B0604020202020204" pitchFamily="34" charset="0"/>
                <a:cs typeface="Arial" panose="020B0604020202020204" pitchFamily="34" charset="0"/>
              </a:rPr>
              <a:t>Nietrzymanie moczu i stolca</a:t>
            </a:r>
          </a:p>
          <a:p>
            <a:r>
              <a:rPr lang="pl-PL" sz="1400" dirty="0">
                <a:solidFill>
                  <a:schemeClr val="tx2"/>
                </a:solidFill>
                <a:latin typeface="Arial" panose="020B0604020202020204" pitchFamily="34" charset="0"/>
                <a:cs typeface="Arial" panose="020B0604020202020204" pitchFamily="34" charset="0"/>
              </a:rPr>
              <a:t>Leki (psychotropowe, uspokajające, przeciwbólowe)</a:t>
            </a:r>
          </a:p>
          <a:p>
            <a:pPr marL="0" indent="0">
              <a:buNone/>
            </a:pPr>
            <a:r>
              <a:rPr lang="pl-PL" sz="1400" b="1" dirty="0">
                <a:solidFill>
                  <a:schemeClr val="tx2"/>
                </a:solidFill>
                <a:latin typeface="Arial" panose="020B0604020202020204" pitchFamily="34" charset="0"/>
                <a:cs typeface="Arial" panose="020B0604020202020204" pitchFamily="34" charset="0"/>
              </a:rPr>
              <a:t>PROFILAKTYKA</a:t>
            </a:r>
          </a:p>
          <a:p>
            <a:pPr marL="0" indent="0">
              <a:buNone/>
            </a:pPr>
            <a:r>
              <a:rPr lang="pl-PL" sz="1400" dirty="0">
                <a:solidFill>
                  <a:schemeClr val="tx2"/>
                </a:solidFill>
                <a:latin typeface="Arial" panose="020B0604020202020204" pitchFamily="34" charset="0"/>
                <a:cs typeface="Arial" panose="020B0604020202020204" pitchFamily="34" charset="0"/>
              </a:rPr>
              <a:t>Wszystkie czynności, których celem jest niedopuszczenie do powstania odleżyn</a:t>
            </a:r>
          </a:p>
          <a:p>
            <a:r>
              <a:rPr lang="pl-PL" sz="1400" dirty="0">
                <a:solidFill>
                  <a:schemeClr val="tx2"/>
                </a:solidFill>
                <a:latin typeface="Arial" panose="020B0604020202020204" pitchFamily="34" charset="0"/>
                <a:cs typeface="Arial" panose="020B0604020202020204" pitchFamily="34" charset="0"/>
              </a:rPr>
              <a:t>Regularna zmiana pozycji ciała (minimum co 1,5 – 2 godziny)</a:t>
            </a:r>
          </a:p>
          <a:p>
            <a:r>
              <a:rPr lang="pl-PL" sz="1400" dirty="0">
                <a:solidFill>
                  <a:schemeClr val="tx2"/>
                </a:solidFill>
                <a:latin typeface="Arial" panose="020B0604020202020204" pitchFamily="34" charset="0"/>
                <a:cs typeface="Arial" panose="020B0604020202020204" pitchFamily="34" charset="0"/>
              </a:rPr>
              <a:t>Przy zmianie pozycji stosowanie </a:t>
            </a:r>
            <a:r>
              <a:rPr lang="pl-PL" sz="1400" dirty="0" err="1">
                <a:solidFill>
                  <a:schemeClr val="tx2"/>
                </a:solidFill>
                <a:latin typeface="Arial" panose="020B0604020202020204" pitchFamily="34" charset="0"/>
                <a:cs typeface="Arial" panose="020B0604020202020204" pitchFamily="34" charset="0"/>
              </a:rPr>
              <a:t>łatwoślizgów</a:t>
            </a:r>
            <a:r>
              <a:rPr lang="pl-PL" sz="1400" dirty="0">
                <a:solidFill>
                  <a:schemeClr val="tx2"/>
                </a:solidFill>
                <a:latin typeface="Arial" panose="020B0604020202020204" pitchFamily="34" charset="0"/>
                <a:cs typeface="Arial" panose="020B0604020202020204" pitchFamily="34" charset="0"/>
              </a:rPr>
              <a:t> lub płóciennych podkładów aby zapobiec tarciu skóry o materac</a:t>
            </a:r>
          </a:p>
          <a:p>
            <a:r>
              <a:rPr lang="pl-PL" sz="1400" dirty="0">
                <a:solidFill>
                  <a:schemeClr val="tx2"/>
                </a:solidFill>
                <a:latin typeface="Arial" panose="020B0604020202020204" pitchFamily="34" charset="0"/>
                <a:cs typeface="Arial" panose="020B0604020202020204" pitchFamily="34" charset="0"/>
              </a:rPr>
              <a:t>Stosowanie materacy p-</a:t>
            </a:r>
            <a:r>
              <a:rPr lang="pl-PL" sz="1400" dirty="0" err="1">
                <a:solidFill>
                  <a:schemeClr val="tx2"/>
                </a:solidFill>
                <a:latin typeface="Arial" panose="020B0604020202020204" pitchFamily="34" charset="0"/>
                <a:cs typeface="Arial" panose="020B0604020202020204" pitchFamily="34" charset="0"/>
              </a:rPr>
              <a:t>odleżynowych</a:t>
            </a:r>
            <a:r>
              <a:rPr lang="pl-PL" sz="1400" dirty="0">
                <a:solidFill>
                  <a:schemeClr val="tx2"/>
                </a:solidFill>
                <a:latin typeface="Arial" panose="020B0604020202020204" pitchFamily="34" charset="0"/>
                <a:cs typeface="Arial" panose="020B0604020202020204" pitchFamily="34" charset="0"/>
              </a:rPr>
              <a:t> (UWAGA – materace są oznakowane od ilu kilogramów wagi są skuteczne)</a:t>
            </a:r>
          </a:p>
          <a:p>
            <a:r>
              <a:rPr lang="pl-PL" sz="1400" dirty="0">
                <a:solidFill>
                  <a:schemeClr val="tx2"/>
                </a:solidFill>
                <a:latin typeface="Arial" panose="020B0604020202020204" pitchFamily="34" charset="0"/>
                <a:cs typeface="Arial" panose="020B0604020202020204" pitchFamily="34" charset="0"/>
              </a:rPr>
              <a:t>Obserwacja skóry</a:t>
            </a:r>
          </a:p>
          <a:p>
            <a:r>
              <a:rPr lang="pl-PL" sz="1400" dirty="0">
                <a:solidFill>
                  <a:schemeClr val="tx2"/>
                </a:solidFill>
                <a:latin typeface="Arial" panose="020B0604020202020204" pitchFamily="34" charset="0"/>
                <a:cs typeface="Arial" panose="020B0604020202020204" pitchFamily="34" charset="0"/>
              </a:rPr>
              <a:t>Stosowanie bielizny osobistej i pościelowej w miarę możliwości z naturalnych surowców (nie powodujących alergii i otarć, </a:t>
            </a:r>
            <a:r>
              <a:rPr lang="pl-PL" sz="1400" dirty="0" err="1">
                <a:solidFill>
                  <a:schemeClr val="tx2"/>
                </a:solidFill>
                <a:latin typeface="Arial" panose="020B0604020202020204" pitchFamily="34" charset="0"/>
                <a:cs typeface="Arial" panose="020B0604020202020204" pitchFamily="34" charset="0"/>
              </a:rPr>
              <a:t>przpuszczających</a:t>
            </a:r>
            <a:r>
              <a:rPr lang="pl-PL" sz="1400" dirty="0">
                <a:solidFill>
                  <a:schemeClr val="tx2"/>
                </a:solidFill>
                <a:latin typeface="Arial" panose="020B0604020202020204" pitchFamily="34" charset="0"/>
                <a:cs typeface="Arial" panose="020B0604020202020204" pitchFamily="34" charset="0"/>
              </a:rPr>
              <a:t> powietrze)</a:t>
            </a:r>
          </a:p>
          <a:p>
            <a:r>
              <a:rPr lang="pl-PL" sz="1400" dirty="0">
                <a:solidFill>
                  <a:schemeClr val="tx2"/>
                </a:solidFill>
                <a:latin typeface="Arial" panose="020B0604020202020204" pitchFamily="34" charset="0"/>
                <a:cs typeface="Arial" panose="020B0604020202020204" pitchFamily="34" charset="0"/>
              </a:rPr>
              <a:t>Dbanie o czystość i suchość skóry</a:t>
            </a:r>
          </a:p>
          <a:p>
            <a:r>
              <a:rPr lang="pl-PL" sz="1400" dirty="0">
                <a:solidFill>
                  <a:schemeClr val="tx2"/>
                </a:solidFill>
                <a:latin typeface="Arial" panose="020B0604020202020204" pitchFamily="34" charset="0"/>
                <a:cs typeface="Arial" panose="020B0604020202020204" pitchFamily="34" charset="0"/>
              </a:rPr>
              <a:t>Dostosowanie </a:t>
            </a:r>
            <a:r>
              <a:rPr lang="pl-PL" sz="1400" dirty="0" err="1">
                <a:solidFill>
                  <a:schemeClr val="tx2"/>
                </a:solidFill>
                <a:latin typeface="Arial" panose="020B0604020202020204" pitchFamily="34" charset="0"/>
                <a:cs typeface="Arial" panose="020B0604020202020204" pitchFamily="34" charset="0"/>
              </a:rPr>
              <a:t>pieluchomajtek</a:t>
            </a:r>
            <a:r>
              <a:rPr lang="pl-PL" sz="1400" dirty="0">
                <a:solidFill>
                  <a:schemeClr val="tx2"/>
                </a:solidFill>
                <a:latin typeface="Arial" panose="020B0604020202020204" pitchFamily="34" charset="0"/>
                <a:cs typeface="Arial" panose="020B0604020202020204" pitchFamily="34" charset="0"/>
              </a:rPr>
              <a:t> do potrzeb pacjenta (nie mogą być zbyt duże lub zbyt ciasne)</a:t>
            </a:r>
          </a:p>
          <a:p>
            <a:r>
              <a:rPr lang="pl-PL" sz="1400" dirty="0">
                <a:solidFill>
                  <a:schemeClr val="tx2"/>
                </a:solidFill>
                <a:latin typeface="Arial" panose="020B0604020202020204" pitchFamily="34" charset="0"/>
                <a:cs typeface="Arial" panose="020B0604020202020204" pitchFamily="34" charset="0"/>
              </a:rPr>
              <a:t>Właściwa pielęgnacja skóry – oczyszczanie, nawilżanie, ochrona przed powstaniem stanów zapalnych (codzienna kąpiel, dokładne osuszanie po kąpieli, stosowanie kosmetyków po </a:t>
            </a:r>
            <a:r>
              <a:rPr lang="pl-PL" sz="1400" dirty="0" err="1">
                <a:solidFill>
                  <a:schemeClr val="tx2"/>
                </a:solidFill>
                <a:latin typeface="Arial" panose="020B0604020202020204" pitchFamily="34" charset="0"/>
                <a:cs typeface="Arial" panose="020B0604020202020204" pitchFamily="34" charset="0"/>
              </a:rPr>
              <a:t>kapieli</a:t>
            </a:r>
            <a:r>
              <a:rPr lang="pl-PL" sz="1400" dirty="0">
                <a:solidFill>
                  <a:schemeClr val="tx2"/>
                </a:solidFill>
                <a:latin typeface="Arial" panose="020B0604020202020204" pitchFamily="34" charset="0"/>
                <a:cs typeface="Arial" panose="020B0604020202020204" pitchFamily="34" charset="0"/>
              </a:rPr>
              <a:t>)</a:t>
            </a:r>
          </a:p>
          <a:p>
            <a:r>
              <a:rPr lang="pl-PL" sz="1400" dirty="0">
                <a:solidFill>
                  <a:schemeClr val="tx2"/>
                </a:solidFill>
                <a:latin typeface="Arial" panose="020B0604020202020204" pitchFamily="34" charset="0"/>
                <a:cs typeface="Arial" panose="020B0604020202020204" pitchFamily="34" charset="0"/>
              </a:rPr>
              <a:t>Kontrola stanu ogólnego i odżywienia</a:t>
            </a:r>
          </a:p>
          <a:p>
            <a:pPr marL="0" indent="0">
              <a:buNone/>
            </a:pPr>
            <a:r>
              <a:rPr lang="pl-PL" sz="1400" dirty="0">
                <a:solidFill>
                  <a:schemeClr val="tx2"/>
                </a:solidFill>
                <a:latin typeface="Arial" panose="020B0604020202020204" pitchFamily="34" charset="0"/>
                <a:cs typeface="Arial" panose="020B0604020202020204" pitchFamily="34" charset="0"/>
              </a:rPr>
              <a:t>KAŻDA ZMIANA NA SKÓRZE POWINNA BYĆ ZGŁOSZONA PERSONELOWI MEDYCZNEMU OPIEKUJĄCEMU SIĘ PZCJENTEM</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37761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806997-A380-4726-93ED-D7A420A1DFA4}"/>
              </a:ext>
            </a:extLst>
          </p:cNvPr>
          <p:cNvSpPr>
            <a:spLocks noGrp="1"/>
          </p:cNvSpPr>
          <p:nvPr>
            <p:ph type="title"/>
          </p:nvPr>
        </p:nvSpPr>
        <p:spPr>
          <a:xfrm>
            <a:off x="457200" y="620688"/>
            <a:ext cx="8229600" cy="648072"/>
          </a:xfrm>
        </p:spPr>
        <p:txBody>
          <a:bodyPr>
            <a:normAutofit fontScale="90000"/>
          </a:bodyPr>
          <a:lstStyle/>
          <a:p>
            <a:r>
              <a:rPr lang="pl-PL" sz="2000" b="1" dirty="0">
                <a:solidFill>
                  <a:schemeClr val="tx2"/>
                </a:solidFill>
                <a:latin typeface="Arial" panose="020B0604020202020204" pitchFamily="34" charset="0"/>
                <a:cs typeface="Arial" panose="020B0604020202020204" pitchFamily="34" charset="0"/>
              </a:rPr>
              <a:t>PROFESJONALNE UDOGODNIENIA</a:t>
            </a:r>
            <a:br>
              <a:rPr lang="pl-PL" dirty="0"/>
            </a:br>
            <a:endParaRPr lang="pl-PL" dirty="0"/>
          </a:p>
        </p:txBody>
      </p:sp>
      <p:sp>
        <p:nvSpPr>
          <p:cNvPr id="3" name="Symbol zastępczy zawartości 2">
            <a:extLst>
              <a:ext uri="{FF2B5EF4-FFF2-40B4-BE49-F238E27FC236}">
                <a16:creationId xmlns:a16="http://schemas.microsoft.com/office/drawing/2014/main" id="{CAC19FA6-C2F1-439E-BBBC-D2AF349CD406}"/>
              </a:ext>
            </a:extLst>
          </p:cNvPr>
          <p:cNvSpPr>
            <a:spLocks noGrp="1"/>
          </p:cNvSpPr>
          <p:nvPr>
            <p:ph idx="1"/>
          </p:nvPr>
        </p:nvSpPr>
        <p:spPr>
          <a:xfrm>
            <a:off x="457200" y="980728"/>
            <a:ext cx="8229600" cy="5145435"/>
          </a:xfrm>
        </p:spPr>
        <p:txBody>
          <a:bodyPr>
            <a:normAutofit fontScale="85000" lnSpcReduction="20000"/>
          </a:bodyPr>
          <a:lstStyle/>
          <a:p>
            <a:r>
              <a:rPr lang="pl-PL" sz="2300" dirty="0">
                <a:solidFill>
                  <a:schemeClr val="tx2"/>
                </a:solidFill>
                <a:latin typeface="Arial" panose="020B0604020202020204" pitchFamily="34" charset="0"/>
                <a:cs typeface="Arial" panose="020B0604020202020204" pitchFamily="34" charset="0"/>
              </a:rPr>
              <a:t>Poduszki z gąbki gumowej</a:t>
            </a:r>
          </a:p>
          <a:p>
            <a:pPr lvl="0"/>
            <a:r>
              <a:rPr lang="pl-PL" sz="2300" dirty="0">
                <a:solidFill>
                  <a:schemeClr val="tx2"/>
                </a:solidFill>
                <a:latin typeface="Arial" panose="020B0604020202020204" pitchFamily="34" charset="0"/>
                <a:cs typeface="Arial" panose="020B0604020202020204" pitchFamily="34" charset="0"/>
              </a:rPr>
              <a:t>Poduszki o rożnych kształtach, wypełnione silikonem, żelem, woda, powietrzem, gorczyca, wkładem poliestrowym</a:t>
            </a:r>
          </a:p>
          <a:p>
            <a:pPr lvl="0"/>
            <a:r>
              <a:rPr lang="pl-PL" sz="2300" dirty="0">
                <a:solidFill>
                  <a:schemeClr val="tx2"/>
                </a:solidFill>
                <a:latin typeface="Arial" panose="020B0604020202020204" pitchFamily="34" charset="0"/>
                <a:cs typeface="Arial" panose="020B0604020202020204" pitchFamily="34" charset="0"/>
              </a:rPr>
              <a:t>Materace przeciwodleżynowe dynamiczne</a:t>
            </a:r>
          </a:p>
          <a:p>
            <a:pPr lvl="0"/>
            <a:r>
              <a:rPr lang="pl-PL" sz="2300" dirty="0">
                <a:solidFill>
                  <a:schemeClr val="tx2"/>
                </a:solidFill>
                <a:latin typeface="Arial" panose="020B0604020202020204" pitchFamily="34" charset="0"/>
                <a:cs typeface="Arial" panose="020B0604020202020204" pitchFamily="34" charset="0"/>
              </a:rPr>
              <a:t>Krążki, wyściółki pośladkowe</a:t>
            </a:r>
          </a:p>
          <a:p>
            <a:pPr lvl="0"/>
            <a:r>
              <a:rPr lang="pl-PL" sz="2300" dirty="0">
                <a:solidFill>
                  <a:schemeClr val="tx2"/>
                </a:solidFill>
                <a:latin typeface="Arial" panose="020B0604020202020204" pitchFamily="34" charset="0"/>
                <a:cs typeface="Arial" panose="020B0604020202020204" pitchFamily="34" charset="0"/>
              </a:rPr>
              <a:t>Podkłady z gąbki, z tworzywa piankowego, kształt klinów, mat kostek</a:t>
            </a:r>
          </a:p>
          <a:p>
            <a:pPr lvl="0"/>
            <a:r>
              <a:rPr lang="pl-PL" sz="2300" dirty="0">
                <a:solidFill>
                  <a:schemeClr val="tx2"/>
                </a:solidFill>
                <a:latin typeface="Arial" panose="020B0604020202020204" pitchFamily="34" charset="0"/>
                <a:cs typeface="Arial" panose="020B0604020202020204" pitchFamily="34" charset="0"/>
              </a:rPr>
              <a:t>Lejce, drabinki, uchwyty, stoliki</a:t>
            </a:r>
          </a:p>
          <a:p>
            <a:pPr lvl="0"/>
            <a:r>
              <a:rPr lang="pl-PL" sz="2300" dirty="0">
                <a:solidFill>
                  <a:schemeClr val="tx2"/>
                </a:solidFill>
                <a:latin typeface="Arial" panose="020B0604020202020204" pitchFamily="34" charset="0"/>
                <a:cs typeface="Arial" panose="020B0604020202020204" pitchFamily="34" charset="0"/>
              </a:rPr>
              <a:t>Worki z piaskiem(ciężkie), służą do unieruchomienia np. pod kończyny dolne lub do wywołania ucisku</a:t>
            </a:r>
          </a:p>
          <a:p>
            <a:pPr lvl="0"/>
            <a:r>
              <a:rPr lang="pl-PL" sz="2300" dirty="0">
                <a:solidFill>
                  <a:schemeClr val="tx2"/>
                </a:solidFill>
                <a:latin typeface="Arial" panose="020B0604020202020204" pitchFamily="34" charset="0"/>
                <a:cs typeface="Arial" panose="020B0604020202020204" pitchFamily="34" charset="0"/>
              </a:rPr>
              <a:t>Gąbki</a:t>
            </a:r>
          </a:p>
          <a:p>
            <a:pPr lvl="0"/>
            <a:r>
              <a:rPr lang="pl-PL" sz="2300" dirty="0">
                <a:solidFill>
                  <a:schemeClr val="tx2"/>
                </a:solidFill>
                <a:latin typeface="Arial" panose="020B0604020202020204" pitchFamily="34" charset="0"/>
                <a:cs typeface="Arial" panose="020B0604020202020204" pitchFamily="34" charset="0"/>
              </a:rPr>
              <a:t>Kółka pod kolana lub na kark</a:t>
            </a:r>
          </a:p>
          <a:p>
            <a:pPr lvl="0"/>
            <a:r>
              <a:rPr lang="pl-PL" sz="2300" dirty="0">
                <a:solidFill>
                  <a:schemeClr val="tx2"/>
                </a:solidFill>
                <a:latin typeface="Arial" panose="020B0604020202020204" pitchFamily="34" charset="0"/>
                <a:cs typeface="Arial" panose="020B0604020202020204" pitchFamily="34" charset="0"/>
              </a:rPr>
              <a:t>Poduszki karkowe</a:t>
            </a:r>
          </a:p>
          <a:p>
            <a:pPr lvl="0"/>
            <a:r>
              <a:rPr lang="pl-PL" sz="2300" dirty="0">
                <a:solidFill>
                  <a:schemeClr val="tx2"/>
                </a:solidFill>
                <a:latin typeface="Arial" panose="020B0604020202020204" pitchFamily="34" charset="0"/>
                <a:cs typeface="Arial" panose="020B0604020202020204" pitchFamily="34" charset="0"/>
              </a:rPr>
              <a:t>Łóżko mechaniczne lub elektryczne o regulowanej wysokości(50-80cm), z regulowanym oparciem na plecy wbudowanym w wezgłowiu, profilowane podwójnie łamane lub czterosekcyjne z uchwytami </a:t>
            </a:r>
          </a:p>
          <a:p>
            <a:pPr marL="0" lvl="0" indent="0">
              <a:buNone/>
            </a:pPr>
            <a:endParaRPr lang="pl-PL" sz="23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4563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3A3F94-CA19-4C4C-9D37-572F9FF2E793}"/>
              </a:ext>
            </a:extLst>
          </p:cNvPr>
          <p:cNvSpPr>
            <a:spLocks noGrp="1"/>
          </p:cNvSpPr>
          <p:nvPr>
            <p:ph type="title"/>
          </p:nvPr>
        </p:nvSpPr>
        <p:spPr>
          <a:xfrm>
            <a:off x="457200" y="274638"/>
            <a:ext cx="8229600" cy="850106"/>
          </a:xfrm>
        </p:spPr>
        <p:txBody>
          <a:bodyPr>
            <a:normAutofit fontScale="90000"/>
          </a:bodyPr>
          <a:lstStyle/>
          <a:p>
            <a:br>
              <a:rPr lang="pl-PL" sz="2000" b="1" dirty="0">
                <a:solidFill>
                  <a:schemeClr val="tx2"/>
                </a:solidFill>
                <a:latin typeface="Arial" panose="020B0604020202020204" pitchFamily="34" charset="0"/>
                <a:cs typeface="Arial" panose="020B0604020202020204" pitchFamily="34" charset="0"/>
              </a:rPr>
            </a:br>
            <a:br>
              <a:rPr lang="pl-PL" sz="2000" b="1" dirty="0">
                <a:solidFill>
                  <a:schemeClr val="tx2"/>
                </a:solidFill>
                <a:latin typeface="Arial" panose="020B0604020202020204" pitchFamily="34" charset="0"/>
                <a:cs typeface="Arial" panose="020B0604020202020204" pitchFamily="34" charset="0"/>
              </a:rPr>
            </a:br>
            <a:r>
              <a:rPr lang="pl-PL" sz="2000" b="1" dirty="0">
                <a:solidFill>
                  <a:schemeClr val="tx2"/>
                </a:solidFill>
                <a:latin typeface="Arial" panose="020B0604020202020204" pitchFamily="34" charset="0"/>
                <a:cs typeface="Arial" panose="020B0604020202020204" pitchFamily="34" charset="0"/>
              </a:rPr>
              <a:t>NIEPROFESJONALNE UDOGODNIENIA</a:t>
            </a:r>
            <a:br>
              <a:rPr lang="pl-PL" dirty="0"/>
            </a:br>
            <a:endParaRPr lang="pl-PL" dirty="0"/>
          </a:p>
        </p:txBody>
      </p:sp>
      <p:sp>
        <p:nvSpPr>
          <p:cNvPr id="3" name="Symbol zastępczy zawartości 2">
            <a:extLst>
              <a:ext uri="{FF2B5EF4-FFF2-40B4-BE49-F238E27FC236}">
                <a16:creationId xmlns:a16="http://schemas.microsoft.com/office/drawing/2014/main" id="{6457381C-8B60-404B-A0E6-5C409FF5D215}"/>
              </a:ext>
            </a:extLst>
          </p:cNvPr>
          <p:cNvSpPr>
            <a:spLocks noGrp="1"/>
          </p:cNvSpPr>
          <p:nvPr>
            <p:ph idx="1"/>
          </p:nvPr>
        </p:nvSpPr>
        <p:spPr/>
        <p:txBody>
          <a:bodyPr>
            <a:normAutofit/>
          </a:bodyPr>
          <a:lstStyle/>
          <a:p>
            <a:r>
              <a:rPr lang="pl-PL" sz="1800" dirty="0">
                <a:solidFill>
                  <a:schemeClr val="tx2"/>
                </a:solidFill>
                <a:latin typeface="Arial" panose="020B0604020202020204" pitchFamily="34" charset="0"/>
                <a:cs typeface="Arial" panose="020B0604020202020204" pitchFamily="34" charset="0"/>
              </a:rPr>
              <a:t>Kawałki kożucha, runo owcze lub sztuczne futro</a:t>
            </a:r>
          </a:p>
          <a:p>
            <a:pPr lvl="0"/>
            <a:r>
              <a:rPr lang="pl-PL" sz="1800" dirty="0">
                <a:solidFill>
                  <a:schemeClr val="tx2"/>
                </a:solidFill>
                <a:latin typeface="Arial" panose="020B0604020202020204" pitchFamily="34" charset="0"/>
                <a:cs typeface="Arial" panose="020B0604020202020204" pitchFamily="34" charset="0"/>
              </a:rPr>
              <a:t>Poduszki o rożnych rozmiarach i z rożnym wypełnieniem np. pierze, plewy, proso, sztuczne materiały, włosie, siemię</a:t>
            </a:r>
          </a:p>
          <a:p>
            <a:pPr lvl="0"/>
            <a:r>
              <a:rPr lang="pl-PL" sz="1800" dirty="0">
                <a:solidFill>
                  <a:schemeClr val="tx2"/>
                </a:solidFill>
                <a:latin typeface="Arial" panose="020B0604020202020204" pitchFamily="34" charset="0"/>
                <a:cs typeface="Arial" panose="020B0604020202020204" pitchFamily="34" charset="0"/>
              </a:rPr>
              <a:t>Koce</a:t>
            </a:r>
          </a:p>
          <a:p>
            <a:pPr marL="0" lvl="0" indent="0">
              <a:buNone/>
            </a:pPr>
            <a:endParaRPr lang="pl-PL" sz="1800" dirty="0">
              <a:solidFill>
                <a:schemeClr val="tx2"/>
              </a:solidFill>
              <a:latin typeface="Arial" panose="020B0604020202020204" pitchFamily="34" charset="0"/>
              <a:cs typeface="Arial" panose="020B0604020202020204" pitchFamily="34" charset="0"/>
            </a:endParaRPr>
          </a:p>
          <a:p>
            <a:pPr marL="0" indent="0">
              <a:buNone/>
            </a:pPr>
            <a:endParaRPr lang="pl-PL" sz="16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78249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94AA6F-B32D-4F6D-8F0A-4D39A452B3F2}"/>
              </a:ext>
            </a:extLst>
          </p:cNvPr>
          <p:cNvSpPr>
            <a:spLocks noGrp="1"/>
          </p:cNvSpPr>
          <p:nvPr>
            <p:ph type="title"/>
          </p:nvPr>
        </p:nvSpPr>
        <p:spPr/>
        <p:txBody>
          <a:bodyPr>
            <a:normAutofit/>
          </a:bodyPr>
          <a:lstStyle/>
          <a:p>
            <a:r>
              <a:rPr lang="pl-PL" sz="1800" b="1" dirty="0">
                <a:solidFill>
                  <a:schemeClr val="tx2"/>
                </a:solidFill>
                <a:latin typeface="Arial" panose="020B0604020202020204" pitchFamily="34" charset="0"/>
                <a:cs typeface="Arial" panose="020B0604020202020204" pitchFamily="34" charset="0"/>
              </a:rPr>
              <a:t>ZASADY STOSOWANE PRZY UKŁADANIU PACJENTA</a:t>
            </a:r>
            <a:br>
              <a:rPr lang="pl-PL" sz="1800" b="1" dirty="0">
                <a:solidFill>
                  <a:schemeClr val="tx2"/>
                </a:solidFill>
                <a:latin typeface="Arial" panose="020B0604020202020204" pitchFamily="34" charset="0"/>
                <a:cs typeface="Arial" panose="020B0604020202020204" pitchFamily="34" charset="0"/>
              </a:rPr>
            </a:br>
            <a:endParaRPr lang="pl-PL" sz="1800" b="1" dirty="0">
              <a:solidFill>
                <a:schemeClr val="tx2"/>
              </a:solidFill>
              <a:latin typeface="Arial" panose="020B0604020202020204" pitchFamily="34" charset="0"/>
              <a:cs typeface="Arial" panose="020B0604020202020204" pitchFamily="34" charset="0"/>
            </a:endParaRPr>
          </a:p>
        </p:txBody>
      </p:sp>
      <p:sp>
        <p:nvSpPr>
          <p:cNvPr id="3" name="Symbol zastępczy zawartości 2">
            <a:extLst>
              <a:ext uri="{FF2B5EF4-FFF2-40B4-BE49-F238E27FC236}">
                <a16:creationId xmlns:a16="http://schemas.microsoft.com/office/drawing/2014/main" id="{6B24B59A-1869-48FB-B2B8-344C8998F123}"/>
              </a:ext>
            </a:extLst>
          </p:cNvPr>
          <p:cNvSpPr>
            <a:spLocks noGrp="1"/>
          </p:cNvSpPr>
          <p:nvPr>
            <p:ph idx="1"/>
          </p:nvPr>
        </p:nvSpPr>
        <p:spPr>
          <a:xfrm>
            <a:off x="457200" y="980728"/>
            <a:ext cx="8229600" cy="5145435"/>
          </a:xfrm>
        </p:spPr>
        <p:txBody>
          <a:bodyPr>
            <a:normAutofit/>
          </a:bodyPr>
          <a:lstStyle/>
          <a:p>
            <a:pPr marL="0" indent="0">
              <a:buNone/>
            </a:pPr>
            <a:endParaRPr lang="pl-PL" sz="1400" dirty="0">
              <a:solidFill>
                <a:schemeClr val="tx2"/>
              </a:solidFill>
              <a:latin typeface="Arial" panose="020B0604020202020204" pitchFamily="34" charset="0"/>
              <a:cs typeface="Arial" panose="020B0604020202020204" pitchFamily="34"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Każdorazowo przed zmiana pozycji, udogodnień, praca  powinna być dokładnie zaplanowana</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Ułożenie musi być dostosowane do zmieniającego się stanu ogólnego </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Ułożenie pacjenta, powinno być wyznaczone potrzebami chorego</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Udogodnienia stosowane, są w celu odciążenia miejsc narażonych na ucisk, jednak zbyt duża ilość udogodnień jest błędem w sztuce pielęgnowania, mogącym powodować powstawanie odleżyn !</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Udogodnienia zastosowane w określonej pozycji ciała pacjenta są układane od głowy do stop, natomiast przed zmiana pozycji są wyjmowane w stronę przeciwna ( od stop w kierunku głowy)</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Każde z zastosowań udogodnień powinno być zabezpieczone okryciem ochronnym, które jest dobrze naciągnięte bez szwów i załamań od strony ciała pacjenta</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W ułożeniu pacjenta należy zwrócić uwagę na: symetrie barków i bioder, prawidłowe ułożenie głowy, ułożenie stop</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buFont typeface="+mj-lt"/>
              <a:buAutoNum type="arabicPeriod"/>
              <a:tabLst>
                <a:tab pos="457200" algn="l"/>
              </a:tabLst>
            </a:pPr>
            <a:r>
              <a:rPr lang="pl-PL" sz="14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Nie wolno dopuścić do powstania patologicznych pozycji oraz wynikających z tego zniekształceń i powikłań, tj. odleżyn, przykurczy, kurczy mięśni, zaników mięśniowych, zapalenia płuc, zapalenie żył, opadania stóp</a:t>
            </a:r>
            <a:endParaRPr lang="pl-PL" sz="12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57024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nalezione obrazy dla zapytania udogodnienia dla pacjentów le&amp;zdot;&amp;aogon;cych">
            <a:extLst>
              <a:ext uri="{FF2B5EF4-FFF2-40B4-BE49-F238E27FC236}">
                <a16:creationId xmlns:a16="http://schemas.microsoft.com/office/drawing/2014/main" id="{0C308F63-4890-4947-A05A-32176248D70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7973" y="986061"/>
            <a:ext cx="22288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Znalezione obrazy dla zapytania udogodnienia dla pacjentów le&amp;zdot;&amp;aogon;cych">
            <a:extLst>
              <a:ext uri="{FF2B5EF4-FFF2-40B4-BE49-F238E27FC236}">
                <a16:creationId xmlns:a16="http://schemas.microsoft.com/office/drawing/2014/main" id="{0FEFB9D0-7751-4D12-BDD6-6563D8236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56992"/>
            <a:ext cx="1905000" cy="14097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Znalezione obrazy dla zapytania kliny , kr&amp;aogon;&amp;zdot;ki, kó&amp;lstrok;ka przeciwodle&amp;zdot;ynowe">
            <a:extLst>
              <a:ext uri="{FF2B5EF4-FFF2-40B4-BE49-F238E27FC236}">
                <a16:creationId xmlns:a16="http://schemas.microsoft.com/office/drawing/2014/main" id="{8046A914-DB53-424D-A951-D71F84F8DE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0926" y="568901"/>
            <a:ext cx="2381250" cy="19240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Znalezione obrazy dla zapytania kliny , kr&amp;aogon;&amp;zdot;ki, kó&amp;lstrok;ka przeciwodle&amp;zdot;ynowe">
            <a:extLst>
              <a:ext uri="{FF2B5EF4-FFF2-40B4-BE49-F238E27FC236}">
                <a16:creationId xmlns:a16="http://schemas.microsoft.com/office/drawing/2014/main" id="{B23FF248-73E9-49B7-BEB1-DF7E412F12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0484" y="1921767"/>
            <a:ext cx="2143125" cy="192405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Podobny obraz">
            <a:extLst>
              <a:ext uri="{FF2B5EF4-FFF2-40B4-BE49-F238E27FC236}">
                <a16:creationId xmlns:a16="http://schemas.microsoft.com/office/drawing/2014/main" id="{09DB5E16-FDCF-43FE-B67F-2B590CB96F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22176" y="3429000"/>
            <a:ext cx="3953577" cy="299085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Znalezione obrazy dla zapytania kliny , kr&amp;aogon;&amp;zdot;ki, kó&amp;lstrok;ka przeciwodle&amp;zdot;ynowe">
            <a:extLst>
              <a:ext uri="{FF2B5EF4-FFF2-40B4-BE49-F238E27FC236}">
                <a16:creationId xmlns:a16="http://schemas.microsoft.com/office/drawing/2014/main" id="{BCE4CC09-A033-458B-B896-4B923FEBCD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7595" y="214226"/>
            <a:ext cx="3642741" cy="2376264"/>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Znalezione obrazy dla zapytania kliny , kr&amp;aogon;&amp;zdot;ki, kó&amp;lstrok;ka przeciwodle&amp;zdot;ynowe">
            <a:extLst>
              <a:ext uri="{FF2B5EF4-FFF2-40B4-BE49-F238E27FC236}">
                <a16:creationId xmlns:a16="http://schemas.microsoft.com/office/drawing/2014/main" id="{9E92C5AA-620F-42A9-8BF2-A72F99222C0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9326" y="2657188"/>
            <a:ext cx="375285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0684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6DC34FE-5264-41BE-96A1-7D0B744E69D5}"/>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E9056624-2CF6-4EFB-B802-46EE8103AC98}"/>
              </a:ext>
            </a:extLst>
          </p:cNvPr>
          <p:cNvPicPr>
            <a:picLocks noGrp="1" noChangeAspect="1"/>
          </p:cNvPicPr>
          <p:nvPr>
            <p:ph idx="1"/>
          </p:nvPr>
        </p:nvPicPr>
        <p:blipFill>
          <a:blip r:embed="rId2"/>
          <a:stretch>
            <a:fillRect/>
          </a:stretch>
        </p:blipFill>
        <p:spPr>
          <a:xfrm>
            <a:off x="457200" y="120766"/>
            <a:ext cx="7506757" cy="4608512"/>
          </a:xfrm>
          <a:prstGeom prst="rect">
            <a:avLst/>
          </a:prstGeom>
        </p:spPr>
      </p:pic>
      <p:pic>
        <p:nvPicPr>
          <p:cNvPr id="4102" name="Picture 6" descr="Podobny obraz">
            <a:extLst>
              <a:ext uri="{FF2B5EF4-FFF2-40B4-BE49-F238E27FC236}">
                <a16:creationId xmlns:a16="http://schemas.microsoft.com/office/drawing/2014/main" id="{682DCF95-EDB4-4AAA-B3A5-0920949F45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1699"/>
            <a:ext cx="3162300" cy="279082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Znalezione obrazy dla zapytania kliny , kr&amp;aogon;&amp;zdot;ki, kó&amp;lstrok;ka przeciwodle&amp;zdot;ynowe">
            <a:extLst>
              <a:ext uri="{FF2B5EF4-FFF2-40B4-BE49-F238E27FC236}">
                <a16:creationId xmlns:a16="http://schemas.microsoft.com/office/drawing/2014/main" id="{6283DA32-E2C1-443D-88FA-930D4564C9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354" y="4398153"/>
            <a:ext cx="3162299" cy="1781175"/>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Podobny obraz">
            <a:extLst>
              <a:ext uri="{FF2B5EF4-FFF2-40B4-BE49-F238E27FC236}">
                <a16:creationId xmlns:a16="http://schemas.microsoft.com/office/drawing/2014/main" id="{F4C96704-AFCE-49A0-A05C-E9F5AB7999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77" y="3212976"/>
            <a:ext cx="3743325"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3482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3FF259-62B1-4E1C-90C5-174F4D0F4F0B}"/>
              </a:ext>
            </a:extLst>
          </p:cNvPr>
          <p:cNvSpPr>
            <a:spLocks noGrp="1"/>
          </p:cNvSpPr>
          <p:nvPr>
            <p:ph type="title"/>
          </p:nvPr>
        </p:nvSpPr>
        <p:spPr>
          <a:xfrm>
            <a:off x="457200" y="332656"/>
            <a:ext cx="8229600" cy="792088"/>
          </a:xfrm>
        </p:spPr>
        <p:txBody>
          <a:bodyPr>
            <a:normAutofit/>
          </a:bodyPr>
          <a:lstStyle/>
          <a:p>
            <a:r>
              <a:rPr lang="pl-PL" sz="1800" b="1" dirty="0">
                <a:solidFill>
                  <a:schemeClr val="tx2"/>
                </a:solidFill>
                <a:latin typeface="Arial" panose="020B0604020202020204" pitchFamily="34" charset="0"/>
                <a:cs typeface="Arial" panose="020B0604020202020204" pitchFamily="34" charset="0"/>
              </a:rPr>
              <a:t>ODŻYWIANIE I DOPAJANIE DZIECI W HOSPICJUM</a:t>
            </a:r>
          </a:p>
        </p:txBody>
      </p:sp>
      <p:sp>
        <p:nvSpPr>
          <p:cNvPr id="3" name="Symbol zastępczy zawartości 2">
            <a:extLst>
              <a:ext uri="{FF2B5EF4-FFF2-40B4-BE49-F238E27FC236}">
                <a16:creationId xmlns:a16="http://schemas.microsoft.com/office/drawing/2014/main" id="{EA1E0B34-1D88-4810-8179-3C76E7E7F069}"/>
              </a:ext>
            </a:extLst>
          </p:cNvPr>
          <p:cNvSpPr>
            <a:spLocks noGrp="1"/>
          </p:cNvSpPr>
          <p:nvPr>
            <p:ph idx="1"/>
          </p:nvPr>
        </p:nvSpPr>
        <p:spPr>
          <a:xfrm>
            <a:off x="457200" y="1124744"/>
            <a:ext cx="8229600" cy="5001419"/>
          </a:xfrm>
        </p:spPr>
        <p:txBody>
          <a:bodyPr>
            <a:normAutofit fontScale="92500" lnSpcReduction="10000"/>
          </a:bodyPr>
          <a:lstStyle/>
          <a:p>
            <a:pPr marL="0" indent="0">
              <a:buNone/>
            </a:pPr>
            <a:r>
              <a:rPr lang="pl-PL" sz="1400" dirty="0">
                <a:solidFill>
                  <a:schemeClr val="tx2"/>
                </a:solidFill>
                <a:latin typeface="Arial" panose="020B0604020202020204" pitchFamily="34" charset="0"/>
                <a:cs typeface="Arial" panose="020B0604020202020204" pitchFamily="34" charset="0"/>
              </a:rPr>
              <a:t>Żywienie  może być prowadzone drogą:</a:t>
            </a:r>
          </a:p>
          <a:p>
            <a:pPr marL="0" indent="0">
              <a:buNone/>
            </a:pPr>
            <a:r>
              <a:rPr lang="pl-PL" sz="1400" dirty="0">
                <a:solidFill>
                  <a:schemeClr val="tx2"/>
                </a:solidFill>
                <a:latin typeface="Arial" panose="020B0604020202020204" pitchFamily="34" charset="0"/>
                <a:cs typeface="Arial" panose="020B0604020202020204" pitchFamily="34" charset="0"/>
              </a:rPr>
              <a:t>       1. Doustną.</a:t>
            </a:r>
          </a:p>
          <a:p>
            <a:pPr marL="0" indent="0">
              <a:buNone/>
            </a:pPr>
            <a:r>
              <a:rPr lang="pl-PL" sz="1400" dirty="0">
                <a:solidFill>
                  <a:schemeClr val="tx2"/>
                </a:solidFill>
                <a:latin typeface="Arial" panose="020B0604020202020204" pitchFamily="34" charset="0"/>
                <a:cs typeface="Arial" panose="020B0604020202020204" pitchFamily="34" charset="0"/>
              </a:rPr>
              <a:t>       2.Dojelitową.</a:t>
            </a:r>
          </a:p>
          <a:p>
            <a:pPr marL="0" indent="0">
              <a:buNone/>
            </a:pPr>
            <a:r>
              <a:rPr lang="pl-PL" sz="1400" dirty="0">
                <a:solidFill>
                  <a:schemeClr val="tx2"/>
                </a:solidFill>
                <a:latin typeface="Arial" panose="020B0604020202020204" pitchFamily="34" charset="0"/>
                <a:cs typeface="Arial" panose="020B0604020202020204" pitchFamily="34" charset="0"/>
              </a:rPr>
              <a:t>          a) sonda nosowo-żołądkowo (SNŻ)</a:t>
            </a:r>
          </a:p>
          <a:p>
            <a:pPr marL="0" indent="0">
              <a:buNone/>
            </a:pPr>
            <a:r>
              <a:rPr lang="pl-PL" sz="1400" dirty="0">
                <a:solidFill>
                  <a:schemeClr val="tx2"/>
                </a:solidFill>
                <a:latin typeface="Arial" panose="020B0604020202020204" pitchFamily="34" charset="0"/>
                <a:cs typeface="Arial" panose="020B0604020202020204" pitchFamily="34" charset="0"/>
              </a:rPr>
              <a:t>          b) przezskórna  gastrostomia endoskopowa (PGE)</a:t>
            </a:r>
          </a:p>
          <a:p>
            <a:pPr marL="0" indent="0">
              <a:buNone/>
            </a:pPr>
            <a:r>
              <a:rPr lang="pl-PL" sz="1400" dirty="0">
                <a:solidFill>
                  <a:schemeClr val="tx2"/>
                </a:solidFill>
                <a:latin typeface="Arial" panose="020B0604020202020204" pitchFamily="34" charset="0"/>
                <a:cs typeface="Arial" panose="020B0604020202020204" pitchFamily="34" charset="0"/>
              </a:rPr>
              <a:t>          c) przezskórna  radiologiczna gastrostomia (PRG)</a:t>
            </a:r>
          </a:p>
          <a:p>
            <a:pPr marL="0" indent="0">
              <a:buNone/>
            </a:pPr>
            <a:r>
              <a:rPr lang="pl-PL" sz="1400" dirty="0">
                <a:solidFill>
                  <a:schemeClr val="tx2"/>
                </a:solidFill>
                <a:latin typeface="Arial" panose="020B0604020202020204" pitchFamily="34" charset="0"/>
                <a:cs typeface="Arial" panose="020B0604020202020204" pitchFamily="34" charset="0"/>
              </a:rPr>
              <a:t>       3.Dożylną. </a:t>
            </a:r>
          </a:p>
          <a:p>
            <a:pPr marL="0" indent="0">
              <a:buNone/>
            </a:pPr>
            <a:r>
              <a:rPr lang="pl-PL" sz="1400" dirty="0">
                <a:solidFill>
                  <a:schemeClr val="tx2"/>
                </a:solidFill>
                <a:latin typeface="Arial" panose="020B0604020202020204" pitchFamily="34" charset="0"/>
                <a:cs typeface="Arial" panose="020B0604020202020204" pitchFamily="34" charset="0"/>
              </a:rPr>
              <a:t>Tylko żywienie doustne jest uważane za metodę naturalną. Pozostałe metody żywienia określa się jako sztuczne.</a:t>
            </a:r>
          </a:p>
          <a:p>
            <a:pPr marL="0" indent="0">
              <a:buNone/>
            </a:pPr>
            <a:r>
              <a:rPr lang="pl-PL" sz="1400" dirty="0">
                <a:solidFill>
                  <a:schemeClr val="tx2"/>
                </a:solidFill>
                <a:latin typeface="Arial" panose="020B0604020202020204" pitchFamily="34" charset="0"/>
                <a:cs typeface="Arial" panose="020B0604020202020204" pitchFamily="34" charset="0"/>
              </a:rPr>
              <a:t>Żywienie doustne jest najprostszym i najmniej inwazyjnym sposobem zapewnienia choremu dziecku dodatkowej </a:t>
            </a:r>
            <a:r>
              <a:rPr lang="pl-PL" sz="1400" dirty="0" err="1">
                <a:solidFill>
                  <a:schemeClr val="tx2"/>
                </a:solidFill>
                <a:latin typeface="Arial" panose="020B0604020202020204" pitchFamily="34" charset="0"/>
                <a:cs typeface="Arial" panose="020B0604020202020204" pitchFamily="34" charset="0"/>
              </a:rPr>
              <a:t>ilosci</a:t>
            </a:r>
            <a:r>
              <a:rPr lang="pl-PL" sz="1400" dirty="0">
                <a:solidFill>
                  <a:schemeClr val="tx2"/>
                </a:solidFill>
                <a:latin typeface="Arial" panose="020B0604020202020204" pitchFamily="34" charset="0"/>
                <a:cs typeface="Arial" panose="020B0604020202020204" pitchFamily="34" charset="0"/>
              </a:rPr>
              <a:t> składników odżywczych, niezbędnych podczas choroby i rekonwalescencji. Organizm w chorobie jest podatny na większe straty energii. Wzrasta też jego zapotrzebowanie energetyczne. Dlatego spożywanie  odpowiedniej ilości pokarmów, a przede wszystkim zawartych w nich składników mineralnych i wartości energetycznych, to niezwykle istotny element leczenia. W przypadku dzieci odpowiednie odżywianie i równoczesne </a:t>
            </a:r>
            <a:r>
              <a:rPr lang="pl-PL" sz="1400" dirty="0" err="1">
                <a:solidFill>
                  <a:schemeClr val="tx2"/>
                </a:solidFill>
                <a:latin typeface="Arial" panose="020B0604020202020204" pitchFamily="34" charset="0"/>
                <a:cs typeface="Arial" panose="020B0604020202020204" pitchFamily="34" charset="0"/>
              </a:rPr>
              <a:t>dopajanie</a:t>
            </a:r>
            <a:r>
              <a:rPr lang="pl-PL" sz="1400" dirty="0">
                <a:solidFill>
                  <a:schemeClr val="tx2"/>
                </a:solidFill>
                <a:latin typeface="Arial" panose="020B0604020202020204" pitchFamily="34" charset="0"/>
                <a:cs typeface="Arial" panose="020B0604020202020204" pitchFamily="34" charset="0"/>
              </a:rPr>
              <a:t> nabiera wyjątkowego znaczenia.</a:t>
            </a:r>
          </a:p>
          <a:p>
            <a:pPr marL="0" indent="0">
              <a:buNone/>
            </a:pPr>
            <a:r>
              <a:rPr lang="pl-PL" sz="1400" dirty="0">
                <a:solidFill>
                  <a:schemeClr val="tx2"/>
                </a:solidFill>
                <a:latin typeface="Arial" panose="020B0604020202020204" pitchFamily="34" charset="0"/>
                <a:cs typeface="Arial" panose="020B0604020202020204" pitchFamily="34" charset="0"/>
              </a:rPr>
              <a:t>Niedożywienie dziecka może mieć wpływ nie tylko na jego rozwój fizyczny, ale również na jego rozwój psychiczny i intelektualny. Wartości energetyczne zapewniają natomiast podtrzymywanie głównych procesów życiowych:</a:t>
            </a:r>
          </a:p>
          <a:p>
            <a:r>
              <a:rPr lang="pl-PL" sz="1400" dirty="0">
                <a:solidFill>
                  <a:schemeClr val="tx2"/>
                </a:solidFill>
                <a:latin typeface="Arial" panose="020B0604020202020204" pitchFamily="34" charset="0"/>
                <a:cs typeface="Arial" panose="020B0604020202020204" pitchFamily="34" charset="0"/>
              </a:rPr>
              <a:t>dzięki nim zachodzą wszystkie reakcje metaboliczne i chemiczne;</a:t>
            </a:r>
          </a:p>
          <a:p>
            <a:r>
              <a:rPr lang="pl-PL" sz="1400" dirty="0">
                <a:solidFill>
                  <a:schemeClr val="tx2"/>
                </a:solidFill>
                <a:latin typeface="Arial" panose="020B0604020202020204" pitchFamily="34" charset="0"/>
                <a:cs typeface="Arial" panose="020B0604020202020204" pitchFamily="34" charset="0"/>
              </a:rPr>
              <a:t>utrzymują stałą temperaturę ciała;</a:t>
            </a:r>
          </a:p>
          <a:p>
            <a:r>
              <a:rPr lang="pl-PL" sz="1400" dirty="0">
                <a:solidFill>
                  <a:schemeClr val="tx2"/>
                </a:solidFill>
                <a:latin typeface="Arial" panose="020B0604020202020204" pitchFamily="34" charset="0"/>
                <a:cs typeface="Arial" panose="020B0604020202020204" pitchFamily="34" charset="0"/>
              </a:rPr>
              <a:t>aktywują mechanizmy obronne organizmu. </a:t>
            </a:r>
          </a:p>
          <a:p>
            <a:pPr marL="0" indent="0">
              <a:buNone/>
            </a:pPr>
            <a:r>
              <a:rPr lang="pl-PL" sz="1400" dirty="0">
                <a:solidFill>
                  <a:schemeClr val="tx2"/>
                </a:solidFill>
                <a:latin typeface="Arial" panose="020B0604020202020204" pitchFamily="34" charset="0"/>
                <a:cs typeface="Arial" panose="020B0604020202020204" pitchFamily="34" charset="0"/>
              </a:rPr>
              <a:t>Wartości energetyczne wpływają także na aktywność mięśniową i </a:t>
            </a:r>
            <a:r>
              <a:rPr lang="pl-PL" sz="1400" dirty="0" err="1">
                <a:solidFill>
                  <a:schemeClr val="tx2"/>
                </a:solidFill>
                <a:latin typeface="Arial" panose="020B0604020202020204" pitchFamily="34" charset="0"/>
                <a:cs typeface="Arial" panose="020B0604020202020204" pitchFamily="34" charset="0"/>
              </a:rPr>
              <a:t>neuroprzekaźnictwo</a:t>
            </a:r>
            <a:r>
              <a:rPr lang="pl-PL" sz="1400" dirty="0">
                <a:solidFill>
                  <a:schemeClr val="tx2"/>
                </a:solidFill>
                <a:latin typeface="Arial" panose="020B0604020202020204" pitchFamily="34" charset="0"/>
                <a:cs typeface="Arial" panose="020B0604020202020204" pitchFamily="34" charset="0"/>
              </a:rPr>
              <a:t>. Poprzez produkcję nowych komórek odpowiadają także za wzrost. </a:t>
            </a:r>
          </a:p>
        </p:txBody>
      </p:sp>
    </p:spTree>
    <p:extLst>
      <p:ext uri="{BB962C8B-B14F-4D97-AF65-F5344CB8AC3E}">
        <p14:creationId xmlns:p14="http://schemas.microsoft.com/office/powerpoint/2010/main" val="25642254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CACED5E-BCA5-4591-9419-41128D52E968}"/>
              </a:ext>
            </a:extLst>
          </p:cNvPr>
          <p:cNvSpPr>
            <a:spLocks noGrp="1"/>
          </p:cNvSpPr>
          <p:nvPr>
            <p:ph idx="1"/>
          </p:nvPr>
        </p:nvSpPr>
        <p:spPr>
          <a:xfrm>
            <a:off x="323528" y="462682"/>
            <a:ext cx="8363272" cy="5990654"/>
          </a:xfrm>
        </p:spPr>
        <p:txBody>
          <a:bodyPr>
            <a:normAutofit/>
          </a:bodyPr>
          <a:lstStyle/>
          <a:p>
            <a:pPr>
              <a:buNone/>
            </a:pPr>
            <a:r>
              <a:rPr lang="pl-PL" sz="1400" dirty="0">
                <a:solidFill>
                  <a:schemeClr val="tx2"/>
                </a:solidFill>
                <a:latin typeface="Arial" panose="020B0604020202020204" pitchFamily="34" charset="0"/>
                <a:cs typeface="Arial" panose="020B0604020202020204" pitchFamily="34" charset="0"/>
              </a:rPr>
              <a:t>W czasie choroby organizm wymaga jeszcze więcej energii, a w okresach  wyniszczenia zapotrzebowanie na energię wzrasta </a:t>
            </a:r>
            <a:r>
              <a:rPr lang="pl-PL" sz="1400" dirty="0" err="1">
                <a:solidFill>
                  <a:schemeClr val="tx2"/>
                </a:solidFill>
                <a:latin typeface="Arial" panose="020B0604020202020204" pitchFamily="34" charset="0"/>
                <a:cs typeface="Arial" panose="020B0604020202020204" pitchFamily="34" charset="0"/>
              </a:rPr>
              <a:t>dwukrotnie.Dzieci</a:t>
            </a:r>
            <a:r>
              <a:rPr lang="pl-PL" sz="1400" dirty="0">
                <a:solidFill>
                  <a:schemeClr val="tx2"/>
                </a:solidFill>
                <a:latin typeface="Arial" panose="020B0604020202020204" pitchFamily="34" charset="0"/>
                <a:cs typeface="Arial" panose="020B0604020202020204" pitchFamily="34" charset="0"/>
              </a:rPr>
              <a:t> i młodzież powinny spożywać regularnie 5 posiłków w ciągu dnia, z częstotliwością co 4 godziny.</a:t>
            </a:r>
          </a:p>
          <a:p>
            <a:pPr>
              <a:buNone/>
            </a:pPr>
            <a:r>
              <a:rPr lang="pl-PL" sz="1400" dirty="0">
                <a:solidFill>
                  <a:schemeClr val="tx2"/>
                </a:solidFill>
                <a:latin typeface="Arial" panose="020B0604020202020204" pitchFamily="34" charset="0"/>
                <a:cs typeface="Arial" panose="020B0604020202020204" pitchFamily="34" charset="0"/>
              </a:rPr>
              <a:t>Przy spożyciu 5 posiłków w ciągu dnia procentowy rozdział całodziennego zapotrzebowania  energetycznego na poszczególne posiłki przedstawia się następująco:</a:t>
            </a:r>
          </a:p>
          <a:p>
            <a:r>
              <a:rPr lang="pl-PL" sz="1400" dirty="0">
                <a:solidFill>
                  <a:schemeClr val="tx2"/>
                </a:solidFill>
                <a:latin typeface="Arial" panose="020B0604020202020204" pitchFamily="34" charset="0"/>
                <a:cs typeface="Arial" panose="020B0604020202020204" pitchFamily="34" charset="0"/>
              </a:rPr>
              <a:t>-  śniadanie 25-30%				</a:t>
            </a:r>
          </a:p>
          <a:p>
            <a:r>
              <a:rPr lang="pl-PL" sz="1400" dirty="0">
                <a:solidFill>
                  <a:schemeClr val="tx2"/>
                </a:solidFill>
                <a:latin typeface="Arial" panose="020B0604020202020204" pitchFamily="34" charset="0"/>
                <a:cs typeface="Arial" panose="020B0604020202020204" pitchFamily="34" charset="0"/>
              </a:rPr>
              <a:t> - II śniadanie 5-10%</a:t>
            </a:r>
          </a:p>
          <a:p>
            <a:r>
              <a:rPr lang="pl-PL" sz="1400" dirty="0">
                <a:solidFill>
                  <a:schemeClr val="tx2"/>
                </a:solidFill>
                <a:latin typeface="Arial" panose="020B0604020202020204" pitchFamily="34" charset="0"/>
                <a:cs typeface="Arial" panose="020B0604020202020204" pitchFamily="34" charset="0"/>
              </a:rPr>
              <a:t> - obiad 30-35%</a:t>
            </a:r>
          </a:p>
          <a:p>
            <a:r>
              <a:rPr lang="pl-PL" sz="1400" dirty="0">
                <a:solidFill>
                  <a:schemeClr val="tx2"/>
                </a:solidFill>
                <a:latin typeface="Arial" panose="020B0604020202020204" pitchFamily="34" charset="0"/>
                <a:cs typeface="Arial" panose="020B0604020202020204" pitchFamily="34" charset="0"/>
              </a:rPr>
              <a:t> - podwieczorek 5-10%</a:t>
            </a:r>
          </a:p>
          <a:p>
            <a:r>
              <a:rPr lang="pl-PL" sz="1400" dirty="0">
                <a:solidFill>
                  <a:schemeClr val="tx2"/>
                </a:solidFill>
                <a:latin typeface="Arial" panose="020B0604020202020204" pitchFamily="34" charset="0"/>
                <a:cs typeface="Arial" panose="020B0604020202020204" pitchFamily="34" charset="0"/>
              </a:rPr>
              <a:t> - kolacja 15-20%.  </a:t>
            </a:r>
          </a:p>
          <a:p>
            <a:pPr>
              <a:buNone/>
            </a:pPr>
            <a:r>
              <a:rPr lang="pl-PL" sz="1400" dirty="0">
                <a:solidFill>
                  <a:schemeClr val="tx2"/>
                </a:solidFill>
                <a:latin typeface="Arial" panose="020B0604020202020204" pitchFamily="34" charset="0"/>
                <a:cs typeface="Arial" panose="020B0604020202020204" pitchFamily="34" charset="0"/>
              </a:rPr>
              <a:t>Zaplanowaną wartość energetyczną obiadu należy zaplanować tak, aby białko stanowiło nie mniej niż 13% wartości energetycznej, tłuszcze nie więcej niż 33%  /preferowane są tłuszcze pochodzenia roślinnego/, węglowodany 54%.</a:t>
            </a:r>
          </a:p>
          <a:p>
            <a:pPr>
              <a:buNone/>
            </a:pPr>
            <a:r>
              <a:rPr lang="pl-PL" sz="1400" dirty="0">
                <a:solidFill>
                  <a:schemeClr val="tx2"/>
                </a:solidFill>
                <a:latin typeface="Arial" panose="020B0604020202020204" pitchFamily="34" charset="0"/>
                <a:cs typeface="Arial" panose="020B0604020202020204" pitchFamily="34" charset="0"/>
              </a:rPr>
              <a:t> Wielkość posiłku i jego wartość energetyczną należy dopasować indywidualnie do każdego dziecka w zależności od wieku, aktywności fizycznej, apetytu.</a:t>
            </a:r>
          </a:p>
          <a:p>
            <a:pPr>
              <a:buNone/>
            </a:pPr>
            <a:r>
              <a:rPr lang="pl-PL" sz="1400" dirty="0">
                <a:solidFill>
                  <a:schemeClr val="tx2"/>
                </a:solidFill>
                <a:latin typeface="Arial" panose="020B0604020202020204" pitchFamily="34" charset="0"/>
                <a:cs typeface="Arial" panose="020B0604020202020204" pitchFamily="34" charset="0"/>
              </a:rPr>
              <a:t> Zbyt długie przerwy pomiędzy posiłkami powodują uczucie głodu, które obniża zdolność do koncentracji uwagi, pogarsza nastrój i samopoczucie. Uczucie głodu zwiększa drażliwość.</a:t>
            </a:r>
          </a:p>
          <a:p>
            <a:pPr>
              <a:buNone/>
            </a:pPr>
            <a:r>
              <a:rPr lang="pl-PL" sz="1400" dirty="0">
                <a:solidFill>
                  <a:schemeClr val="tx2"/>
                </a:solidFill>
                <a:latin typeface="Arial" panose="020B0604020202020204" pitchFamily="34" charset="0"/>
                <a:cs typeface="Arial" panose="020B0604020202020204" pitchFamily="34" charset="0"/>
              </a:rPr>
              <a:t> Żywienie powinno być urozmaicone, gdyż tylko posiłki oparte na pełnowartościowych produktach spożywczych pokrywają zapotrzebowanie na wszystkie składniki odżywcze.</a:t>
            </a:r>
          </a:p>
          <a:p>
            <a:pPr>
              <a:buNone/>
            </a:pPr>
            <a:r>
              <a:rPr lang="pl-PL" sz="1400" dirty="0">
                <a:solidFill>
                  <a:schemeClr val="tx2"/>
                </a:solidFill>
                <a:latin typeface="Arial" panose="020B0604020202020204" pitchFamily="34" charset="0"/>
                <a:cs typeface="Arial" panose="020B0604020202020204" pitchFamily="34" charset="0"/>
              </a:rPr>
              <a:t>  W diecie powinno być dużo owoców i warzyw, napojów mlecznych (sojowe, ryżowe, kokosowe), ryby, mięso - w tym drobiowe.</a:t>
            </a:r>
          </a:p>
          <a:p>
            <a:pPr>
              <a:buNone/>
            </a:pPr>
            <a:r>
              <a:rPr lang="pl-PL" sz="1400" dirty="0">
                <a:solidFill>
                  <a:schemeClr val="tx2"/>
                </a:solidFill>
                <a:latin typeface="Arial" panose="020B0604020202020204" pitchFamily="34" charset="0"/>
                <a:cs typeface="Arial" panose="020B0604020202020204" pitchFamily="34" charset="0"/>
              </a:rPr>
              <a:t>Główną zasadą racjonalnego żywienia jest, aby każdy podstawowy posiłek zawierał produkty będące źródłem białka oraz aby obfitował w warzywa i owoce. Te ostatnie stanowią dla organizmu źródło witamin, składników mineralnych oraz błonnika bardzo potrzebnego do pracy jelit.</a:t>
            </a:r>
          </a:p>
          <a:p>
            <a:pPr marL="0" indent="0">
              <a:buNone/>
            </a:pPr>
            <a:endParaRPr lang="pl-PL"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345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7891B7B-C321-485A-BF01-5B6BEF03499E}"/>
              </a:ext>
            </a:extLst>
          </p:cNvPr>
          <p:cNvSpPr>
            <a:spLocks noGrp="1"/>
          </p:cNvSpPr>
          <p:nvPr>
            <p:ph idx="1"/>
          </p:nvPr>
        </p:nvSpPr>
        <p:spPr>
          <a:xfrm>
            <a:off x="457200" y="620688"/>
            <a:ext cx="8229600" cy="5505475"/>
          </a:xfrm>
        </p:spPr>
        <p:txBody>
          <a:bodyPr>
            <a:normAutofit/>
          </a:bodyPr>
          <a:lstStyle/>
          <a:p>
            <a:pPr>
              <a:buNone/>
            </a:pPr>
            <a:r>
              <a:rPr lang="pl-PL" sz="1400" dirty="0">
                <a:solidFill>
                  <a:schemeClr val="tx2"/>
                </a:solidFill>
                <a:latin typeface="Arial" panose="020B0604020202020204" pitchFamily="34" charset="0"/>
                <a:cs typeface="Arial" panose="020B0604020202020204" pitchFamily="34" charset="0"/>
              </a:rPr>
              <a:t> Przedstawiając zasady racjonalnego żywienia nie można pominąć odpowiedniej ilości wody w dziennej racji pokarmowej. Niedobór płynów w diecie może prowadzić do odwodnienia organizmu, które sprzyja chorobom układu moczowego oraz zwiększa ryzyko zaburzeń ogólnoustrojowych. </a:t>
            </a:r>
          </a:p>
          <a:p>
            <a:pPr>
              <a:buNone/>
            </a:pPr>
            <a:r>
              <a:rPr lang="pl-PL" sz="1400" dirty="0">
                <a:solidFill>
                  <a:schemeClr val="tx2"/>
                </a:solidFill>
                <a:latin typeface="Arial" panose="020B0604020202020204" pitchFamily="34" charset="0"/>
                <a:cs typeface="Arial" panose="020B0604020202020204" pitchFamily="34" charset="0"/>
              </a:rPr>
              <a:t>  W przypadku niektórych chorób </a:t>
            </a:r>
            <a:r>
              <a:rPr lang="pl-PL" sz="1400" dirty="0" err="1">
                <a:solidFill>
                  <a:schemeClr val="tx2"/>
                </a:solidFill>
                <a:latin typeface="Arial" panose="020B0604020202020204" pitchFamily="34" charset="0"/>
                <a:cs typeface="Arial" panose="020B0604020202020204" pitchFamily="34" charset="0"/>
              </a:rPr>
              <a:t>dopajanie</a:t>
            </a:r>
            <a:r>
              <a:rPr lang="pl-PL" sz="1400" dirty="0">
                <a:solidFill>
                  <a:schemeClr val="tx2"/>
                </a:solidFill>
                <a:latin typeface="Arial" panose="020B0604020202020204" pitchFamily="34" charset="0"/>
                <a:cs typeface="Arial" panose="020B0604020202020204" pitchFamily="34" charset="0"/>
              </a:rPr>
              <a:t> staje się konieczne:</a:t>
            </a:r>
          </a:p>
          <a:p>
            <a:pPr>
              <a:buNone/>
            </a:pPr>
            <a:r>
              <a:rPr lang="pl-PL" sz="1400" dirty="0">
                <a:solidFill>
                  <a:schemeClr val="tx2"/>
                </a:solidFill>
                <a:latin typeface="Arial" panose="020B0604020202020204" pitchFamily="34" charset="0"/>
                <a:cs typeface="Arial" panose="020B0604020202020204" pitchFamily="34" charset="0"/>
              </a:rPr>
              <a:t>  </a:t>
            </a:r>
            <a:r>
              <a:rPr lang="pl-PL" sz="1400" u="sng" dirty="0">
                <a:solidFill>
                  <a:schemeClr val="tx2"/>
                </a:solidFill>
                <a:latin typeface="Arial" panose="020B0604020202020204" pitchFamily="34" charset="0"/>
                <a:cs typeface="Arial" panose="020B0604020202020204" pitchFamily="34" charset="0"/>
              </a:rPr>
              <a:t>Katar </a:t>
            </a:r>
            <a:r>
              <a:rPr lang="pl-PL" sz="1400" dirty="0">
                <a:solidFill>
                  <a:schemeClr val="tx2"/>
                </a:solidFill>
                <a:latin typeface="Arial" panose="020B0604020202020204" pitchFamily="34" charset="0"/>
                <a:cs typeface="Arial" panose="020B0604020202020204" pitchFamily="34" charset="0"/>
              </a:rPr>
              <a:t>– dzięki dodatkowej porcji płynów wydzielina staje się bardziej płynna co sprawia że łatwo go czyścić.       </a:t>
            </a:r>
          </a:p>
          <a:p>
            <a:pPr>
              <a:buNone/>
            </a:pPr>
            <a:r>
              <a:rPr lang="pl-PL" sz="1400" dirty="0">
                <a:solidFill>
                  <a:schemeClr val="tx2"/>
                </a:solidFill>
                <a:latin typeface="Arial" panose="020B0604020202020204" pitchFamily="34" charset="0"/>
                <a:cs typeface="Arial" panose="020B0604020202020204" pitchFamily="34" charset="0"/>
              </a:rPr>
              <a:t> </a:t>
            </a:r>
            <a:r>
              <a:rPr lang="pl-PL" sz="1400" u="sng" dirty="0">
                <a:solidFill>
                  <a:schemeClr val="tx2"/>
                </a:solidFill>
                <a:latin typeface="Arial" panose="020B0604020202020204" pitchFamily="34" charset="0"/>
                <a:cs typeface="Arial" panose="020B0604020202020204" pitchFamily="34" charset="0"/>
              </a:rPr>
              <a:t>Gorączka </a:t>
            </a:r>
            <a:r>
              <a:rPr lang="pl-PL" sz="1400" dirty="0">
                <a:solidFill>
                  <a:schemeClr val="tx2"/>
                </a:solidFill>
                <a:latin typeface="Arial" panose="020B0604020202020204" pitchFamily="34" charset="0"/>
                <a:cs typeface="Arial" panose="020B0604020202020204" pitchFamily="34" charset="0"/>
              </a:rPr>
              <a:t>– podwyższona temperatura ciała sprawia, że organizm traci więcej wody. </a:t>
            </a:r>
            <a:r>
              <a:rPr lang="pl-PL" sz="1400" dirty="0" err="1">
                <a:solidFill>
                  <a:schemeClr val="tx2"/>
                </a:solidFill>
                <a:latin typeface="Arial" panose="020B0604020202020204" pitchFamily="34" charset="0"/>
                <a:cs typeface="Arial" panose="020B0604020202020204" pitchFamily="34" charset="0"/>
              </a:rPr>
              <a:t>Dopajanie</a:t>
            </a:r>
            <a:r>
              <a:rPr lang="pl-PL" sz="1400" dirty="0">
                <a:solidFill>
                  <a:schemeClr val="tx2"/>
                </a:solidFill>
                <a:latin typeface="Arial" panose="020B0604020202020204" pitchFamily="34" charset="0"/>
                <a:cs typeface="Arial" panose="020B0604020202020204" pitchFamily="34" charset="0"/>
              </a:rPr>
              <a:t> chroni przed odwodnieniem. </a:t>
            </a:r>
          </a:p>
          <a:p>
            <a:pPr>
              <a:buNone/>
            </a:pPr>
            <a:r>
              <a:rPr lang="pl-PL" sz="1400" dirty="0">
                <a:solidFill>
                  <a:schemeClr val="tx2"/>
                </a:solidFill>
                <a:latin typeface="Arial" panose="020B0604020202020204" pitchFamily="34" charset="0"/>
                <a:cs typeface="Arial" panose="020B0604020202020204" pitchFamily="34" charset="0"/>
              </a:rPr>
              <a:t>Podobnie należy postępować w przypadku biegunki  czy wymiotów.</a:t>
            </a:r>
          </a:p>
          <a:p>
            <a:pPr>
              <a:buNone/>
            </a:pPr>
            <a:r>
              <a:rPr lang="pl-PL" sz="1400" dirty="0">
                <a:solidFill>
                  <a:schemeClr val="tx2"/>
                </a:solidFill>
                <a:latin typeface="Arial" panose="020B0604020202020204" pitchFamily="34" charset="0"/>
                <a:cs typeface="Arial" panose="020B0604020202020204" pitchFamily="34" charset="0"/>
              </a:rPr>
              <a:t>Ilość płynów spożywanych w ciągu dnia przez dzieci i młodzież powinna wynosić </a:t>
            </a:r>
            <a:r>
              <a:rPr lang="pl-PL" sz="1400" b="1" dirty="0">
                <a:solidFill>
                  <a:schemeClr val="tx2"/>
                </a:solidFill>
                <a:latin typeface="Arial" panose="020B0604020202020204" pitchFamily="34" charset="0"/>
                <a:cs typeface="Arial" panose="020B0604020202020204" pitchFamily="34" charset="0"/>
              </a:rPr>
              <a:t>1,5-2 litrów</a:t>
            </a:r>
            <a:r>
              <a:rPr lang="pl-PL" sz="1400" dirty="0">
                <a:solidFill>
                  <a:schemeClr val="tx2"/>
                </a:solidFill>
                <a:latin typeface="Arial" panose="020B0604020202020204" pitchFamily="34" charset="0"/>
                <a:cs typeface="Arial" panose="020B0604020202020204" pitchFamily="34" charset="0"/>
              </a:rPr>
              <a:t>. Przyjmuje się , że dziecko ważące do 10 kg, powinno wypijać około 1 litra płynów na dobę. W przypadku dziecka ważącego powyżej 10 kg, każdy dodatkowy kilogram to dodatkowe 50 ml płynów, a więc dziecko ważące 11 kg powinno  przyjmować  1 l i 50 ml płynów dziennie, 12 kg oznaczać już będzie  1,1 l płynów itd.</a:t>
            </a:r>
          </a:p>
          <a:p>
            <a:pPr>
              <a:buNone/>
            </a:pPr>
            <a:r>
              <a:rPr lang="pl-PL" sz="1400" dirty="0">
                <a:solidFill>
                  <a:schemeClr val="tx2"/>
                </a:solidFill>
                <a:latin typeface="Arial" panose="020B0604020202020204" pitchFamily="34" charset="0"/>
                <a:cs typeface="Arial" panose="020B0604020202020204" pitchFamily="34" charset="0"/>
              </a:rPr>
              <a:t> Ważne jest, aby uwzględniać płyny zawarte w zupie, kaszce czy owocach.</a:t>
            </a:r>
          </a:p>
          <a:p>
            <a:pPr marL="0" indent="0">
              <a:buNone/>
            </a:pPr>
            <a:endParaRPr lang="pl-PL"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66584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134DB17-8D08-4FCC-B49D-2F899535F61E}"/>
              </a:ext>
            </a:extLst>
          </p:cNvPr>
          <p:cNvSpPr>
            <a:spLocks noGrp="1"/>
          </p:cNvSpPr>
          <p:nvPr>
            <p:ph idx="1"/>
          </p:nvPr>
        </p:nvSpPr>
        <p:spPr>
          <a:xfrm>
            <a:off x="457200" y="620688"/>
            <a:ext cx="8229600" cy="5505475"/>
          </a:xfrm>
        </p:spPr>
        <p:txBody>
          <a:bodyPr>
            <a:normAutofit lnSpcReduction="10000"/>
          </a:bodyPr>
          <a:lstStyle/>
          <a:p>
            <a:pPr>
              <a:buNone/>
            </a:pPr>
            <a:r>
              <a:rPr lang="pl-PL" sz="1400" b="1" u="sng" dirty="0">
                <a:solidFill>
                  <a:schemeClr val="tx2"/>
                </a:solidFill>
                <a:latin typeface="Arial" panose="020B0604020202020204" pitchFamily="34" charset="0"/>
                <a:cs typeface="Arial" panose="020B0604020202020204" pitchFamily="34" charset="0"/>
              </a:rPr>
              <a:t>Brak apetytu </a:t>
            </a:r>
            <a:r>
              <a:rPr lang="pl-PL" sz="1400" dirty="0">
                <a:solidFill>
                  <a:schemeClr val="tx2"/>
                </a:solidFill>
                <a:latin typeface="Arial" panose="020B0604020202020204" pitchFamily="34" charset="0"/>
                <a:cs typeface="Arial" panose="020B0604020202020204" pitchFamily="34" charset="0"/>
              </a:rPr>
              <a:t>– pojawia się u dzieci nawet przy lekkich przeziębieniach, ale znacznie częściej występuje u chorych przewlekle. Długotrwały brak apetytu powoduje spadek masy ciała, osłabienie organizmu a w niektórych przypadkach może doprowadzić do niedożywienia. Bardzo ważne jest zastosowanie u pacjenta odpowiedniej diety. Całodzienną racje pokarmową należy podzielić na 4-5 posiłków, podawanych w mniejszych ilościach, lecz częściej. Czasem zaleca się nawet do 7 małych posiłków ,zależy to od stanu i samopoczucia chorego. Posiłki powinny być niewielkie pojemnościowo ale </a:t>
            </a:r>
            <a:r>
              <a:rPr lang="pl-PL" sz="1200" dirty="0">
                <a:solidFill>
                  <a:schemeClr val="tx2"/>
                </a:solidFill>
                <a:latin typeface="Arial" panose="020B0604020202020204" pitchFamily="34" charset="0"/>
                <a:cs typeface="Arial" panose="020B0604020202020204" pitchFamily="34" charset="0"/>
              </a:rPr>
              <a:t>kaloryczne</a:t>
            </a:r>
            <a:r>
              <a:rPr lang="pl-PL" sz="1400" dirty="0">
                <a:solidFill>
                  <a:schemeClr val="tx2"/>
                </a:solidFill>
                <a:latin typeface="Arial" panose="020B0604020202020204" pitchFamily="34" charset="0"/>
                <a:cs typeface="Arial" panose="020B0604020202020204" pitchFamily="34" charset="0"/>
              </a:rPr>
              <a:t>. Niezalecane są potrawy ciężkostrawne, wzdymające i smażone. Źródłem białka w diecie są: drób bez skóry, chuda cielęcina, młoda wołowina. Podajemy je gotowane w wodzie lub na parze. W diecie nie powinno zabraknąć ryżu , drobnych kasz które są źródłem węglowodanów, błonnika, witamin grupy B. W celu zwiększenia kaloryczności potraw można do nich dodawać odrobinę masła, oliwy z oliwek . Zalecane są też owoce, które dostarczają kalorii, witamin i błonnika</a:t>
            </a:r>
          </a:p>
          <a:p>
            <a:pPr>
              <a:buNone/>
            </a:pPr>
            <a:r>
              <a:rPr lang="pl-PL" sz="1400" b="1" u="sng" dirty="0">
                <a:solidFill>
                  <a:schemeClr val="tx2"/>
                </a:solidFill>
                <a:latin typeface="Arial" panose="020B0604020202020204" pitchFamily="34" charset="0"/>
                <a:cs typeface="Arial" panose="020B0604020202020204" pitchFamily="34" charset="0"/>
              </a:rPr>
              <a:t>Utrata masy ciała</a:t>
            </a:r>
            <a:r>
              <a:rPr lang="pl-PL" sz="1400" dirty="0">
                <a:solidFill>
                  <a:schemeClr val="tx2"/>
                </a:solidFill>
                <a:latin typeface="Arial" panose="020B0604020202020204" pitchFamily="34" charset="0"/>
                <a:cs typeface="Arial" panose="020B0604020202020204" pitchFamily="34" charset="0"/>
              </a:rPr>
              <a:t>-może prowadzić do niedożywienia a nawet wyniszczenia chorego. Postępowanie dietetyczne może wymagać dostarczenia większej ilości kalorii i białka. Zalecenia dietetyczne stosować jak w przypadku braku apetytu. </a:t>
            </a:r>
            <a:endParaRPr lang="pl-PL" sz="1400" b="1" u="sng" dirty="0">
              <a:solidFill>
                <a:schemeClr val="tx2"/>
              </a:solidFill>
              <a:latin typeface="Arial" panose="020B0604020202020204" pitchFamily="34" charset="0"/>
              <a:cs typeface="Arial" panose="020B0604020202020204" pitchFamily="34" charset="0"/>
            </a:endParaRPr>
          </a:p>
          <a:p>
            <a:pPr>
              <a:buNone/>
            </a:pPr>
            <a:r>
              <a:rPr lang="pl-PL" sz="1400" b="1" u="sng" dirty="0">
                <a:solidFill>
                  <a:schemeClr val="tx2"/>
                </a:solidFill>
                <a:latin typeface="Arial" panose="020B0604020202020204" pitchFamily="34" charset="0"/>
                <a:cs typeface="Arial" panose="020B0604020202020204" pitchFamily="34" charset="0"/>
              </a:rPr>
              <a:t>Problemy z połykaniem </a:t>
            </a:r>
            <a:r>
              <a:rPr lang="pl-PL" sz="1400" dirty="0">
                <a:solidFill>
                  <a:schemeClr val="tx2"/>
                </a:solidFill>
                <a:latin typeface="Arial" panose="020B0604020202020204" pitchFamily="34" charset="0"/>
                <a:cs typeface="Arial" panose="020B0604020202020204" pitchFamily="34" charset="0"/>
              </a:rPr>
              <a:t>– pojawiają się najczęściej na skutek zapalenia błony śluzowej jamy ustnej po radioterapii i chemioterapii. Nie zaleca się potraw ostrych drażniących, jogurtów owocowych. Posiłki muszą być bardzo dokładnie rozdrobnione, płynne, aby ułatwiały połykanie. Zalecane są biszkopty, herbatniki , suchary moczone w mleku lub herbacie, kisiele, budynie, galaretki, musy owocowe z miękkich owoców(np. banany, jabłka ), chude gatunki mięsa rozdrobnione , warzywa gotowane w postaci </a:t>
            </a:r>
            <a:r>
              <a:rPr lang="pl-PL" sz="1400" dirty="0" err="1">
                <a:solidFill>
                  <a:schemeClr val="tx2"/>
                </a:solidFill>
                <a:latin typeface="Arial" panose="020B0604020202020204" pitchFamily="34" charset="0"/>
                <a:cs typeface="Arial" panose="020B0604020202020204" pitchFamily="34" charset="0"/>
              </a:rPr>
              <a:t>pure’e</a:t>
            </a:r>
            <a:r>
              <a:rPr lang="pl-PL" sz="1400" dirty="0">
                <a:solidFill>
                  <a:schemeClr val="tx2"/>
                </a:solidFill>
                <a:latin typeface="Arial" panose="020B0604020202020204" pitchFamily="34" charset="0"/>
                <a:cs typeface="Arial" panose="020B0604020202020204" pitchFamily="34" charset="0"/>
              </a:rPr>
              <a:t>.</a:t>
            </a:r>
          </a:p>
          <a:p>
            <a:pPr>
              <a:buNone/>
            </a:pPr>
            <a:r>
              <a:rPr lang="pl-PL" sz="1400" b="1" u="sng" dirty="0">
                <a:solidFill>
                  <a:schemeClr val="tx2"/>
                </a:solidFill>
                <a:latin typeface="Arial" panose="020B0604020202020204" pitchFamily="34" charset="0"/>
                <a:cs typeface="Arial" panose="020B0604020202020204" pitchFamily="34" charset="0"/>
              </a:rPr>
              <a:t>Uczuci suchości w ustach</a:t>
            </a:r>
            <a:r>
              <a:rPr lang="pl-PL" sz="1400" dirty="0">
                <a:solidFill>
                  <a:schemeClr val="tx2"/>
                </a:solidFill>
                <a:latin typeface="Arial" panose="020B0604020202020204" pitchFamily="34" charset="0"/>
                <a:cs typeface="Arial" panose="020B0604020202020204" pitchFamily="34" charset="0"/>
              </a:rPr>
              <a:t>- Zalecane jest spożywanie większej ilości płynów, ulgę może przynieść płukanie jamy ustnej naparem z rumianku lub siemienia lnianego, które jest dodatkową ochroną dla błony śluzowej.</a:t>
            </a:r>
          </a:p>
          <a:p>
            <a:pPr>
              <a:buNone/>
            </a:pPr>
            <a:r>
              <a:rPr lang="pl-PL" sz="1400" b="1" u="sng" dirty="0">
                <a:solidFill>
                  <a:schemeClr val="tx2"/>
                </a:solidFill>
                <a:latin typeface="Arial" panose="020B0604020202020204" pitchFamily="34" charset="0"/>
                <a:cs typeface="Arial" panose="020B0604020202020204" pitchFamily="34" charset="0"/>
              </a:rPr>
              <a:t>Biegunki i wymioty</a:t>
            </a:r>
            <a:r>
              <a:rPr lang="pl-PL" sz="1400" dirty="0">
                <a:solidFill>
                  <a:schemeClr val="tx2"/>
                </a:solidFill>
                <a:latin typeface="Arial" panose="020B0604020202020204" pitchFamily="34" charset="0"/>
                <a:cs typeface="Arial" panose="020B0604020202020204" pitchFamily="34" charset="0"/>
              </a:rPr>
              <a:t>- zaleca się spożywanie większej ilości płynów i posiłków w postaci płynnej (np. marchwianka, kleik na wodzie, </a:t>
            </a:r>
            <a:r>
              <a:rPr lang="pl-PL" sz="1400" dirty="0" err="1">
                <a:solidFill>
                  <a:schemeClr val="tx2"/>
                </a:solidFill>
                <a:latin typeface="Arial" panose="020B0604020202020204" pitchFamily="34" charset="0"/>
                <a:cs typeface="Arial" panose="020B0604020202020204" pitchFamily="34" charset="0"/>
              </a:rPr>
              <a:t>siemie</a:t>
            </a:r>
            <a:r>
              <a:rPr lang="pl-PL" sz="1400" dirty="0">
                <a:solidFill>
                  <a:schemeClr val="tx2"/>
                </a:solidFill>
                <a:latin typeface="Arial" panose="020B0604020202020204" pitchFamily="34" charset="0"/>
                <a:cs typeface="Arial" panose="020B0604020202020204" pitchFamily="34" charset="0"/>
              </a:rPr>
              <a:t> lniane)</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9248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Prostokąt 3"/>
          <p:cNvSpPr/>
          <p:nvPr/>
        </p:nvSpPr>
        <p:spPr>
          <a:xfrm>
            <a:off x="683568" y="1556792"/>
            <a:ext cx="4536504" cy="21602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accent1">
                  <a:lumMod val="75000"/>
                </a:schemeClr>
              </a:solidFill>
            </a:endParaRPr>
          </a:p>
        </p:txBody>
      </p:sp>
      <p:sp>
        <p:nvSpPr>
          <p:cNvPr id="6" name="Symbol zastępczy zawartości 2"/>
          <p:cNvSpPr txBox="1">
            <a:spLocks/>
          </p:cNvSpPr>
          <p:nvPr/>
        </p:nvSpPr>
        <p:spPr>
          <a:xfrm>
            <a:off x="971600" y="1988840"/>
            <a:ext cx="6984776" cy="93610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pl-PL" sz="3200" dirty="0">
                <a:solidFill>
                  <a:schemeClr val="accent1">
                    <a:lumMod val="75000"/>
                  </a:schemeClr>
                </a:solidFill>
                <a:latin typeface="Arial Black" pitchFamily="34" charset="0"/>
              </a:rPr>
              <a:t>PIELĘGNACJA – ŻYWIENIE - REHABILITACJA</a:t>
            </a:r>
            <a:endParaRPr kumimoji="0" lang="pl-PL" sz="32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8" name="Symbol zastępczy zawartości 2"/>
          <p:cNvSpPr txBox="1">
            <a:spLocks/>
          </p:cNvSpPr>
          <p:nvPr/>
        </p:nvSpPr>
        <p:spPr>
          <a:xfrm>
            <a:off x="971600" y="2996952"/>
            <a:ext cx="7488832" cy="273630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l-PL" sz="2400" dirty="0">
                <a:solidFill>
                  <a:schemeClr val="accent1">
                    <a:lumMod val="75000"/>
                  </a:schemeClr>
                </a:solidFill>
                <a:latin typeface="Arial Black" pitchFamily="34" charset="0"/>
              </a:rPr>
              <a:t>   </a:t>
            </a:r>
          </a:p>
          <a:p>
            <a:pPr marL="342900" lvl="0" indent="-342900">
              <a:spcBef>
                <a:spcPct val="20000"/>
              </a:spcBef>
              <a:defRPr/>
            </a:pPr>
            <a:endParaRPr lang="pl-PL" sz="24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pl-PL" sz="2400" dirty="0">
              <a:solidFill>
                <a:schemeClr val="accent1">
                  <a:lumMod val="75000"/>
                </a:schemeClr>
              </a:solidFill>
              <a:latin typeface="Arial Black"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l-PL" sz="2400" b="0" i="0" u="none" strike="noStrike" kern="1200" cap="none" spc="0" normalizeH="0" baseline="0" noProof="0" dirty="0">
              <a:ln>
                <a:noFill/>
              </a:ln>
              <a:solidFill>
                <a:schemeClr val="accent1">
                  <a:lumMod val="75000"/>
                </a:schemeClr>
              </a:solidFill>
              <a:effectLst/>
              <a:uLnTx/>
              <a:uFillTx/>
              <a:latin typeface="Arial Black" pitchFamily="34" charset="0"/>
            </a:endParaRPr>
          </a:p>
        </p:txBody>
      </p:sp>
      <p:sp>
        <p:nvSpPr>
          <p:cNvPr id="2" name="Prostokąt 1">
            <a:extLst>
              <a:ext uri="{FF2B5EF4-FFF2-40B4-BE49-F238E27FC236}">
                <a16:creationId xmlns:a16="http://schemas.microsoft.com/office/drawing/2014/main" id="{ADF7AD3F-3AB3-4B95-AAB7-E9EA4518C6B1}"/>
              </a:ext>
            </a:extLst>
          </p:cNvPr>
          <p:cNvSpPr/>
          <p:nvPr/>
        </p:nvSpPr>
        <p:spPr>
          <a:xfrm>
            <a:off x="683568" y="3118609"/>
            <a:ext cx="7110536" cy="2677656"/>
          </a:xfrm>
          <a:prstGeom prst="rect">
            <a:avLst/>
          </a:prstGeom>
        </p:spPr>
        <p:txBody>
          <a:bodyPr wrap="square">
            <a:spAutoFit/>
          </a:bodyPr>
          <a:lstStyle/>
          <a:p>
            <a:pPr marL="342900" lvl="0" indent="-342900" algn="just">
              <a:buFont typeface="+mj-lt"/>
              <a:buAutoNum type="arabicPeriod"/>
            </a:pPr>
            <a:r>
              <a:rPr lang="pl-PL" sz="1400" b="1" dirty="0">
                <a:solidFill>
                  <a:schemeClr val="tx2"/>
                </a:solidFill>
                <a:latin typeface="Calibri" panose="020F0502020204030204" pitchFamily="34" charset="0"/>
              </a:rPr>
              <a:t>Karta ACT </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Codzienna toaleta – pielęgnacja skóry jako jednego z największych narządów </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Żywienie, pojenie – drogi naturalne, drogi utworzone sztucznie (sonda, gastrostomia – pielęgnacja, zasady karmienia, ułożenie pacjenta, potrzebny sprzęt)</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Toaleta jamy ustnej – jak często, czym, w jaki sposób</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Tracheostomia – po co, co to jest, jak pielęgnować</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Nebulizacja – kiedy stosujemy, jak wykonać u pacjenta, który nie współpracuje </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Zapobieganie odleżynom</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Rehabilitacja bierna – w jakim zakresie, czy zawsze i u każdego</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Terapie komplementarne – co to jest i jakie są rodzaje</a:t>
            </a:r>
            <a:endParaRPr lang="pl-PL" sz="1400" b="1" dirty="0">
              <a:solidFill>
                <a:schemeClr val="tx2"/>
              </a:solidFill>
            </a:endParaRPr>
          </a:p>
          <a:p>
            <a:pPr marL="342900" lvl="0" indent="-342900" algn="just">
              <a:buFont typeface="+mj-lt"/>
              <a:buAutoNum type="arabicPeriod"/>
            </a:pPr>
            <a:r>
              <a:rPr lang="pl-PL" sz="1400" b="1" dirty="0">
                <a:solidFill>
                  <a:schemeClr val="tx2"/>
                </a:solidFill>
                <a:latin typeface="Calibri" panose="020F0502020204030204" pitchFamily="34" charset="0"/>
              </a:rPr>
              <a:t>Ocena bólu u dzieci – co go nasila, jakie są metody niefarmakologiczne (uzupełniające) w walce z bólem</a:t>
            </a:r>
            <a:endParaRPr lang="pl-PL" sz="1400" b="1" dirty="0">
              <a:solidFill>
                <a:schemeClr val="tx2"/>
              </a:solidFill>
              <a:effectLs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D6766B2-822F-44FC-8344-1E0C6C589B7B}"/>
              </a:ext>
            </a:extLst>
          </p:cNvPr>
          <p:cNvSpPr>
            <a:spLocks noGrp="1"/>
          </p:cNvSpPr>
          <p:nvPr>
            <p:ph type="title"/>
          </p:nvPr>
        </p:nvSpPr>
        <p:spPr/>
        <p:txBody>
          <a:bodyPr>
            <a:normAutofit/>
          </a:bodyPr>
          <a:lstStyle/>
          <a:p>
            <a:r>
              <a:rPr lang="pl-PL" sz="1800" b="1" dirty="0">
                <a:solidFill>
                  <a:schemeClr val="tx2"/>
                </a:solidFill>
                <a:latin typeface="Arial" panose="020B0604020202020204" pitchFamily="34" charset="0"/>
                <a:cs typeface="Arial" panose="020B0604020202020204" pitchFamily="34" charset="0"/>
              </a:rPr>
              <a:t>Ocena stanu odżywienia </a:t>
            </a:r>
          </a:p>
        </p:txBody>
      </p:sp>
      <p:sp>
        <p:nvSpPr>
          <p:cNvPr id="3" name="Symbol zastępczy zawartości 2">
            <a:extLst>
              <a:ext uri="{FF2B5EF4-FFF2-40B4-BE49-F238E27FC236}">
                <a16:creationId xmlns:a16="http://schemas.microsoft.com/office/drawing/2014/main" id="{026CBDD9-5E2D-443D-8256-C3A412A8C8C2}"/>
              </a:ext>
            </a:extLst>
          </p:cNvPr>
          <p:cNvSpPr>
            <a:spLocks noGrp="1"/>
          </p:cNvSpPr>
          <p:nvPr>
            <p:ph idx="1"/>
          </p:nvPr>
        </p:nvSpPr>
        <p:spPr/>
        <p:txBody>
          <a:bodyPr>
            <a:normAutofit/>
          </a:bodyPr>
          <a:lstStyle/>
          <a:p>
            <a:r>
              <a:rPr lang="pl-PL" sz="2000" dirty="0">
                <a:solidFill>
                  <a:schemeClr val="tx2"/>
                </a:solidFill>
                <a:latin typeface="Arial" panose="020B0604020202020204" pitchFamily="34" charset="0"/>
                <a:cs typeface="Arial" panose="020B0604020202020204" pitchFamily="34" charset="0"/>
              </a:rPr>
              <a:t>Nie ma jednolitej metody oceny stanu odżywienia.</a:t>
            </a:r>
          </a:p>
          <a:p>
            <a:r>
              <a:rPr lang="pl-PL" sz="2000" dirty="0">
                <a:solidFill>
                  <a:schemeClr val="tx2"/>
                </a:solidFill>
                <a:latin typeface="Arial" panose="020B0604020202020204" pitchFamily="34" charset="0"/>
                <a:cs typeface="Arial" panose="020B0604020202020204" pitchFamily="34" charset="0"/>
              </a:rPr>
              <a:t>Na wyniki oceny może wpływać choroba podstawowa i / lub leczenie.</a:t>
            </a:r>
          </a:p>
          <a:p>
            <a:r>
              <a:rPr lang="pl-PL" sz="2000" dirty="0">
                <a:solidFill>
                  <a:schemeClr val="tx2"/>
                </a:solidFill>
                <a:latin typeface="Arial" panose="020B0604020202020204" pitchFamily="34" charset="0"/>
                <a:cs typeface="Arial" panose="020B0604020202020204" pitchFamily="34" charset="0"/>
              </a:rPr>
              <a:t>Trudno odróżnić wpływ zaburzeń odżywienia od wpływu choroby na wynik kliniczny.</a:t>
            </a:r>
          </a:p>
          <a:p>
            <a:pPr marL="0" indent="0">
              <a:buNone/>
            </a:pPr>
            <a:endParaRPr lang="pl-PL" sz="20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506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F871986-5544-414F-B170-C33918FA14D0}"/>
              </a:ext>
            </a:extLst>
          </p:cNvPr>
          <p:cNvSpPr>
            <a:spLocks noGrp="1"/>
          </p:cNvSpPr>
          <p:nvPr>
            <p:ph type="title"/>
          </p:nvPr>
        </p:nvSpPr>
        <p:spPr>
          <a:xfrm>
            <a:off x="457200" y="274638"/>
            <a:ext cx="8229600" cy="778098"/>
          </a:xfrm>
        </p:spPr>
        <p:txBody>
          <a:bodyPr>
            <a:normAutofit/>
          </a:bodyPr>
          <a:lstStyle/>
          <a:p>
            <a:r>
              <a:rPr lang="pl-PL" sz="1800" b="1" dirty="0">
                <a:solidFill>
                  <a:schemeClr val="tx2"/>
                </a:solidFill>
                <a:latin typeface="Arial" panose="020B0604020202020204" pitchFamily="34" charset="0"/>
                <a:cs typeface="Arial" panose="020B0604020202020204" pitchFamily="34" charset="0"/>
              </a:rPr>
              <a:t>ŻYWIENIE ENTERALNE  (DOJELITOWE)</a:t>
            </a:r>
          </a:p>
        </p:txBody>
      </p:sp>
      <p:sp>
        <p:nvSpPr>
          <p:cNvPr id="3" name="Symbol zastępczy zawartości 2">
            <a:extLst>
              <a:ext uri="{FF2B5EF4-FFF2-40B4-BE49-F238E27FC236}">
                <a16:creationId xmlns:a16="http://schemas.microsoft.com/office/drawing/2014/main" id="{8405C366-5FF4-4578-9554-E141372D283A}"/>
              </a:ext>
            </a:extLst>
          </p:cNvPr>
          <p:cNvSpPr>
            <a:spLocks noGrp="1"/>
          </p:cNvSpPr>
          <p:nvPr>
            <p:ph idx="1"/>
          </p:nvPr>
        </p:nvSpPr>
        <p:spPr>
          <a:xfrm>
            <a:off x="457200" y="1052736"/>
            <a:ext cx="8229600" cy="5073427"/>
          </a:xfrm>
        </p:spPr>
        <p:txBody>
          <a:bodyPr>
            <a:normAutofit/>
          </a:bodyPr>
          <a:lstStyle/>
          <a:p>
            <a:r>
              <a:rPr lang="pl-PL" sz="1400" dirty="0">
                <a:solidFill>
                  <a:schemeClr val="tx2"/>
                </a:solidFill>
                <a:latin typeface="Arial" panose="020B0604020202020204" pitchFamily="34" charset="0"/>
                <a:cs typeface="Arial" panose="020B0604020202020204" pitchFamily="34" charset="0"/>
              </a:rPr>
              <a:t>Niedożywienie spowodowane: brakiem łaknienia, przeszkodą mechaniczną</a:t>
            </a:r>
          </a:p>
          <a:p>
            <a:r>
              <a:rPr lang="pl-PL" sz="1400" dirty="0">
                <a:solidFill>
                  <a:schemeClr val="tx2"/>
                </a:solidFill>
                <a:latin typeface="Arial" panose="020B0604020202020204" pitchFamily="34" charset="0"/>
                <a:cs typeface="Arial" panose="020B0604020202020204" pitchFamily="34" charset="0"/>
              </a:rPr>
              <a:t>Zaburzenia połykania na tle neurologicznym oraz występujące u chorych nieprzytomnych.</a:t>
            </a:r>
          </a:p>
          <a:p>
            <a:r>
              <a:rPr lang="pl-PL" sz="1400" dirty="0">
                <a:solidFill>
                  <a:schemeClr val="tx2"/>
                </a:solidFill>
                <a:latin typeface="Arial" panose="020B0604020202020204" pitchFamily="34" charset="0"/>
                <a:cs typeface="Arial" panose="020B0604020202020204" pitchFamily="34" charset="0"/>
              </a:rPr>
              <a:t>Rozlegle oparzenia</a:t>
            </a:r>
          </a:p>
          <a:p>
            <a:r>
              <a:rPr lang="pl-PL" sz="1400" dirty="0">
                <a:solidFill>
                  <a:schemeClr val="tx2"/>
                </a:solidFill>
                <a:latin typeface="Arial" panose="020B0604020202020204" pitchFamily="34" charset="0"/>
                <a:cs typeface="Arial" panose="020B0604020202020204" pitchFamily="34" charset="0"/>
              </a:rPr>
              <a:t>Zespół krótkiego jelita.</a:t>
            </a:r>
          </a:p>
          <a:p>
            <a:r>
              <a:rPr lang="pl-PL" sz="1400" dirty="0">
                <a:solidFill>
                  <a:schemeClr val="tx2"/>
                </a:solidFill>
                <a:latin typeface="Arial" panose="020B0604020202020204" pitchFamily="34" charset="0"/>
                <a:cs typeface="Arial" panose="020B0604020202020204" pitchFamily="34" charset="0"/>
              </a:rPr>
              <a:t>Przetoki o niewłaściwym wydzielaniu.</a:t>
            </a:r>
          </a:p>
          <a:p>
            <a:r>
              <a:rPr lang="pl-PL" sz="1400" dirty="0">
                <a:solidFill>
                  <a:schemeClr val="tx2"/>
                </a:solidFill>
                <a:latin typeface="Arial" panose="020B0604020202020204" pitchFamily="34" charset="0"/>
                <a:cs typeface="Arial" panose="020B0604020202020204" pitchFamily="34" charset="0"/>
              </a:rPr>
              <a:t>Leczenie: choroby </a:t>
            </a:r>
            <a:r>
              <a:rPr lang="pl-PL" sz="1400" dirty="0" err="1">
                <a:solidFill>
                  <a:schemeClr val="tx2"/>
                </a:solidFill>
                <a:latin typeface="Arial" panose="020B0604020202020204" pitchFamily="34" charset="0"/>
                <a:cs typeface="Arial" panose="020B0604020202020204" pitchFamily="34" charset="0"/>
              </a:rPr>
              <a:t>Leśniowskiego-Crohna</a:t>
            </a:r>
            <a:r>
              <a:rPr lang="pl-PL" sz="1400" dirty="0">
                <a:solidFill>
                  <a:schemeClr val="tx2"/>
                </a:solidFill>
                <a:latin typeface="Arial" panose="020B0604020202020204" pitchFamily="34" charset="0"/>
                <a:cs typeface="Arial" panose="020B0604020202020204" pitchFamily="34" charset="0"/>
              </a:rPr>
              <a:t>, wrzodziejącego zapalenia jelita grubego, przewlekłej niewydolności oddechowej, przewlekłej niewydolności nerek.</a:t>
            </a:r>
          </a:p>
          <a:p>
            <a:r>
              <a:rPr lang="pl-PL" sz="1400" dirty="0">
                <a:solidFill>
                  <a:schemeClr val="tx2"/>
                </a:solidFill>
                <a:latin typeface="Arial" panose="020B0604020202020204" pitchFamily="34" charset="0"/>
                <a:cs typeface="Arial" panose="020B0604020202020204" pitchFamily="34" charset="0"/>
              </a:rPr>
              <a:t>Odżywianie dzieci z </a:t>
            </a:r>
            <a:r>
              <a:rPr lang="pl-PL" sz="1400" dirty="0" err="1">
                <a:solidFill>
                  <a:schemeClr val="tx2"/>
                </a:solidFill>
                <a:latin typeface="Arial" panose="020B0604020202020204" pitchFamily="34" charset="0"/>
                <a:cs typeface="Arial" panose="020B0604020202020204" pitchFamily="34" charset="0"/>
              </a:rPr>
              <a:t>zaburzenimi</a:t>
            </a:r>
            <a:r>
              <a:rPr lang="pl-PL" sz="1400" dirty="0">
                <a:solidFill>
                  <a:schemeClr val="tx2"/>
                </a:solidFill>
                <a:latin typeface="Arial" panose="020B0604020202020204" pitchFamily="34" charset="0"/>
                <a:cs typeface="Arial" panose="020B0604020202020204" pitchFamily="34" charset="0"/>
              </a:rPr>
              <a:t> trawienia i wchłaniania, takimi jak: choroba jelit, alergie pokarmowe, mukowiscydoza.</a:t>
            </a:r>
          </a:p>
          <a:p>
            <a:r>
              <a:rPr lang="pl-PL" sz="1400" dirty="0" err="1">
                <a:solidFill>
                  <a:schemeClr val="tx2"/>
                </a:solidFill>
                <a:latin typeface="Arial" panose="020B0604020202020204" pitchFamily="34" charset="0"/>
                <a:cs typeface="Arial" panose="020B0604020202020204" pitchFamily="34" charset="0"/>
              </a:rPr>
              <a:t>Cześciowo</a:t>
            </a:r>
            <a:r>
              <a:rPr lang="pl-PL" sz="1400" dirty="0">
                <a:solidFill>
                  <a:schemeClr val="tx2"/>
                </a:solidFill>
                <a:latin typeface="Arial" panose="020B0604020202020204" pitchFamily="34" charset="0"/>
                <a:cs typeface="Arial" panose="020B0604020202020204" pitchFamily="34" charset="0"/>
              </a:rPr>
              <a:t> po chemio- i radioterapii. </a:t>
            </a:r>
          </a:p>
          <a:p>
            <a:r>
              <a:rPr lang="pl-PL" sz="1400" dirty="0">
                <a:solidFill>
                  <a:schemeClr val="tx2"/>
                </a:solidFill>
                <a:latin typeface="Arial" panose="020B0604020202020204" pitchFamily="34" charset="0"/>
                <a:cs typeface="Arial" panose="020B0604020202020204" pitchFamily="34" charset="0"/>
              </a:rPr>
              <a:t>Gdy podaż drogą przewodu pokarmowego jest niemożliwa lub niewystarczająca do pokrycia zapotrzebowania energetycznego</a:t>
            </a:r>
          </a:p>
          <a:p>
            <a:r>
              <a:rPr lang="pl-PL" sz="1400" dirty="0">
                <a:solidFill>
                  <a:schemeClr val="tx2"/>
                </a:solidFill>
                <a:latin typeface="Arial" panose="020B0604020202020204" pitchFamily="34" charset="0"/>
                <a:cs typeface="Arial" panose="020B0604020202020204" pitchFamily="34" charset="0"/>
              </a:rPr>
              <a:t>U noworodków z małą masą urodzeniową (wczesny okres)</a:t>
            </a:r>
          </a:p>
          <a:p>
            <a:r>
              <a:rPr lang="pl-PL" sz="1400" dirty="0">
                <a:solidFill>
                  <a:schemeClr val="tx2"/>
                </a:solidFill>
                <a:latin typeface="Arial" panose="020B0604020202020204" pitchFamily="34" charset="0"/>
                <a:cs typeface="Arial" panose="020B0604020202020204" pitchFamily="34" charset="0"/>
              </a:rPr>
              <a:t>W przypadku wyłączenia (czasowego?) przewodu pokarmowego (np. po zabiegach chirurgicznych – wysokie przetoki, po radioterapii, ciężki stan w intensywnej opiece medycznej)</a:t>
            </a:r>
          </a:p>
          <a:p>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1425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4AFFA3-C06E-49B9-8F44-7EA6E3A13862}"/>
              </a:ext>
            </a:extLst>
          </p:cNvPr>
          <p:cNvSpPr>
            <a:spLocks noGrp="1"/>
          </p:cNvSpPr>
          <p:nvPr>
            <p:ph type="title"/>
          </p:nvPr>
        </p:nvSpPr>
        <p:spPr>
          <a:xfrm>
            <a:off x="457200" y="274639"/>
            <a:ext cx="8229600" cy="778098"/>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Zasady karmienia przez  sondę/gastrostomię:</a:t>
            </a:r>
          </a:p>
        </p:txBody>
      </p:sp>
      <p:sp>
        <p:nvSpPr>
          <p:cNvPr id="3" name="Symbol zastępczy zawartości 2">
            <a:extLst>
              <a:ext uri="{FF2B5EF4-FFF2-40B4-BE49-F238E27FC236}">
                <a16:creationId xmlns:a16="http://schemas.microsoft.com/office/drawing/2014/main" id="{0FF50762-7149-4272-8DDB-F52DD5927A4B}"/>
              </a:ext>
            </a:extLst>
          </p:cNvPr>
          <p:cNvSpPr>
            <a:spLocks noGrp="1"/>
          </p:cNvSpPr>
          <p:nvPr>
            <p:ph idx="1"/>
          </p:nvPr>
        </p:nvSpPr>
        <p:spPr>
          <a:xfrm>
            <a:off x="457200" y="1124744"/>
            <a:ext cx="8229600" cy="5001419"/>
          </a:xfrm>
        </p:spPr>
        <p:txBody>
          <a:bodyPr>
            <a:normAutofit/>
          </a:bodyPr>
          <a:lstStyle/>
          <a:p>
            <a:r>
              <a:rPr lang="pl-PL" sz="1400" dirty="0">
                <a:solidFill>
                  <a:schemeClr val="tx2"/>
                </a:solidFill>
                <a:latin typeface="Arial" panose="020B0604020202020204" pitchFamily="34" charset="0"/>
                <a:cs typeface="Arial" panose="020B0604020202020204" pitchFamily="34" charset="0"/>
              </a:rPr>
              <a:t>Przygotowanie sprzętu do karmienia: taca, strzykawka 100-150 ml, pojemnik ze zmiksowanym ciepłym pokarmem utrzymujący stałą temperaturę, pojemnik z przegotowaną ciepłą wodą, miska na odpadki, lignina.</a:t>
            </a:r>
          </a:p>
          <a:p>
            <a:r>
              <a:rPr lang="pl-PL" sz="1400" dirty="0">
                <a:solidFill>
                  <a:schemeClr val="tx2"/>
                </a:solidFill>
                <a:latin typeface="Arial" panose="020B0604020202020204" pitchFamily="34" charset="0"/>
                <a:cs typeface="Arial" panose="020B0604020202020204" pitchFamily="34" charset="0"/>
              </a:rPr>
              <a:t>Ułożenie pacjenta w pozycji wysokiej lub </a:t>
            </a:r>
            <a:r>
              <a:rPr lang="pl-PL" sz="1400" dirty="0" err="1">
                <a:solidFill>
                  <a:schemeClr val="tx2"/>
                </a:solidFill>
                <a:latin typeface="Arial" panose="020B0604020202020204" pitchFamily="34" charset="0"/>
                <a:cs typeface="Arial" panose="020B0604020202020204" pitchFamily="34" charset="0"/>
              </a:rPr>
              <a:t>półwysokiej</a:t>
            </a:r>
            <a:r>
              <a:rPr lang="pl-PL" sz="1400" dirty="0">
                <a:solidFill>
                  <a:schemeClr val="tx2"/>
                </a:solidFill>
                <a:latin typeface="Arial" panose="020B0604020202020204" pitchFamily="34" charset="0"/>
                <a:cs typeface="Arial" panose="020B0604020202020204" pitchFamily="34" charset="0"/>
              </a:rPr>
              <a:t> podczas podawania pokarmu, zapobiegającej aspiracji treści pokarmowej do dróg oddechowych i ułatwiającej przesuwanie się pokarmu do dalszej części przewodu pokarmowego </a:t>
            </a:r>
          </a:p>
          <a:p>
            <a:r>
              <a:rPr lang="pl-PL" sz="1400" dirty="0">
                <a:solidFill>
                  <a:schemeClr val="tx2"/>
                </a:solidFill>
                <a:latin typeface="Arial" panose="020B0604020202020204" pitchFamily="34" charset="0"/>
                <a:cs typeface="Arial" panose="020B0604020202020204" pitchFamily="34" charset="0"/>
              </a:rPr>
              <a:t>Należy unikać pozycji na lewym boku u otyłych pacjentów ze względu na większą możliwość przeciekania pokarmu przez przetokę.</a:t>
            </a:r>
          </a:p>
          <a:p>
            <a:r>
              <a:rPr lang="pl-PL" sz="1400" dirty="0">
                <a:solidFill>
                  <a:schemeClr val="tx2"/>
                </a:solidFill>
                <a:latin typeface="Arial" panose="020B0604020202020204" pitchFamily="34" charset="0"/>
                <a:cs typeface="Arial" panose="020B0604020202020204" pitchFamily="34" charset="0"/>
              </a:rPr>
              <a:t>Podaż posiłków u pacjentów leżących powinna być o określonych porach.</a:t>
            </a:r>
          </a:p>
          <a:p>
            <a:r>
              <a:rPr lang="pl-PL" sz="1400" dirty="0">
                <a:solidFill>
                  <a:schemeClr val="tx2"/>
                </a:solidFill>
                <a:latin typeface="Arial" panose="020B0604020202020204" pitchFamily="34" charset="0"/>
                <a:cs typeface="Arial" panose="020B0604020202020204" pitchFamily="34" charset="0"/>
              </a:rPr>
              <a:t>Sprawdzenie zalegania pokarmu w żołądku przez połączenie strzykawki z sondą i wykonanie aspiracji treści żołądkowej: brak treści pokarmowej (tylko kwasy żołądkowe) wskazuje na prawidłowe trawienie i przesuwanie się pokarmu, zaleganie treści informuje o nieprawidłowości i konieczności przeanalizowania sposobu odżywiania.</a:t>
            </a:r>
          </a:p>
          <a:p>
            <a:r>
              <a:rPr lang="pl-PL" sz="1400" dirty="0">
                <a:solidFill>
                  <a:schemeClr val="tx2"/>
                </a:solidFill>
                <a:latin typeface="Arial" panose="020B0604020202020204" pitchFamily="34" charset="0"/>
                <a:cs typeface="Arial" panose="020B0604020202020204" pitchFamily="34" charset="0"/>
              </a:rPr>
              <a:t>Temperatura posiłków nie powinna przekraczać 40 stopni </a:t>
            </a:r>
            <a:r>
              <a:rPr lang="pl-PL" sz="1400" dirty="0" err="1">
                <a:solidFill>
                  <a:schemeClr val="tx2"/>
                </a:solidFill>
                <a:latin typeface="Arial" panose="020B0604020202020204" pitchFamily="34" charset="0"/>
                <a:cs typeface="Arial" panose="020B0604020202020204" pitchFamily="34" charset="0"/>
              </a:rPr>
              <a:t>Celcjusza</a:t>
            </a:r>
            <a:r>
              <a:rPr lang="pl-PL" sz="1400" dirty="0">
                <a:solidFill>
                  <a:schemeClr val="tx2"/>
                </a:solidFill>
                <a:latin typeface="Arial" panose="020B0604020202020204" pitchFamily="34" charset="0"/>
                <a:cs typeface="Arial" panose="020B0604020202020204" pitchFamily="34" charset="0"/>
              </a:rPr>
              <a:t>, temperatura optymalna 35-37stopni </a:t>
            </a:r>
            <a:r>
              <a:rPr lang="pl-PL" sz="1400" dirty="0" err="1">
                <a:solidFill>
                  <a:schemeClr val="tx2"/>
                </a:solidFill>
                <a:latin typeface="Arial" panose="020B0604020202020204" pitchFamily="34" charset="0"/>
                <a:cs typeface="Arial" panose="020B0604020202020204" pitchFamily="34" charset="0"/>
              </a:rPr>
              <a:t>Celcjusza</a:t>
            </a:r>
            <a:r>
              <a:rPr lang="pl-PL" sz="1400" dirty="0">
                <a:solidFill>
                  <a:schemeClr val="tx2"/>
                </a:solidFill>
                <a:latin typeface="Arial" panose="020B0604020202020204" pitchFamily="34" charset="0"/>
                <a:cs typeface="Arial" panose="020B0604020202020204" pitchFamily="34" charset="0"/>
              </a:rPr>
              <a:t>.</a:t>
            </a:r>
          </a:p>
          <a:p>
            <a:r>
              <a:rPr lang="pl-PL" sz="1400" dirty="0">
                <a:solidFill>
                  <a:schemeClr val="tx2"/>
                </a:solidFill>
                <a:latin typeface="Arial" panose="020B0604020202020204" pitchFamily="34" charset="0"/>
                <a:cs typeface="Arial" panose="020B0604020202020204" pitchFamily="34" charset="0"/>
              </a:rPr>
              <a:t>Papka pokarmowa nie powinna być zbyt gęsta, gdyż może dojść do zatkania zgłębnika.</a:t>
            </a:r>
          </a:p>
          <a:p>
            <a:r>
              <a:rPr lang="pl-PL" sz="1400" dirty="0">
                <a:solidFill>
                  <a:schemeClr val="tx2"/>
                </a:solidFill>
                <a:latin typeface="Arial" panose="020B0604020202020204" pitchFamily="34" charset="0"/>
                <a:cs typeface="Arial" panose="020B0604020202020204" pitchFamily="34" charset="0"/>
              </a:rPr>
              <a:t>Nie są zalecane pokarmy wzdymające (kapustne, strączkowe), ciężkostrawne zwłaszcza u pacjentów leżących.</a:t>
            </a:r>
          </a:p>
          <a:p>
            <a:r>
              <a:rPr lang="pl-PL" sz="1400" dirty="0">
                <a:solidFill>
                  <a:schemeClr val="tx2"/>
                </a:solidFill>
                <a:latin typeface="Arial" panose="020B0604020202020204" pitchFamily="34" charset="0"/>
                <a:cs typeface="Arial" panose="020B0604020202020204" pitchFamily="34" charset="0"/>
              </a:rPr>
              <a:t>Możliwe jest uzupełnienie diety kuchennej dietą przemysłową, gdy chcemy osiągnąć większą kaloryczność posiłków.</a:t>
            </a:r>
          </a:p>
          <a:p>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27479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97897D1-7CB0-485B-B9BB-62E90C3AA3CB}"/>
              </a:ext>
            </a:extLst>
          </p:cNvPr>
          <p:cNvSpPr>
            <a:spLocks noGrp="1"/>
          </p:cNvSpPr>
          <p:nvPr>
            <p:ph idx="1"/>
          </p:nvPr>
        </p:nvSpPr>
        <p:spPr>
          <a:xfrm>
            <a:off x="457200" y="476672"/>
            <a:ext cx="8229600" cy="5649491"/>
          </a:xfrm>
        </p:spPr>
        <p:txBody>
          <a:bodyPr>
            <a:normAutofit/>
          </a:bodyPr>
          <a:lstStyle/>
          <a:p>
            <a:r>
              <a:rPr lang="pl-PL" sz="1400" dirty="0">
                <a:solidFill>
                  <a:schemeClr val="tx2"/>
                </a:solidFill>
                <a:latin typeface="Arial" panose="020B0604020202020204" pitchFamily="34" charset="0"/>
                <a:cs typeface="Arial" panose="020B0604020202020204" pitchFamily="34" charset="0"/>
              </a:rPr>
              <a:t>U dzieci leżących należy zadbać o odpowiednią podaż błonnika (min. 1 jabłko dziennie, soki owocowe, banany nie są wskazane ze względu na działanie zapierające).</a:t>
            </a:r>
          </a:p>
          <a:p>
            <a:r>
              <a:rPr lang="pl-PL" sz="1400" dirty="0">
                <a:solidFill>
                  <a:schemeClr val="tx2"/>
                </a:solidFill>
                <a:latin typeface="Arial" panose="020B0604020202020204" pitchFamily="34" charset="0"/>
                <a:cs typeface="Arial" panose="020B0604020202020204" pitchFamily="34" charset="0"/>
              </a:rPr>
              <a:t>Podaż płynów w zależności od zapotrzebowania, aktywności fizycznej – </a:t>
            </a:r>
            <a:r>
              <a:rPr lang="pl-PL" sz="1400" b="1" dirty="0">
                <a:solidFill>
                  <a:schemeClr val="tx2"/>
                </a:solidFill>
                <a:latin typeface="Arial" panose="020B0604020202020204" pitchFamily="34" charset="0"/>
                <a:cs typeface="Arial" panose="020B0604020202020204" pitchFamily="34" charset="0"/>
              </a:rPr>
              <a:t>REHABILITACJA !!!</a:t>
            </a:r>
            <a:endParaRPr lang="pl-PL" sz="1400" dirty="0">
              <a:solidFill>
                <a:schemeClr val="tx2"/>
              </a:solidFill>
              <a:latin typeface="Arial" panose="020B0604020202020204" pitchFamily="34" charset="0"/>
              <a:cs typeface="Arial" panose="020B0604020202020204" pitchFamily="34" charset="0"/>
            </a:endParaRPr>
          </a:p>
          <a:p>
            <a:r>
              <a:rPr lang="pl-PL" sz="1400" dirty="0">
                <a:solidFill>
                  <a:schemeClr val="tx2"/>
                </a:solidFill>
                <a:latin typeface="Arial" panose="020B0604020202020204" pitchFamily="34" charset="0"/>
                <a:cs typeface="Arial" panose="020B0604020202020204" pitchFamily="34" charset="0"/>
              </a:rPr>
              <a:t>Podawanie posiłków nie powinno być częstsze niż co 2 godziny.</a:t>
            </a:r>
          </a:p>
          <a:p>
            <a:r>
              <a:rPr lang="pl-PL" sz="1400" dirty="0">
                <a:solidFill>
                  <a:schemeClr val="tx2"/>
                </a:solidFill>
                <a:latin typeface="Arial" panose="020B0604020202020204" pitchFamily="34" charset="0"/>
                <a:cs typeface="Arial" panose="020B0604020202020204" pitchFamily="34" charset="0"/>
              </a:rPr>
              <a:t>Podaż posiłków należy rozłożyć tak aby dziecko miało zachowaną przerwę nocną minimum 6-8 godzin.</a:t>
            </a:r>
          </a:p>
          <a:p>
            <a:r>
              <a:rPr lang="pl-PL" sz="1400" dirty="0">
                <a:solidFill>
                  <a:schemeClr val="tx2"/>
                </a:solidFill>
                <a:latin typeface="Arial" panose="020B0604020202020204" pitchFamily="34" charset="0"/>
                <a:cs typeface="Arial" panose="020B0604020202020204" pitchFamily="34" charset="0"/>
              </a:rPr>
              <a:t>Gdy dziecko może połykać, powinno w ciągu dnia otrzymać do picia wodę niegazowaną lub lekko gazowaną. Pozwoli to na utrzymanie motoryki przełyku, jak również na jego rehabilitację. Poza tym zapobiega zmianom zanikowym w obrębie jamy ustnej.</a:t>
            </a:r>
          </a:p>
          <a:p>
            <a:r>
              <a:rPr lang="pl-PL" sz="1400" dirty="0">
                <a:solidFill>
                  <a:schemeClr val="tx2"/>
                </a:solidFill>
                <a:latin typeface="Arial" panose="020B0604020202020204" pitchFamily="34" charset="0"/>
                <a:cs typeface="Arial" panose="020B0604020202020204" pitchFamily="34" charset="0"/>
              </a:rPr>
              <a:t>Wymiana sondy żołądkowej: poliwinylowej (PCV) co 7-10 dni, poliuretanowej (PUR) co 6 tygodni.</a:t>
            </a:r>
          </a:p>
          <a:p>
            <a:endParaRPr lang="pl-PL" sz="1400" dirty="0">
              <a:solidFill>
                <a:schemeClr val="tx2"/>
              </a:solidFill>
              <a:latin typeface="Arial" panose="020B0604020202020204" pitchFamily="34" charset="0"/>
              <a:cs typeface="Arial" panose="020B0604020202020204" pitchFamily="34" charset="0"/>
            </a:endParaRPr>
          </a:p>
          <a:p>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76303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E9F6BC2-BD95-462D-BA5C-40D72273670B}"/>
              </a:ext>
            </a:extLst>
          </p:cNvPr>
          <p:cNvSpPr>
            <a:spLocks noGrp="1"/>
          </p:cNvSpPr>
          <p:nvPr>
            <p:ph type="title"/>
          </p:nvPr>
        </p:nvSpPr>
        <p:spPr>
          <a:xfrm>
            <a:off x="457200" y="274638"/>
            <a:ext cx="8229600" cy="634082"/>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Pielęgnacja gastrostomii (PEG)</a:t>
            </a:r>
          </a:p>
        </p:txBody>
      </p:sp>
      <p:sp>
        <p:nvSpPr>
          <p:cNvPr id="3" name="Symbol zastępczy zawartości 2">
            <a:extLst>
              <a:ext uri="{FF2B5EF4-FFF2-40B4-BE49-F238E27FC236}">
                <a16:creationId xmlns:a16="http://schemas.microsoft.com/office/drawing/2014/main" id="{028EFAF1-507E-40C9-9A9A-A5BB3F40E1E3}"/>
              </a:ext>
            </a:extLst>
          </p:cNvPr>
          <p:cNvSpPr>
            <a:spLocks noGrp="1"/>
          </p:cNvSpPr>
          <p:nvPr>
            <p:ph idx="1"/>
          </p:nvPr>
        </p:nvSpPr>
        <p:spPr>
          <a:xfrm>
            <a:off x="457200" y="908720"/>
            <a:ext cx="8229600" cy="5217443"/>
          </a:xfrm>
        </p:spPr>
        <p:txBody>
          <a:bodyPr>
            <a:normAutofit/>
          </a:bodyPr>
          <a:lstStyle/>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r>
              <a:rPr lang="pl-PL" sz="1400" dirty="0">
                <a:solidFill>
                  <a:schemeClr val="tx2"/>
                </a:solidFill>
                <a:latin typeface="Arial" panose="020B0604020202020204" pitchFamily="34" charset="0"/>
                <a:cs typeface="Arial" panose="020B0604020202020204" pitchFamily="34" charset="0"/>
              </a:rPr>
              <a:t>Wytworzona, </a:t>
            </a:r>
            <a:r>
              <a:rPr lang="pl-PL" sz="1400" dirty="0" err="1">
                <a:solidFill>
                  <a:schemeClr val="tx2"/>
                </a:solidFill>
                <a:latin typeface="Arial" panose="020B0604020202020204" pitchFamily="34" charset="0"/>
                <a:cs typeface="Arial" panose="020B0604020202020204" pitchFamily="34" charset="0"/>
              </a:rPr>
              <a:t>oprotezowana</a:t>
            </a:r>
            <a:r>
              <a:rPr lang="pl-PL" sz="1400" dirty="0">
                <a:solidFill>
                  <a:schemeClr val="tx2"/>
                </a:solidFill>
                <a:latin typeface="Arial" panose="020B0604020202020204" pitchFamily="34" charset="0"/>
                <a:cs typeface="Arial" panose="020B0604020202020204" pitchFamily="34" charset="0"/>
              </a:rPr>
              <a:t> </a:t>
            </a:r>
          </a:p>
          <a:p>
            <a:pPr marL="0" indent="0">
              <a:buNone/>
            </a:pPr>
            <a:r>
              <a:rPr lang="pl-PL" sz="1400" dirty="0">
                <a:solidFill>
                  <a:schemeClr val="tx2"/>
                </a:solidFill>
                <a:latin typeface="Arial" panose="020B0604020202020204" pitchFamily="34" charset="0"/>
                <a:cs typeface="Arial" panose="020B0604020202020204" pitchFamily="34" charset="0"/>
              </a:rPr>
              <a:t>przezskórna endoskopowa gastrostomia</a:t>
            </a:r>
          </a:p>
          <a:p>
            <a:pPr marL="0" indent="0">
              <a:buNone/>
            </a:pPr>
            <a:r>
              <a:rPr lang="pl-PL" altLang="pl-PL" sz="1400" dirty="0">
                <a:solidFill>
                  <a:schemeClr val="tx2"/>
                </a:solidFill>
                <a:latin typeface="Arial" panose="020B0604020202020204" pitchFamily="34" charset="0"/>
                <a:cs typeface="Arial" panose="020B0604020202020204" pitchFamily="34" charset="0"/>
              </a:rPr>
              <a:t>(</a:t>
            </a:r>
            <a:r>
              <a:rPr lang="pl-PL" altLang="pl-PL" sz="1400" dirty="0">
                <a:solidFill>
                  <a:schemeClr val="tx2"/>
                </a:solidFill>
                <a:latin typeface="Arial" panose="020B0604020202020204" pitchFamily="34" charset="0"/>
                <a:cs typeface="Arial" panose="020B0604020202020204" pitchFamily="34" charset="0"/>
                <a:hlinkClick r:id="rId2" tooltip="Język angielski"/>
              </a:rPr>
              <a:t>ang.</a:t>
            </a:r>
            <a:r>
              <a:rPr lang="pl-PL" altLang="pl-PL" sz="1400" dirty="0">
                <a:solidFill>
                  <a:schemeClr val="tx2"/>
                </a:solidFill>
                <a:latin typeface="Arial" panose="020B0604020202020204" pitchFamily="34" charset="0"/>
                <a:cs typeface="Arial" panose="020B0604020202020204" pitchFamily="34" charset="0"/>
              </a:rPr>
              <a:t> </a:t>
            </a:r>
            <a:r>
              <a:rPr lang="pl-PL" altLang="pl-PL" sz="1400" i="1" dirty="0" err="1">
                <a:solidFill>
                  <a:schemeClr val="tx2"/>
                </a:solidFill>
                <a:latin typeface="Arial" panose="020B0604020202020204" pitchFamily="34" charset="0"/>
                <a:cs typeface="Arial" panose="020B0604020202020204" pitchFamily="34" charset="0"/>
              </a:rPr>
              <a:t>Percutaneous</a:t>
            </a:r>
            <a:r>
              <a:rPr lang="pl-PL" altLang="pl-PL" sz="1400" i="1" dirty="0">
                <a:solidFill>
                  <a:schemeClr val="tx2"/>
                </a:solidFill>
                <a:latin typeface="Arial" panose="020B0604020202020204" pitchFamily="34" charset="0"/>
                <a:cs typeface="Arial" panose="020B0604020202020204" pitchFamily="34" charset="0"/>
              </a:rPr>
              <a:t> </a:t>
            </a:r>
            <a:r>
              <a:rPr lang="pl-PL" altLang="pl-PL" sz="1400" i="1" dirty="0" err="1">
                <a:solidFill>
                  <a:schemeClr val="tx2"/>
                </a:solidFill>
                <a:latin typeface="Arial" panose="020B0604020202020204" pitchFamily="34" charset="0"/>
                <a:cs typeface="Arial" panose="020B0604020202020204" pitchFamily="34" charset="0"/>
              </a:rPr>
              <a:t>endoscopic</a:t>
            </a:r>
            <a:r>
              <a:rPr lang="pl-PL" altLang="pl-PL" sz="1400" i="1" dirty="0">
                <a:solidFill>
                  <a:schemeClr val="tx2"/>
                </a:solidFill>
                <a:latin typeface="Arial" panose="020B0604020202020204" pitchFamily="34" charset="0"/>
                <a:cs typeface="Arial" panose="020B0604020202020204" pitchFamily="34" charset="0"/>
              </a:rPr>
              <a:t> </a:t>
            </a:r>
            <a:r>
              <a:rPr lang="pl-PL" altLang="pl-PL" sz="1400" i="1" dirty="0" err="1">
                <a:solidFill>
                  <a:schemeClr val="tx2"/>
                </a:solidFill>
                <a:latin typeface="Arial" panose="020B0604020202020204" pitchFamily="34" charset="0"/>
                <a:cs typeface="Arial" panose="020B0604020202020204" pitchFamily="34" charset="0"/>
              </a:rPr>
              <a:t>gastrostomy</a:t>
            </a:r>
            <a:r>
              <a:rPr lang="pl-PL" altLang="pl-PL" sz="1400" dirty="0">
                <a:solidFill>
                  <a:schemeClr val="tx2"/>
                </a:solidFill>
                <a:latin typeface="Arial" panose="020B0604020202020204" pitchFamily="34" charset="0"/>
                <a:cs typeface="Arial" panose="020B0604020202020204" pitchFamily="34" charset="0"/>
              </a:rPr>
              <a:t> - </a:t>
            </a:r>
            <a:r>
              <a:rPr lang="pl-PL" altLang="pl-PL" sz="1400" b="1" dirty="0">
                <a:solidFill>
                  <a:schemeClr val="tx2"/>
                </a:solidFill>
                <a:latin typeface="Arial" panose="020B0604020202020204" pitchFamily="34" charset="0"/>
                <a:cs typeface="Arial" panose="020B0604020202020204" pitchFamily="34" charset="0"/>
              </a:rPr>
              <a:t>PEG</a:t>
            </a:r>
            <a:r>
              <a:rPr lang="pl-PL" altLang="pl-PL" sz="1400" dirty="0">
                <a:solidFill>
                  <a:schemeClr val="tx2"/>
                </a:solidFill>
                <a:latin typeface="Arial" panose="020B0604020202020204" pitchFamily="34" charset="0"/>
                <a:cs typeface="Arial" panose="020B0604020202020204" pitchFamily="34" charset="0"/>
              </a:rPr>
              <a:t>) </a:t>
            </a:r>
          </a:p>
          <a:p>
            <a:pPr marL="0" indent="0">
              <a:buNone/>
            </a:pPr>
            <a:r>
              <a:rPr lang="pl-PL" altLang="pl-PL" sz="1400" dirty="0">
                <a:solidFill>
                  <a:schemeClr val="tx2"/>
                </a:solidFill>
                <a:latin typeface="Arial" panose="020B0604020202020204" pitchFamily="34" charset="0"/>
                <a:cs typeface="Arial" panose="020B0604020202020204" pitchFamily="34" charset="0"/>
              </a:rPr>
              <a:t>zabieg </a:t>
            </a:r>
            <a:r>
              <a:rPr lang="pl-PL" altLang="pl-PL" sz="1400" dirty="0">
                <a:solidFill>
                  <a:schemeClr val="tx2"/>
                </a:solidFill>
                <a:latin typeface="Arial" panose="020B0604020202020204" pitchFamily="34" charset="0"/>
                <a:cs typeface="Arial" panose="020B0604020202020204" pitchFamily="34" charset="0"/>
                <a:hlinkClick r:id="rId3" tooltip="Endoskopia"/>
              </a:rPr>
              <a:t>endoskopowy</a:t>
            </a:r>
            <a:r>
              <a:rPr lang="pl-PL" altLang="pl-PL" sz="1400" dirty="0">
                <a:solidFill>
                  <a:schemeClr val="tx2"/>
                </a:solidFill>
                <a:latin typeface="Arial" panose="020B0604020202020204" pitchFamily="34" charset="0"/>
                <a:cs typeface="Arial" panose="020B0604020202020204" pitchFamily="34" charset="0"/>
              </a:rPr>
              <a:t> polegający na umieszczeniu</a:t>
            </a:r>
          </a:p>
          <a:p>
            <a:pPr marL="0" indent="0">
              <a:buNone/>
            </a:pPr>
            <a:r>
              <a:rPr lang="pl-PL" altLang="pl-PL" sz="1400" dirty="0">
                <a:solidFill>
                  <a:schemeClr val="tx2"/>
                </a:solidFill>
                <a:latin typeface="Arial" panose="020B0604020202020204" pitchFamily="34" charset="0"/>
                <a:cs typeface="Arial" panose="020B0604020202020204" pitchFamily="34" charset="0"/>
              </a:rPr>
              <a:t>w </a:t>
            </a:r>
            <a:r>
              <a:rPr lang="pl-PL" altLang="pl-PL" sz="1400" dirty="0">
                <a:solidFill>
                  <a:schemeClr val="tx2"/>
                </a:solidFill>
                <a:latin typeface="Arial" panose="020B0604020202020204" pitchFamily="34" charset="0"/>
                <a:cs typeface="Arial" panose="020B0604020202020204" pitchFamily="34" charset="0"/>
                <a:hlinkClick r:id="rId4" tooltip="Żołądek"/>
              </a:rPr>
              <a:t>żołądku</a:t>
            </a:r>
            <a:r>
              <a:rPr lang="pl-PL" altLang="pl-PL" sz="1400" dirty="0">
                <a:solidFill>
                  <a:schemeClr val="tx2"/>
                </a:solidFill>
                <a:latin typeface="Arial" panose="020B0604020202020204" pitchFamily="34" charset="0"/>
                <a:cs typeface="Arial" panose="020B0604020202020204" pitchFamily="34" charset="0"/>
              </a:rPr>
              <a:t> sondy poprzez ściany </a:t>
            </a:r>
            <a:r>
              <a:rPr lang="pl-PL" altLang="pl-PL" sz="1400" dirty="0">
                <a:solidFill>
                  <a:schemeClr val="tx2"/>
                </a:solidFill>
                <a:latin typeface="Arial" panose="020B0604020202020204" pitchFamily="34" charset="0"/>
                <a:cs typeface="Arial" panose="020B0604020202020204" pitchFamily="34" charset="0"/>
                <a:hlinkClick r:id="rId5" tooltip="Jama brzuszna"/>
              </a:rPr>
              <a:t>jamy brzusznej</a:t>
            </a:r>
            <a:r>
              <a:rPr lang="pl-PL" altLang="pl-PL" sz="1400" dirty="0">
                <a:solidFill>
                  <a:schemeClr val="tx2"/>
                </a:solidFill>
                <a:latin typeface="Arial" panose="020B0604020202020204" pitchFamily="34" charset="0"/>
                <a:cs typeface="Arial" panose="020B0604020202020204" pitchFamily="34" charset="0"/>
              </a:rPr>
              <a:t>.</a:t>
            </a: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r>
              <a:rPr lang="pl-PL" sz="1600" dirty="0">
                <a:solidFill>
                  <a:schemeClr val="tx2"/>
                </a:solidFill>
                <a:latin typeface="Arial" panose="020B0604020202020204" pitchFamily="34" charset="0"/>
                <a:cs typeface="Arial" panose="020B0604020202020204" pitchFamily="34" charset="0"/>
              </a:rPr>
              <a:t>Skórę wokół </a:t>
            </a:r>
            <a:r>
              <a:rPr lang="pl-PL" sz="1600" dirty="0" err="1">
                <a:solidFill>
                  <a:schemeClr val="tx2"/>
                </a:solidFill>
                <a:latin typeface="Arial" panose="020B0604020202020204" pitchFamily="34" charset="0"/>
                <a:cs typeface="Arial" panose="020B0604020202020204" pitchFamily="34" charset="0"/>
              </a:rPr>
              <a:t>stomii</a:t>
            </a:r>
            <a:r>
              <a:rPr lang="pl-PL" sz="1600" dirty="0">
                <a:solidFill>
                  <a:schemeClr val="tx2"/>
                </a:solidFill>
                <a:latin typeface="Arial" panose="020B0604020202020204" pitchFamily="34" charset="0"/>
                <a:cs typeface="Arial" panose="020B0604020202020204" pitchFamily="34" charset="0"/>
              </a:rPr>
              <a:t>, przemywa się mydłem o </a:t>
            </a:r>
            <a:r>
              <a:rPr lang="pl-PL" sz="1600" dirty="0" err="1">
                <a:solidFill>
                  <a:schemeClr val="tx2"/>
                </a:solidFill>
                <a:latin typeface="Arial" panose="020B0604020202020204" pitchFamily="34" charset="0"/>
                <a:cs typeface="Arial" panose="020B0604020202020204" pitchFamily="34" charset="0"/>
              </a:rPr>
              <a:t>ph</a:t>
            </a:r>
            <a:r>
              <a:rPr lang="pl-PL" sz="1600" dirty="0">
                <a:solidFill>
                  <a:schemeClr val="tx2"/>
                </a:solidFill>
                <a:latin typeface="Arial" panose="020B0604020202020204" pitchFamily="34" charset="0"/>
                <a:cs typeface="Arial" panose="020B0604020202020204" pitchFamily="34" charset="0"/>
              </a:rPr>
              <a:t> 5,5 następnie dokładnie osusza (zapobieganie </a:t>
            </a:r>
            <a:r>
              <a:rPr lang="pl-PL" sz="1600" dirty="0" err="1">
                <a:solidFill>
                  <a:schemeClr val="tx2"/>
                </a:solidFill>
                <a:latin typeface="Arial" panose="020B0604020202020204" pitchFamily="34" charset="0"/>
                <a:cs typeface="Arial" panose="020B0604020202020204" pitchFamily="34" charset="0"/>
              </a:rPr>
              <a:t>odparzeniom</a:t>
            </a:r>
            <a:r>
              <a:rPr lang="pl-PL" sz="1600" dirty="0">
                <a:solidFill>
                  <a:schemeClr val="tx2"/>
                </a:solidFill>
                <a:latin typeface="Arial" panose="020B0604020202020204" pitchFamily="34" charset="0"/>
                <a:cs typeface="Arial" panose="020B0604020202020204" pitchFamily="34" charset="0"/>
              </a:rPr>
              <a:t> i infekcjom). Aby nie doprowadzić do podrażnień skóry w okolicach gastrostomii, odradza się stosowanie oliwki, kremów i tłustych maści. Mogą one podrażniać i stanowić źródło zakażenia. W razie odczynu zapalnego: miejscowo Rivanol, </a:t>
            </a:r>
            <a:r>
              <a:rPr lang="pl-PL" sz="1600" dirty="0" err="1">
                <a:solidFill>
                  <a:schemeClr val="tx2"/>
                </a:solidFill>
                <a:latin typeface="Arial" panose="020B0604020202020204" pitchFamily="34" charset="0"/>
                <a:cs typeface="Arial" panose="020B0604020202020204" pitchFamily="34" charset="0"/>
              </a:rPr>
              <a:t>Betadyna</a:t>
            </a:r>
            <a:r>
              <a:rPr lang="pl-PL" sz="1600" dirty="0">
                <a:solidFill>
                  <a:schemeClr val="tx2"/>
                </a:solidFill>
                <a:latin typeface="Arial" panose="020B0604020202020204" pitchFamily="34" charset="0"/>
                <a:cs typeface="Arial" panose="020B0604020202020204" pitchFamily="34" charset="0"/>
              </a:rPr>
              <a:t>, </a:t>
            </a:r>
            <a:r>
              <a:rPr lang="pl-PL" sz="1600" dirty="0" err="1">
                <a:solidFill>
                  <a:schemeClr val="tx2"/>
                </a:solidFill>
                <a:latin typeface="Arial" panose="020B0604020202020204" pitchFamily="34" charset="0"/>
                <a:cs typeface="Arial" panose="020B0604020202020204" pitchFamily="34" charset="0"/>
              </a:rPr>
              <a:t>Nanosrebro</a:t>
            </a:r>
            <a:r>
              <a:rPr lang="pl-PL" sz="1600" dirty="0">
                <a:solidFill>
                  <a:schemeClr val="tx2"/>
                </a:solidFill>
                <a:latin typeface="Arial" panose="020B0604020202020204" pitchFamily="34" charset="0"/>
                <a:cs typeface="Arial" panose="020B0604020202020204" pitchFamily="34" charset="0"/>
              </a:rPr>
              <a:t> (spray), przyżeganie </a:t>
            </a:r>
            <a:r>
              <a:rPr lang="pl-PL" sz="1600" dirty="0" err="1">
                <a:solidFill>
                  <a:schemeClr val="tx2"/>
                </a:solidFill>
                <a:latin typeface="Arial" panose="020B0604020202020204" pitchFamily="34" charset="0"/>
                <a:cs typeface="Arial" panose="020B0604020202020204" pitchFamily="34" charset="0"/>
              </a:rPr>
              <a:t>Argentum</a:t>
            </a:r>
            <a:r>
              <a:rPr lang="pl-PL" sz="1600" dirty="0">
                <a:solidFill>
                  <a:schemeClr val="tx2"/>
                </a:solidFill>
                <a:latin typeface="Arial" panose="020B0604020202020204" pitchFamily="34" charset="0"/>
                <a:cs typeface="Arial" panose="020B0604020202020204" pitchFamily="34" charset="0"/>
              </a:rPr>
              <a:t> – zawsze po konsultacji z pielęgniarką lub lekarzem</a:t>
            </a:r>
          </a:p>
          <a:p>
            <a:pPr marL="0" indent="0">
              <a:buNone/>
            </a:pPr>
            <a:endParaRPr lang="pl-PL" sz="16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pic>
        <p:nvPicPr>
          <p:cNvPr id="4" name="Picture 7" descr="Wytworzona przezskórna endoskopowa gastrostomia.">
            <a:extLst>
              <a:ext uri="{FF2B5EF4-FFF2-40B4-BE49-F238E27FC236}">
                <a16:creationId xmlns:a16="http://schemas.microsoft.com/office/drawing/2014/main" id="{0F584AB2-B2F0-417D-B3B8-AAB3F4FA0393}"/>
              </a:ext>
            </a:extLst>
          </p:cNvPr>
          <p:cNvPicPr>
            <a:picLocks noChangeAspect="1" noChangeArrowheads="1"/>
          </p:cNvPicPr>
          <p:nvPr/>
        </p:nvPicPr>
        <p:blipFill>
          <a:blip r:embed="rId6">
            <a:lum contrast="6000"/>
            <a:extLst>
              <a:ext uri="{28A0092B-C50C-407E-A947-70E740481C1C}">
                <a14:useLocalDpi xmlns:a14="http://schemas.microsoft.com/office/drawing/2010/main" val="0"/>
              </a:ext>
            </a:extLst>
          </a:blip>
          <a:srcRect/>
          <a:stretch>
            <a:fillRect/>
          </a:stretch>
        </p:blipFill>
        <p:spPr>
          <a:xfrm>
            <a:off x="4716017" y="931428"/>
            <a:ext cx="3970784" cy="23042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598929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D844BF7-E2EC-4878-A4BB-D57A2FE38E0C}"/>
              </a:ext>
            </a:extLst>
          </p:cNvPr>
          <p:cNvSpPr>
            <a:spLocks noGrp="1"/>
          </p:cNvSpPr>
          <p:nvPr>
            <p:ph idx="1"/>
          </p:nvPr>
        </p:nvSpPr>
        <p:spPr>
          <a:xfrm>
            <a:off x="481635" y="620689"/>
            <a:ext cx="8229600" cy="5398356"/>
          </a:xfrm>
        </p:spPr>
        <p:txBody>
          <a:bodyPr>
            <a:normAutofit/>
          </a:bodyPr>
          <a:lstStyle/>
          <a:p>
            <a:pPr marL="0" indent="0">
              <a:buNone/>
            </a:pPr>
            <a:endParaRPr lang="pl-PL" sz="1600" b="1" dirty="0">
              <a:solidFill>
                <a:schemeClr val="tx2"/>
              </a:solidFill>
              <a:latin typeface="Arial" panose="020B0604020202020204" pitchFamily="34" charset="0"/>
              <a:cs typeface="Arial" panose="020B0604020202020204" pitchFamily="34" charset="0"/>
            </a:endParaRPr>
          </a:p>
          <a:p>
            <a:pPr marL="0" indent="0">
              <a:buNone/>
            </a:pPr>
            <a:r>
              <a:rPr lang="pl-PL" sz="1600" b="1" dirty="0">
                <a:solidFill>
                  <a:schemeClr val="tx2"/>
                </a:solidFill>
                <a:latin typeface="Arial" panose="020B0604020202020204" pitchFamily="34" charset="0"/>
                <a:cs typeface="Arial" panose="020B0604020202020204" pitchFamily="34" charset="0"/>
              </a:rPr>
              <a:t>Jak podawać posiłki</a:t>
            </a:r>
          </a:p>
          <a:p>
            <a:r>
              <a:rPr lang="pl-PL" sz="1400" dirty="0">
                <a:solidFill>
                  <a:schemeClr val="tx2"/>
                </a:solidFill>
                <a:latin typeface="Arial" panose="020B0604020202020204" pitchFamily="34" charset="0"/>
                <a:cs typeface="Arial" panose="020B0604020202020204" pitchFamily="34" charset="0"/>
              </a:rPr>
              <a:t>Wolno (jak przy jedzeniu łyżką)</a:t>
            </a:r>
          </a:p>
          <a:p>
            <a:r>
              <a:rPr lang="pl-PL" sz="1400" dirty="0">
                <a:solidFill>
                  <a:schemeClr val="tx2"/>
                </a:solidFill>
                <a:latin typeface="Arial" panose="020B0604020202020204" pitchFamily="34" charset="0"/>
                <a:cs typeface="Arial" panose="020B0604020202020204" pitchFamily="34" charset="0"/>
              </a:rPr>
              <a:t>Nie „na siłę”</a:t>
            </a:r>
          </a:p>
          <a:p>
            <a:r>
              <a:rPr lang="pl-PL" sz="1400" dirty="0">
                <a:solidFill>
                  <a:schemeClr val="tx2"/>
                </a:solidFill>
                <a:latin typeface="Arial" panose="020B0604020202020204" pitchFamily="34" charset="0"/>
                <a:cs typeface="Arial" panose="020B0604020202020204" pitchFamily="34" charset="0"/>
              </a:rPr>
              <a:t>Zawsze na koniec przepłukać protezę wodą letnią przegotowaną</a:t>
            </a:r>
          </a:p>
          <a:p>
            <a:r>
              <a:rPr lang="pl-PL" sz="1400" dirty="0">
                <a:solidFill>
                  <a:schemeClr val="tx2"/>
                </a:solidFill>
                <a:latin typeface="Arial" panose="020B0604020202020204" pitchFamily="34" charset="0"/>
                <a:cs typeface="Arial" panose="020B0604020202020204" pitchFamily="34" charset="0"/>
              </a:rPr>
              <a:t>Końcówkę do której podawany jest pokarm także myjemy za pomocą szczoteczki i czystej wody.</a:t>
            </a:r>
          </a:p>
          <a:p>
            <a:r>
              <a:rPr lang="pl-PL" sz="1400" dirty="0">
                <a:solidFill>
                  <a:schemeClr val="tx2"/>
                </a:solidFill>
                <a:latin typeface="Arial" panose="020B0604020202020204" pitchFamily="34" charset="0"/>
                <a:cs typeface="Arial" panose="020B0604020202020204" pitchFamily="34" charset="0"/>
              </a:rPr>
              <a:t>Należy pamiętać o codziennym obróceniu PEG-a o 180 stopni. Takie działanie zapobiega powstaniu zrostów  </a:t>
            </a:r>
          </a:p>
          <a:p>
            <a:r>
              <a:rPr lang="pl-PL" sz="1400" dirty="0">
                <a:solidFill>
                  <a:schemeClr val="tx2"/>
                </a:solidFill>
                <a:latin typeface="Arial" panose="020B0604020202020204" pitchFamily="34" charset="0"/>
                <a:cs typeface="Arial" panose="020B0604020202020204" pitchFamily="34" charset="0"/>
              </a:rPr>
              <a:t>W przypadku zatkania protezy, próbujemy ją „przetkać”, płucząc zgłębnik ciepłą wodą lub wodą gazowaną (cola) i aspirując treść za pomocą strzykawki, przez odciągnięcie jej tłoka. Bardzo ważne jest systematyczne płukanie PEG-a po </a:t>
            </a:r>
            <a:r>
              <a:rPr lang="pl-PL" sz="1400" dirty="0" err="1">
                <a:solidFill>
                  <a:schemeClr val="tx2"/>
                </a:solidFill>
                <a:latin typeface="Arial" panose="020B0604020202020204" pitchFamily="34" charset="0"/>
                <a:cs typeface="Arial" panose="020B0604020202020204" pitchFamily="34" charset="0"/>
              </a:rPr>
              <a:t>podażym</a:t>
            </a:r>
            <a:r>
              <a:rPr lang="pl-PL" sz="1400" dirty="0">
                <a:solidFill>
                  <a:schemeClr val="tx2"/>
                </a:solidFill>
                <a:latin typeface="Arial" panose="020B0604020202020204" pitchFamily="34" charset="0"/>
                <a:cs typeface="Arial" panose="020B0604020202020204" pitchFamily="34" charset="0"/>
              </a:rPr>
              <a:t> posiłku lub leku. Nie bez znaczenia jest również stopień zmiksowania posiłku.   </a:t>
            </a:r>
          </a:p>
          <a:p>
            <a:pPr marL="0" indent="0">
              <a:buNone/>
            </a:pPr>
            <a:endParaRPr lang="pl-PL"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02942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AEE9555-5A41-4DBB-B76E-AE9C2AF84D42}"/>
              </a:ext>
            </a:extLst>
          </p:cNvPr>
          <p:cNvSpPr>
            <a:spLocks noGrp="1"/>
          </p:cNvSpPr>
          <p:nvPr>
            <p:ph type="title"/>
          </p:nvPr>
        </p:nvSpPr>
        <p:spPr>
          <a:xfrm>
            <a:off x="457200" y="274638"/>
            <a:ext cx="8229600" cy="562074"/>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Diety przemysłowe </a:t>
            </a:r>
          </a:p>
        </p:txBody>
      </p:sp>
      <p:sp>
        <p:nvSpPr>
          <p:cNvPr id="3" name="Symbol zastępczy zawartości 2">
            <a:extLst>
              <a:ext uri="{FF2B5EF4-FFF2-40B4-BE49-F238E27FC236}">
                <a16:creationId xmlns:a16="http://schemas.microsoft.com/office/drawing/2014/main" id="{AD920875-51D3-4528-AA40-A57230CEB427}"/>
              </a:ext>
            </a:extLst>
          </p:cNvPr>
          <p:cNvSpPr>
            <a:spLocks noGrp="1"/>
          </p:cNvSpPr>
          <p:nvPr>
            <p:ph idx="1"/>
          </p:nvPr>
        </p:nvSpPr>
        <p:spPr>
          <a:xfrm>
            <a:off x="457200" y="1052736"/>
            <a:ext cx="8229600" cy="5073427"/>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Mają standardowy skład, ściśle określoną ilość składników pokarmowych i znaną wartość energetyczną. Najbardziej wskazane są w celu wyrównania niedoborów żywieniowych. Nie zawierają glutenu, laktozy, cholesterolu i puryn, co ogranicza niebezpieczeństwo występowania alergii. Zapewniają bezpieczeństwo mikrobiologiczne i chemiczne.</a:t>
            </a:r>
          </a:p>
          <a:p>
            <a:pPr marL="0" indent="0">
              <a:buNone/>
            </a:pPr>
            <a:r>
              <a:rPr lang="pl-PL" sz="1400" dirty="0" err="1">
                <a:solidFill>
                  <a:schemeClr val="tx2"/>
                </a:solidFill>
                <a:latin typeface="Arial" panose="020B0604020202020204" pitchFamily="34" charset="0"/>
                <a:cs typeface="Arial" panose="020B0604020202020204" pitchFamily="34" charset="0"/>
              </a:rPr>
              <a:t>Ponasto</a:t>
            </a:r>
            <a:r>
              <a:rPr lang="pl-PL" sz="1400" dirty="0">
                <a:solidFill>
                  <a:schemeClr val="tx2"/>
                </a:solidFill>
                <a:latin typeface="Arial" panose="020B0604020202020204" pitchFamily="34" charset="0"/>
                <a:cs typeface="Arial" panose="020B0604020202020204" pitchFamily="34" charset="0"/>
              </a:rPr>
              <a:t> są:</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Łatwe w przygotowaniu;</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Mają płynna konsystencję (nie zatykają cewników);</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Posiadają określoną wartość </a:t>
            </a:r>
            <a:r>
              <a:rPr lang="pl-PL" sz="1400" dirty="0" err="1">
                <a:solidFill>
                  <a:schemeClr val="tx2"/>
                </a:solidFill>
                <a:latin typeface="Arial" panose="020B0604020202020204" pitchFamily="34" charset="0"/>
                <a:cs typeface="Arial" panose="020B0604020202020204" pitchFamily="34" charset="0"/>
              </a:rPr>
              <a:t>osmolarną</a:t>
            </a:r>
            <a:r>
              <a:rPr lang="pl-PL" sz="1400" dirty="0">
                <a:solidFill>
                  <a:schemeClr val="tx2"/>
                </a:solidFill>
                <a:latin typeface="Arial" panose="020B0604020202020204" pitchFamily="34" charset="0"/>
                <a:cs typeface="Arial" panose="020B0604020202020204" pitchFamily="34" charset="0"/>
              </a:rPr>
              <a:t> która wynosi od 250 do 400 </a:t>
            </a:r>
            <a:r>
              <a:rPr lang="pl-PL" sz="1400" dirty="0" err="1">
                <a:solidFill>
                  <a:schemeClr val="tx2"/>
                </a:solidFill>
                <a:latin typeface="Arial" panose="020B0604020202020204" pitchFamily="34" charset="0"/>
                <a:cs typeface="Arial" panose="020B0604020202020204" pitchFamily="34" charset="0"/>
              </a:rPr>
              <a:t>mOsm</a:t>
            </a:r>
            <a:r>
              <a:rPr lang="pl-PL" sz="1400" dirty="0">
                <a:solidFill>
                  <a:schemeClr val="tx2"/>
                </a:solidFill>
                <a:latin typeface="Arial" panose="020B0604020202020204" pitchFamily="34" charset="0"/>
                <a:cs typeface="Arial" panose="020B0604020202020204" pitchFamily="34" charset="0"/>
              </a:rPr>
              <a:t>/l;</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Sterylne;</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Bezpieczne chemicznie;</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Znajdują się w opakowaniach odpowiedniej wielkości;</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Zróżnicowane pod względem smakowym;</a:t>
            </a:r>
          </a:p>
          <a:p>
            <a:pPr marL="457200" indent="-457200">
              <a:buFont typeface="Wingdings" pitchFamily="2" charset="2"/>
              <a:buChar char="§"/>
            </a:pPr>
            <a:r>
              <a:rPr lang="pl-PL" sz="1400" dirty="0">
                <a:solidFill>
                  <a:schemeClr val="tx2"/>
                </a:solidFill>
                <a:latin typeface="Arial" panose="020B0604020202020204" pitchFamily="34" charset="0"/>
                <a:cs typeface="Arial" panose="020B0604020202020204" pitchFamily="34" charset="0"/>
              </a:rPr>
              <a:t>Kosztowne.</a:t>
            </a:r>
          </a:p>
          <a:p>
            <a:pPr marL="457200" indent="-457200">
              <a:buNone/>
            </a:pPr>
            <a:r>
              <a:rPr lang="pl-PL" sz="1400" dirty="0">
                <a:solidFill>
                  <a:schemeClr val="tx2"/>
                </a:solidFill>
                <a:latin typeface="Arial" panose="020B0604020202020204" pitchFamily="34" charset="0"/>
                <a:cs typeface="Arial" panose="020B0604020202020204" pitchFamily="34" charset="0"/>
              </a:rPr>
              <a:t>	W  Polsce dostępne są diety przemysłowe: </a:t>
            </a:r>
            <a:r>
              <a:rPr lang="pl-PL" sz="1400" dirty="0" err="1">
                <a:solidFill>
                  <a:schemeClr val="tx2"/>
                </a:solidFill>
                <a:latin typeface="Arial" panose="020B0604020202020204" pitchFamily="34" charset="0"/>
                <a:cs typeface="Arial" panose="020B0604020202020204" pitchFamily="34" charset="0"/>
              </a:rPr>
              <a:t>bezlaktozowe</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normokaloryczne</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normobiałkowe</a:t>
            </a:r>
            <a:r>
              <a:rPr lang="pl-PL" sz="1400" dirty="0">
                <a:solidFill>
                  <a:schemeClr val="tx2"/>
                </a:solidFill>
                <a:latin typeface="Arial" panose="020B0604020202020204" pitchFamily="34" charset="0"/>
                <a:cs typeface="Arial" panose="020B0604020202020204" pitchFamily="34" charset="0"/>
              </a:rPr>
              <a:t> i wysokobiałkowe, </a:t>
            </a:r>
            <a:r>
              <a:rPr lang="pl-PL" sz="1400" dirty="0" err="1">
                <a:solidFill>
                  <a:schemeClr val="tx2"/>
                </a:solidFill>
                <a:latin typeface="Arial" panose="020B0604020202020204" pitchFamily="34" charset="0"/>
                <a:cs typeface="Arial" panose="020B0604020202020204" pitchFamily="34" charset="0"/>
              </a:rPr>
              <a:t>izoosmolarne</a:t>
            </a:r>
            <a:r>
              <a:rPr lang="pl-PL" sz="1400" dirty="0">
                <a:solidFill>
                  <a:schemeClr val="tx2"/>
                </a:solidFill>
                <a:latin typeface="Arial" panose="020B0604020202020204" pitchFamily="34" charset="0"/>
                <a:cs typeface="Arial" panose="020B0604020202020204" pitchFamily="34" charset="0"/>
              </a:rPr>
              <a:t> i </a:t>
            </a:r>
            <a:r>
              <a:rPr lang="pl-PL" sz="1400" dirty="0" err="1">
                <a:solidFill>
                  <a:schemeClr val="tx2"/>
                </a:solidFill>
                <a:latin typeface="Arial" panose="020B0604020202020204" pitchFamily="34" charset="0"/>
                <a:cs typeface="Arial" panose="020B0604020202020204" pitchFamily="34" charset="0"/>
              </a:rPr>
              <a:t>hiperosmolarne</a:t>
            </a:r>
            <a:r>
              <a:rPr lang="pl-PL" sz="1400" dirty="0">
                <a:solidFill>
                  <a:schemeClr val="tx2"/>
                </a:solidFill>
                <a:latin typeface="Arial" panose="020B0604020202020204" pitchFamily="34" charset="0"/>
                <a:cs typeface="Arial" panose="020B0604020202020204" pitchFamily="34" charset="0"/>
              </a:rPr>
              <a:t>, ubogo- i </a:t>
            </a:r>
            <a:r>
              <a:rPr lang="pl-PL" sz="1400" dirty="0" err="1">
                <a:solidFill>
                  <a:schemeClr val="tx2"/>
                </a:solidFill>
                <a:latin typeface="Arial" panose="020B0604020202020204" pitchFamily="34" charset="0"/>
                <a:cs typeface="Arial" panose="020B0604020202020204" pitchFamily="34" charset="0"/>
              </a:rPr>
              <a:t>bogatoresztkowe</a:t>
            </a:r>
            <a:r>
              <a:rPr lang="pl-PL" sz="1400" dirty="0">
                <a:solidFill>
                  <a:schemeClr val="tx2"/>
                </a:solidFill>
                <a:latin typeface="Arial" panose="020B0604020202020204" pitchFamily="34" charset="0"/>
                <a:cs typeface="Arial" panose="020B0604020202020204" pitchFamily="34" charset="0"/>
              </a:rPr>
              <a:t>, pełnowartościowe, wzbogacone w tłuszcze i kwasy </a:t>
            </a:r>
            <a:r>
              <a:rPr lang="pl-PL" sz="1400" dirty="0" err="1">
                <a:solidFill>
                  <a:schemeClr val="tx2"/>
                </a:solidFill>
                <a:latin typeface="Arial" panose="020B0604020202020204" pitchFamily="34" charset="0"/>
                <a:cs typeface="Arial" panose="020B0604020202020204" pitchFamily="34" charset="0"/>
              </a:rPr>
              <a:t>tluszczowe</a:t>
            </a:r>
            <a:r>
              <a:rPr lang="pl-PL" sz="1400" dirty="0">
                <a:solidFill>
                  <a:schemeClr val="tx2"/>
                </a:solidFill>
                <a:latin typeface="Arial" panose="020B0604020202020204" pitchFamily="34" charset="0"/>
                <a:cs typeface="Arial" panose="020B0604020202020204" pitchFamily="34" charset="0"/>
              </a:rPr>
              <a:t>.</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59773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FC1EB34-1F1C-474A-B9B7-A690D2586FEE}"/>
              </a:ext>
            </a:extLst>
          </p:cNvPr>
          <p:cNvSpPr>
            <a:spLocks noGrp="1"/>
          </p:cNvSpPr>
          <p:nvPr>
            <p:ph type="title"/>
          </p:nvPr>
        </p:nvSpPr>
        <p:spPr>
          <a:xfrm>
            <a:off x="457200" y="274638"/>
            <a:ext cx="8229600" cy="634082"/>
          </a:xfrm>
        </p:spPr>
        <p:txBody>
          <a:bodyPr>
            <a:normAutofit fontScale="90000"/>
          </a:bodyPr>
          <a:lstStyle/>
          <a:p>
            <a:br>
              <a:rPr lang="pl-PL" sz="2200" b="1" dirty="0">
                <a:solidFill>
                  <a:schemeClr val="tx2"/>
                </a:solidFill>
                <a:latin typeface="Arial" panose="020B0604020202020204" pitchFamily="34" charset="0"/>
                <a:cs typeface="Arial" panose="020B0604020202020204" pitchFamily="34" charset="0"/>
              </a:rPr>
            </a:br>
            <a:br>
              <a:rPr lang="pl-PL" sz="2200" b="1" dirty="0">
                <a:solidFill>
                  <a:schemeClr val="tx2"/>
                </a:solidFill>
                <a:latin typeface="Arial" panose="020B0604020202020204" pitchFamily="34" charset="0"/>
                <a:cs typeface="Arial" panose="020B0604020202020204" pitchFamily="34" charset="0"/>
              </a:rPr>
            </a:br>
            <a:r>
              <a:rPr lang="pl-PL" sz="2200" b="1" dirty="0">
                <a:solidFill>
                  <a:schemeClr val="tx2"/>
                </a:solidFill>
                <a:latin typeface="Arial" panose="020B0604020202020204" pitchFamily="34" charset="0"/>
                <a:cs typeface="Arial" panose="020B0604020202020204" pitchFamily="34" charset="0"/>
              </a:rPr>
              <a:t>RODZAJE UŁOŻENIA PACJENTA</a:t>
            </a:r>
            <a:br>
              <a:rPr lang="pl-PL" dirty="0"/>
            </a:br>
            <a:endParaRPr lang="pl-PL" dirty="0"/>
          </a:p>
        </p:txBody>
      </p:sp>
      <p:sp>
        <p:nvSpPr>
          <p:cNvPr id="3" name="Symbol zastępczy zawartości 2">
            <a:extLst>
              <a:ext uri="{FF2B5EF4-FFF2-40B4-BE49-F238E27FC236}">
                <a16:creationId xmlns:a16="http://schemas.microsoft.com/office/drawing/2014/main" id="{5EFB5F10-ADF5-45C4-A23F-591B0C8D7DB6}"/>
              </a:ext>
            </a:extLst>
          </p:cNvPr>
          <p:cNvSpPr>
            <a:spLocks noGrp="1"/>
          </p:cNvSpPr>
          <p:nvPr>
            <p:ph idx="1"/>
          </p:nvPr>
        </p:nvSpPr>
        <p:spPr>
          <a:xfrm>
            <a:off x="457200" y="980728"/>
            <a:ext cx="8229600" cy="5145435"/>
          </a:xfrm>
        </p:spPr>
        <p:txBody>
          <a:bodyPr>
            <a:normAutofit lnSpcReduction="10000"/>
          </a:bodyPr>
          <a:lstStyle/>
          <a:p>
            <a:pPr marL="0" indent="0">
              <a:buNone/>
            </a:pPr>
            <a:r>
              <a:rPr lang="pl-PL" sz="1400" dirty="0">
                <a:solidFill>
                  <a:schemeClr val="tx2"/>
                </a:solidFill>
                <a:latin typeface="Arial" panose="020B0604020202020204" pitchFamily="34" charset="0"/>
                <a:cs typeface="Arial" panose="020B0604020202020204" pitchFamily="34" charset="0"/>
              </a:rPr>
              <a:t>Pozycja na plecach – w płaskim ułożeniu na twardym podłożu, stopy na podpórce, pod głowę i krzywiznę lędźwiową zakłada się małą poduszeczkę, pod piety ochraniacze, powyżej zgięć kolanowych w poprzek uda-walki. Można wykorzystać jedna lub kilka poduszek wypełniających przestrzeń miedzy szóstym kręgiem szyjnym i pierwszym piersiowym. Zmniejsza się napięcie </a:t>
            </a:r>
            <a:r>
              <a:rPr lang="pl-PL" sz="1400" dirty="0" err="1">
                <a:solidFill>
                  <a:schemeClr val="tx2"/>
                </a:solidFill>
                <a:latin typeface="Arial" panose="020B0604020202020204" pitchFamily="34" charset="0"/>
                <a:cs typeface="Arial" panose="020B0604020202020204" pitchFamily="34" charset="0"/>
              </a:rPr>
              <a:t>mięsni</a:t>
            </a:r>
            <a:r>
              <a:rPr lang="pl-PL" sz="1400" dirty="0">
                <a:solidFill>
                  <a:schemeClr val="tx2"/>
                </a:solidFill>
                <a:latin typeface="Arial" panose="020B0604020202020204" pitchFamily="34" charset="0"/>
                <a:cs typeface="Arial" panose="020B0604020202020204" pitchFamily="34" charset="0"/>
              </a:rPr>
              <a:t> szyi, barków i zagięcia szyi. Poduszka pod okolice lędźwiową zmniejsza napięcie </a:t>
            </a:r>
            <a:r>
              <a:rPr lang="pl-PL" sz="1400" dirty="0" err="1">
                <a:solidFill>
                  <a:schemeClr val="tx2"/>
                </a:solidFill>
                <a:latin typeface="Arial" panose="020B0604020202020204" pitchFamily="34" charset="0"/>
                <a:cs typeface="Arial" panose="020B0604020202020204" pitchFamily="34" charset="0"/>
              </a:rPr>
              <a:t>mięsni</a:t>
            </a:r>
            <a:r>
              <a:rPr lang="pl-PL" sz="1400" dirty="0">
                <a:solidFill>
                  <a:schemeClr val="tx2"/>
                </a:solidFill>
                <a:latin typeface="Arial" panose="020B0604020202020204" pitchFamily="34" charset="0"/>
                <a:cs typeface="Arial" panose="020B0604020202020204" pitchFamily="34" charset="0"/>
              </a:rPr>
              <a:t> i zapobiega dolegliwością bólowym. Poduszki powinny tworzyć równię pochyla dającą podparcie głowie barkom, plecom, lędźwiom. Założenie walka wzdłuż uda lub aparatu stabilizującego stopę zabezpiecza rotacje na zewnątrz. Ucisk na piętę można złagodzić prze założenie walka pomiędzy podudzie a piętę. Na okolice łokcia można stosować ochraniacze, natomiast podpórki zapobiegają opadaniu stopy. </a:t>
            </a:r>
          </a:p>
          <a:p>
            <a:pPr marL="0" indent="0">
              <a:buNone/>
            </a:pPr>
            <a:r>
              <a:rPr lang="pl-PL" sz="1400" dirty="0">
                <a:solidFill>
                  <a:schemeClr val="tx2"/>
                </a:solidFill>
                <a:latin typeface="Arial" panose="020B0604020202020204" pitchFamily="34" charset="0"/>
                <a:cs typeface="Arial" panose="020B0604020202020204" pitchFamily="34" charset="0"/>
              </a:rPr>
              <a:t>Poziome(płaskie) – ułożenie powoduje uspokojenie i odprężenie. Ułatwia ona rozprężenie dolnych płatów płuc przez zwiększenie zakresu ruchów oddechowych </a:t>
            </a:r>
            <a:r>
              <a:rPr lang="pl-PL" sz="1400" dirty="0" err="1">
                <a:solidFill>
                  <a:schemeClr val="tx2"/>
                </a:solidFill>
                <a:latin typeface="Arial" panose="020B0604020202020204" pitchFamily="34" charset="0"/>
                <a:cs typeface="Arial" panose="020B0604020202020204" pitchFamily="34" charset="0"/>
              </a:rPr>
              <a:t>prze¬pony</a:t>
            </a:r>
            <a:r>
              <a:rPr lang="pl-PL" sz="1400" dirty="0">
                <a:solidFill>
                  <a:schemeClr val="tx2"/>
                </a:solidFill>
                <a:latin typeface="Arial" panose="020B0604020202020204" pitchFamily="34" charset="0"/>
                <a:cs typeface="Arial" panose="020B0604020202020204" pitchFamily="34" charset="0"/>
              </a:rPr>
              <a:t>.  </a:t>
            </a:r>
          </a:p>
          <a:p>
            <a:pPr marL="0" indent="0">
              <a:buNone/>
            </a:pPr>
            <a:r>
              <a:rPr lang="pl-PL" sz="1400" dirty="0" err="1">
                <a:solidFill>
                  <a:schemeClr val="tx2"/>
                </a:solidFill>
                <a:latin typeface="Arial" panose="020B0604020202020204" pitchFamily="34" charset="0"/>
                <a:cs typeface="Arial" panose="020B0604020202020204" pitchFamily="34" charset="0"/>
              </a:rPr>
              <a:t>Półwysokie</a:t>
            </a:r>
            <a:r>
              <a:rPr lang="pl-PL" sz="1400" dirty="0">
                <a:solidFill>
                  <a:schemeClr val="tx2"/>
                </a:solidFill>
                <a:latin typeface="Arial" panose="020B0604020202020204" pitchFamily="34" charset="0"/>
                <a:cs typeface="Arial" panose="020B0604020202020204" pitchFamily="34" charset="0"/>
              </a:rPr>
              <a:t>(normalne) – ułożenie pacjenta, który może się samodzielnie poruszać. Wezgłowie jest podniesione, poduszki zależnie od upodobań pacjenta, pozostałe udogodnienia w zależności od upodobań pacjenta. </a:t>
            </a:r>
          </a:p>
          <a:p>
            <a:pPr marL="0" indent="0">
              <a:buNone/>
            </a:pPr>
            <a:r>
              <a:rPr lang="pl-PL" sz="1400" dirty="0">
                <a:solidFill>
                  <a:schemeClr val="tx2"/>
                </a:solidFill>
                <a:latin typeface="Arial" panose="020B0604020202020204" pitchFamily="34" charset="0"/>
                <a:cs typeface="Arial" panose="020B0604020202020204" pitchFamily="34" charset="0"/>
              </a:rPr>
              <a:t>Wysokie ułożenie pacjenta:</a:t>
            </a:r>
          </a:p>
          <a:p>
            <a:pPr marL="0" indent="0">
              <a:buNone/>
            </a:pPr>
            <a:r>
              <a:rPr lang="pl-PL" sz="1400" dirty="0">
                <a:solidFill>
                  <a:schemeClr val="tx2"/>
                </a:solidFill>
                <a:latin typeface="Arial" panose="020B0604020202020204" pitchFamily="34" charset="0"/>
                <a:cs typeface="Arial" panose="020B0604020202020204" pitchFamily="34" charset="0"/>
              </a:rPr>
              <a:t> 1. Z uwypuklona klatka piersiowa za pomocą poduszek i/lub wezgłowia(wezgłowie uniesione, plaska poduszka pod plecami, miękka poduszka pod głowę). Należy zabezpieczyć pacjenta przed zsuwaniem się(dodatkowa poduszka pod pośladki, poduszka zapierające stopy zabezpiecza przed odleżynami). Dodatkowe podparcie pod kończyny górne.</a:t>
            </a:r>
          </a:p>
          <a:p>
            <a:pPr marL="0" indent="0">
              <a:buNone/>
            </a:pPr>
            <a:r>
              <a:rPr lang="pl-PL" sz="1400" dirty="0">
                <a:solidFill>
                  <a:schemeClr val="tx2"/>
                </a:solidFill>
                <a:latin typeface="Arial" panose="020B0604020202020204" pitchFamily="34" charset="0"/>
                <a:cs typeface="Arial" panose="020B0604020202020204" pitchFamily="34" charset="0"/>
              </a:rPr>
              <a:t> 2. Z pochyleniem do przodu(u pacjentów z dusznością spoczynkowa) do podparcia kończyn górnych można wykorzystać stolik na łóżkowy z poduszkami, kończyny górne układa się swobodnie i wygodnie na blacie stolika przykrytym poduszkami. </a:t>
            </a:r>
          </a:p>
          <a:p>
            <a:pPr marL="0" indent="0">
              <a:buNone/>
            </a:pPr>
            <a:r>
              <a:rPr lang="pl-PL" sz="1400" dirty="0">
                <a:solidFill>
                  <a:schemeClr val="tx2"/>
                </a:solidFill>
                <a:latin typeface="Arial" panose="020B0604020202020204" pitchFamily="34" charset="0"/>
                <a:cs typeface="Arial" panose="020B0604020202020204" pitchFamily="34" charset="0"/>
              </a:rPr>
              <a:t>3. Z opuszczonymi swobodnie kończynami dolnymi (zmniejszanie odpływu krwi żylnej do krążenia małego) kończyny dolne opiera się na stołeczku i okrywa kocem. </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27976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6C94796-EAD2-4BB6-A2D8-B3BDFDC5D057}"/>
              </a:ext>
            </a:extLst>
          </p:cNvPr>
          <p:cNvSpPr>
            <a:spLocks noGrp="1"/>
          </p:cNvSpPr>
          <p:nvPr>
            <p:ph idx="1"/>
          </p:nvPr>
        </p:nvSpPr>
        <p:spPr>
          <a:xfrm>
            <a:off x="457200" y="476672"/>
            <a:ext cx="8229600" cy="5649491"/>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Pozycja na boku – plecy w tej pozycji powinny być wyprostowane jak u człowieka w pozycji stojącej. Głowę układa się na poduszce, pod która ułożona jest dłoń z wyprostowanymi palcami. Kończyna dolna dalsza w stosunku do materaca jest zgięta w stawie biodrowym i kolanowym, ułożona na poduszce. Należy przeciwdziałać opadaniu stop stosując podpórki. Pozycja stosowana jest w celu zapobiegania odleżynom układa się tez tak pacjentów w pozycji bezpiecznej, chorych z porażeniem połowicznym. Jest to tez ułożenie spoczynkowe i zapobiegające zapaleniu płuc.</a:t>
            </a:r>
          </a:p>
          <a:p>
            <a:pPr marL="0" indent="0">
              <a:buNone/>
            </a:pPr>
            <a:r>
              <a:rPr lang="pl-PL" sz="1400" dirty="0">
                <a:solidFill>
                  <a:schemeClr val="tx2"/>
                </a:solidFill>
                <a:latin typeface="Arial" panose="020B0604020202020204" pitchFamily="34" charset="0"/>
                <a:cs typeface="Arial" panose="020B0604020202020204" pitchFamily="34" charset="0"/>
              </a:rPr>
              <a:t>Pozycja na boku pozioma(bezpieczna) – podłoże poziome – stosowana w przypadku pacjentów nieprzytomnych (niekomunikatywnych). Daje oparcie z przodu i tylu, nie grozi uciskiem na większe pnie nerwowe, zapobiega zapadnięciu języka do tylu i zachłyśnięciu się wydzielina(odpływa swobodnie na zewnątrz).</a:t>
            </a:r>
          </a:p>
          <a:p>
            <a:pPr marL="0" indent="0">
              <a:buNone/>
            </a:pPr>
            <a:r>
              <a:rPr lang="pl-PL" sz="1400" dirty="0">
                <a:solidFill>
                  <a:schemeClr val="tx2"/>
                </a:solidFill>
                <a:latin typeface="Arial" panose="020B0604020202020204" pitchFamily="34" charset="0"/>
                <a:cs typeface="Arial" panose="020B0604020202020204" pitchFamily="34" charset="0"/>
              </a:rPr>
              <a:t>Niskie ułożenie głowy (</a:t>
            </a:r>
            <a:r>
              <a:rPr lang="pl-PL" sz="1400" dirty="0" err="1">
                <a:solidFill>
                  <a:schemeClr val="tx2"/>
                </a:solidFill>
                <a:latin typeface="Arial" panose="020B0604020202020204" pitchFamily="34" charset="0"/>
                <a:cs typeface="Arial" panose="020B0604020202020204" pitchFamily="34" charset="0"/>
              </a:rPr>
              <a:t>Trendelenburga</a:t>
            </a:r>
            <a:r>
              <a:rPr lang="pl-PL" sz="1400" dirty="0">
                <a:solidFill>
                  <a:schemeClr val="tx2"/>
                </a:solidFill>
                <a:latin typeface="Arial" panose="020B0604020202020204" pitchFamily="34" charset="0"/>
                <a:cs typeface="Arial" panose="020B0604020202020204" pitchFamily="34" charset="0"/>
              </a:rPr>
              <a:t>) – płaszczyzna całego łóżka nachylona jest pod katem 10-30st.,głowa skierowana ku dołowi. Pod głową mała, miękka poduszeczka, jako zabezpieczenie przed ześlizgiwaniem się ku pochyłości, nie podnosząc głowy. Pozostałe udogodnienia jak w pozycji na plecach. Przyczynia się do pobudzenia ważnych dla życia ośrodków, zapobieganie zatorom powietrznym, zaburzeniom ukrwienia mózgu. ). Celem tej pozycji jest również ułatwienie drenażu oskrzeli (usunięcie z nich wydzieliny)</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pic>
        <p:nvPicPr>
          <p:cNvPr id="4" name="Obraz 3" descr="Znalezione obrazy dla zapytania drena&amp;zdot; oskrzeli u dzieci">
            <a:extLst>
              <a:ext uri="{FF2B5EF4-FFF2-40B4-BE49-F238E27FC236}">
                <a16:creationId xmlns:a16="http://schemas.microsoft.com/office/drawing/2014/main" id="{BABCA4A7-D016-49E8-972C-A43C71C4829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491880" y="3861048"/>
            <a:ext cx="4762500" cy="2852936"/>
          </a:xfrm>
          <a:prstGeom prst="rect">
            <a:avLst/>
          </a:prstGeom>
          <a:noFill/>
          <a:ln>
            <a:noFill/>
          </a:ln>
        </p:spPr>
      </p:pic>
    </p:spTree>
    <p:extLst>
      <p:ext uri="{BB962C8B-B14F-4D97-AF65-F5344CB8AC3E}">
        <p14:creationId xmlns:p14="http://schemas.microsoft.com/office/powerpoint/2010/main" val="36554189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7B3DDC5-DD07-4BA6-A583-0996401E8EC8}"/>
              </a:ext>
            </a:extLst>
          </p:cNvPr>
          <p:cNvSpPr>
            <a:spLocks noGrp="1"/>
          </p:cNvSpPr>
          <p:nvPr>
            <p:ph type="title"/>
          </p:nvPr>
        </p:nvSpPr>
        <p:spPr>
          <a:xfrm>
            <a:off x="457200" y="274638"/>
            <a:ext cx="8229600" cy="634082"/>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Fizjoterapia oddechowa</a:t>
            </a:r>
          </a:p>
        </p:txBody>
      </p:sp>
      <p:sp>
        <p:nvSpPr>
          <p:cNvPr id="3" name="Symbol zastępczy zawartości 2">
            <a:extLst>
              <a:ext uri="{FF2B5EF4-FFF2-40B4-BE49-F238E27FC236}">
                <a16:creationId xmlns:a16="http://schemas.microsoft.com/office/drawing/2014/main" id="{52F0043B-90CF-42ED-A8F5-7FFB2E481507}"/>
              </a:ext>
            </a:extLst>
          </p:cNvPr>
          <p:cNvSpPr>
            <a:spLocks noGrp="1"/>
          </p:cNvSpPr>
          <p:nvPr>
            <p:ph idx="1"/>
          </p:nvPr>
        </p:nvSpPr>
        <p:spPr>
          <a:xfrm>
            <a:off x="457200" y="980728"/>
            <a:ext cx="8229600" cy="5145435"/>
          </a:xfrm>
        </p:spPr>
        <p:txBody>
          <a:bodyPr>
            <a:normAutofit fontScale="92500" lnSpcReduction="20000"/>
          </a:bodyPr>
          <a:lstStyle/>
          <a:p>
            <a:pPr marL="0" indent="0">
              <a:buNone/>
            </a:pPr>
            <a:r>
              <a:rPr lang="pl-PL" sz="1400" dirty="0">
                <a:solidFill>
                  <a:schemeClr val="tx2"/>
                </a:solidFill>
                <a:latin typeface="Arial" panose="020B0604020202020204" pitchFamily="34" charset="0"/>
                <a:cs typeface="Arial" panose="020B0604020202020204" pitchFamily="34" charset="0"/>
              </a:rPr>
              <a:t>Cele Fizjoterapii oddechowej:</a:t>
            </a:r>
          </a:p>
          <a:p>
            <a:pPr marL="0" indent="0">
              <a:buNone/>
            </a:pPr>
            <a:r>
              <a:rPr lang="pl-PL" sz="1400" dirty="0">
                <a:solidFill>
                  <a:schemeClr val="tx2"/>
                </a:solidFill>
                <a:latin typeface="Arial" panose="020B0604020202020204" pitchFamily="34" charset="0"/>
                <a:cs typeface="Arial" panose="020B0604020202020204" pitchFamily="34" charset="0"/>
              </a:rPr>
              <a:t>•	Poprawa wentylacji płuc poprzedzona poprawą drożności drzewa oskrzelowego</a:t>
            </a:r>
          </a:p>
          <a:p>
            <a:pPr marL="0" indent="0">
              <a:buNone/>
            </a:pPr>
            <a:r>
              <a:rPr lang="pl-PL" sz="1400" dirty="0">
                <a:solidFill>
                  <a:schemeClr val="tx2"/>
                </a:solidFill>
                <a:latin typeface="Arial" panose="020B0604020202020204" pitchFamily="34" charset="0"/>
                <a:cs typeface="Arial" panose="020B0604020202020204" pitchFamily="34" charset="0"/>
              </a:rPr>
              <a:t>•	Zmniejszenie nasilenia objawów chorobowych,</a:t>
            </a:r>
          </a:p>
          <a:p>
            <a:pPr marL="0" indent="0">
              <a:buNone/>
            </a:pPr>
            <a:r>
              <a:rPr lang="pl-PL" sz="1400" dirty="0">
                <a:solidFill>
                  <a:schemeClr val="tx2"/>
                </a:solidFill>
                <a:latin typeface="Arial" panose="020B0604020202020204" pitchFamily="34" charset="0"/>
                <a:cs typeface="Arial" panose="020B0604020202020204" pitchFamily="34" charset="0"/>
              </a:rPr>
              <a:t>•	Zachowanie/przywrócenie w miarę możliwości prawidłowej czynności płuc,</a:t>
            </a:r>
          </a:p>
          <a:p>
            <a:pPr marL="0" indent="0">
              <a:buNone/>
            </a:pPr>
            <a:r>
              <a:rPr lang="pl-PL" sz="1400" dirty="0">
                <a:solidFill>
                  <a:schemeClr val="tx2"/>
                </a:solidFill>
                <a:latin typeface="Arial" panose="020B0604020202020204" pitchFamily="34" charset="0"/>
                <a:cs typeface="Arial" panose="020B0604020202020204" pitchFamily="34" charset="0"/>
              </a:rPr>
              <a:t>•	Zachowanie jak najlepszej wydolności fizycznej,</a:t>
            </a:r>
          </a:p>
          <a:p>
            <a:pPr marL="0" indent="0">
              <a:buNone/>
            </a:pPr>
            <a:r>
              <a:rPr lang="pl-PL" sz="1400" dirty="0">
                <a:solidFill>
                  <a:schemeClr val="tx2"/>
                </a:solidFill>
                <a:latin typeface="Arial" panose="020B0604020202020204" pitchFamily="34" charset="0"/>
                <a:cs typeface="Arial" panose="020B0604020202020204" pitchFamily="34" charset="0"/>
              </a:rPr>
              <a:t>•	Zapobieganie powikłaniom i następstwom ostrych chorób układu oddechowego,</a:t>
            </a:r>
          </a:p>
          <a:p>
            <a:pPr marL="0" indent="0">
              <a:buNone/>
            </a:pPr>
            <a:r>
              <a:rPr lang="pl-PL" sz="1400" dirty="0">
                <a:solidFill>
                  <a:schemeClr val="tx2"/>
                </a:solidFill>
                <a:latin typeface="Arial" panose="020B0604020202020204" pitchFamily="34" charset="0"/>
                <a:cs typeface="Arial" panose="020B0604020202020204" pitchFamily="34" charset="0"/>
              </a:rPr>
              <a:t>•	Zapobieganie utracie prawidłowej czynności oddychania i deformacjom w układzie oddechowym  oraz układzie mięśniowo-podporowym,</a:t>
            </a:r>
          </a:p>
          <a:p>
            <a:pPr marL="0" indent="0">
              <a:buNone/>
            </a:pPr>
            <a:r>
              <a:rPr lang="pl-PL" sz="1400" dirty="0">
                <a:solidFill>
                  <a:schemeClr val="tx2"/>
                </a:solidFill>
                <a:latin typeface="Arial" panose="020B0604020202020204" pitchFamily="34" charset="0"/>
                <a:cs typeface="Arial" panose="020B0604020202020204" pitchFamily="34" charset="0"/>
              </a:rPr>
              <a:t>•	Poprawa jakości życia przewlekle chorych,</a:t>
            </a:r>
          </a:p>
          <a:p>
            <a:pPr marL="0" indent="0">
              <a:buNone/>
            </a:pPr>
            <a:r>
              <a:rPr lang="pl-PL" sz="1400" dirty="0">
                <a:solidFill>
                  <a:schemeClr val="tx2"/>
                </a:solidFill>
                <a:latin typeface="Arial" panose="020B0604020202020204" pitchFamily="34" charset="0"/>
                <a:cs typeface="Arial" panose="020B0604020202020204" pitchFamily="34" charset="0"/>
              </a:rPr>
              <a:t>Zasady postępowania w fizjoterapii oddechowej u dzieci.</a:t>
            </a:r>
          </a:p>
          <a:p>
            <a:pPr marL="0" indent="0">
              <a:buNone/>
            </a:pPr>
            <a:r>
              <a:rPr lang="pl-PL" sz="1400" dirty="0">
                <a:solidFill>
                  <a:schemeClr val="tx2"/>
                </a:solidFill>
                <a:latin typeface="Arial" panose="020B0604020202020204" pitchFamily="34" charset="0"/>
                <a:cs typeface="Arial" panose="020B0604020202020204" pitchFamily="34" charset="0"/>
              </a:rPr>
              <a:t>Drenaż </a:t>
            </a:r>
            <a:r>
              <a:rPr lang="pl-PL" sz="1400" dirty="0" err="1">
                <a:solidFill>
                  <a:schemeClr val="tx2"/>
                </a:solidFill>
                <a:latin typeface="Arial" panose="020B0604020202020204" pitchFamily="34" charset="0"/>
                <a:cs typeface="Arial" panose="020B0604020202020204" pitchFamily="34" charset="0"/>
              </a:rPr>
              <a:t>ułożeniowy</a:t>
            </a:r>
            <a:r>
              <a:rPr lang="pl-PL" sz="1400" dirty="0">
                <a:solidFill>
                  <a:schemeClr val="tx2"/>
                </a:solidFill>
                <a:latin typeface="Arial" panose="020B0604020202020204" pitchFamily="34" charset="0"/>
                <a:cs typeface="Arial" panose="020B0604020202020204" pitchFamily="34" charset="0"/>
              </a:rPr>
              <a:t>;</a:t>
            </a:r>
          </a:p>
          <a:p>
            <a:pPr marL="0" indent="0">
              <a:buNone/>
            </a:pPr>
            <a:r>
              <a:rPr lang="pl-PL" sz="1400" dirty="0">
                <a:solidFill>
                  <a:schemeClr val="tx2"/>
                </a:solidFill>
                <a:latin typeface="Arial" panose="020B0604020202020204" pitchFamily="34" charset="0"/>
                <a:cs typeface="Arial" panose="020B0604020202020204" pitchFamily="34" charset="0"/>
              </a:rPr>
              <a:t>U noworodków i niemowląt stosuje się tzw. huśtawki/leżaczki terapeutyczne, które zawieszane na łóżeczku na elastycznych taśmach pod odpowiednim kątem klatki piersiowej wytwarzają drgania ułatwiające drenaż.</a:t>
            </a:r>
          </a:p>
          <a:p>
            <a:pPr marL="0" indent="0">
              <a:buNone/>
            </a:pPr>
            <a:r>
              <a:rPr lang="pl-PL" sz="1400" dirty="0">
                <a:solidFill>
                  <a:schemeClr val="tx2"/>
                </a:solidFill>
                <a:latin typeface="Arial" panose="020B0604020202020204" pitchFamily="34" charset="0"/>
                <a:cs typeface="Arial" panose="020B0604020202020204" pitchFamily="34" charset="0"/>
              </a:rPr>
              <a:t>U dzieci drenaż stosuje się jako podstawowy sposób higieny dróg oddechowych:</a:t>
            </a:r>
          </a:p>
          <a:p>
            <a:pPr marL="0" indent="0">
              <a:buNone/>
            </a:pPr>
            <a:r>
              <a:rPr lang="pl-PL" sz="1400" dirty="0">
                <a:solidFill>
                  <a:schemeClr val="tx2"/>
                </a:solidFill>
                <a:latin typeface="Arial" panose="020B0604020202020204" pitchFamily="34" charset="0"/>
                <a:cs typeface="Arial" panose="020B0604020202020204" pitchFamily="34" charset="0"/>
              </a:rPr>
              <a:t>• Ułożenie pacjenta musi być odpowiednie do działania siły grawitacji, dla noworodków stosuje się w tym celu ułożenie na kolanach, barkach terapeuty, dzieci od 2 roku życia na stołach leczniczych, łózkach, na poduszkach,</a:t>
            </a:r>
          </a:p>
          <a:p>
            <a:pPr marL="0" indent="0">
              <a:buNone/>
            </a:pPr>
            <a:r>
              <a:rPr lang="pl-PL" sz="1400" dirty="0">
                <a:solidFill>
                  <a:schemeClr val="tx2"/>
                </a:solidFill>
                <a:latin typeface="Arial" panose="020B0604020202020204" pitchFamily="34" charset="0"/>
                <a:cs typeface="Arial" panose="020B0604020202020204" pitchFamily="34" charset="0"/>
              </a:rPr>
              <a:t>Dziecko należy ułożyć w takiej pozycji aby płat lub segment płucny razem z dochodzącym do niego oskrzelem, w którym znajduje się wydzielina-leżał jak najwyżej.</a:t>
            </a:r>
          </a:p>
          <a:p>
            <a:pPr marL="0" indent="0">
              <a:buNone/>
            </a:pPr>
            <a:r>
              <a:rPr lang="pl-PL" sz="1400" dirty="0">
                <a:solidFill>
                  <a:schemeClr val="tx2"/>
                </a:solidFill>
                <a:latin typeface="Arial" panose="020B0604020202020204" pitchFamily="34" charset="0"/>
                <a:cs typeface="Arial" panose="020B0604020202020204" pitchFamily="34" charset="0"/>
              </a:rPr>
              <a:t>Techniki ręczne: oklepywanie, wstrząsanie stosuje się w celu lepszego oddzielania się wydzieliny od ścian oskrzeli, ułatwiając odksztuszanie wydzieliny lub jej odessanie. Wielkość siły oklepywania i wstrząsania musi być adekwatna do wieku i wagi dziecka. Techniki te powinny być stosowane w miejscach klatki piersiowej które odpowiadają obszarom zalegania. Ze względu na różnicę rozmiaru, klatki piersiowej dziecka do ręki terapeuty, stosuje się różnego rodzaju sprzęty wspomagające.</a:t>
            </a:r>
          </a:p>
          <a:p>
            <a:pPr marL="0" indent="0">
              <a:buNone/>
            </a:pPr>
            <a:r>
              <a:rPr lang="pl-PL" sz="1400" dirty="0">
                <a:solidFill>
                  <a:schemeClr val="tx2"/>
                </a:solidFill>
                <a:latin typeface="Arial" panose="020B0604020202020204" pitchFamily="34" charset="0"/>
                <a:cs typeface="Arial" panose="020B0604020202020204" pitchFamily="34" charset="0"/>
              </a:rPr>
              <a:t>Odksztuszanie i odsysanie wydzieliny; nakłaniając dziecko do śmiechu lub płaczu można wywołać produktywny kaszel. Zewnętrzna stymulacja tchawicy jest dodatkową techniką wspomagającą.</a:t>
            </a: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47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8DF6B67-0EA6-4C0F-AC8B-5904B12DDAE6}"/>
              </a:ext>
            </a:extLst>
          </p:cNvPr>
          <p:cNvSpPr>
            <a:spLocks noGrp="1"/>
          </p:cNvSpPr>
          <p:nvPr>
            <p:ph type="title"/>
          </p:nvPr>
        </p:nvSpPr>
        <p:spPr>
          <a:xfrm>
            <a:off x="457200" y="274637"/>
            <a:ext cx="8229600" cy="562075"/>
          </a:xfrm>
        </p:spPr>
        <p:txBody>
          <a:bodyPr>
            <a:normAutofit fontScale="90000"/>
          </a:bodyPr>
          <a:lstStyle/>
          <a:p>
            <a:r>
              <a:rPr lang="pl-PL" b="1" cap="all" dirty="0">
                <a:ln w="3175" cmpd="sng">
                  <a:noFill/>
                </a:ln>
                <a:solidFill>
                  <a:schemeClr val="tx2"/>
                </a:solidFill>
                <a:latin typeface="Arial" panose="020B0604020202020204" pitchFamily="34" charset="0"/>
                <a:cs typeface="Arial" panose="020B0604020202020204" pitchFamily="34" charset="0"/>
              </a:rPr>
              <a:t>Prawo do życia i śmierci</a:t>
            </a:r>
            <a:endParaRPr lang="pl-PL" dirty="0">
              <a:solidFill>
                <a:schemeClr val="tx2"/>
              </a:solidFill>
              <a:latin typeface="Arial" panose="020B0604020202020204" pitchFamily="34" charset="0"/>
              <a:cs typeface="Arial" panose="020B0604020202020204" pitchFamily="34" charset="0"/>
            </a:endParaRPr>
          </a:p>
        </p:txBody>
      </p:sp>
      <p:sp>
        <p:nvSpPr>
          <p:cNvPr id="3" name="Symbol zastępczy zawartości 2">
            <a:extLst>
              <a:ext uri="{FF2B5EF4-FFF2-40B4-BE49-F238E27FC236}">
                <a16:creationId xmlns:a16="http://schemas.microsoft.com/office/drawing/2014/main" id="{00AEA0B0-686C-47A8-98E1-C928497D37E6}"/>
              </a:ext>
            </a:extLst>
          </p:cNvPr>
          <p:cNvSpPr>
            <a:spLocks noGrp="1"/>
          </p:cNvSpPr>
          <p:nvPr>
            <p:ph idx="1"/>
          </p:nvPr>
        </p:nvSpPr>
        <p:spPr>
          <a:xfrm>
            <a:off x="251520" y="1124744"/>
            <a:ext cx="8568952" cy="5001419"/>
          </a:xfrm>
        </p:spPr>
        <p:txBody>
          <a:bodyPr>
            <a:normAutofit fontScale="92500" lnSpcReduction="10000"/>
          </a:bodyPr>
          <a:lstStyle/>
          <a:p>
            <a:pPr marL="0" indent="0">
              <a:buNone/>
            </a:pPr>
            <a:br>
              <a:rPr lang="pl-PL" sz="1200" b="1" cap="all" dirty="0">
                <a:ln w="3175" cmpd="sng">
                  <a:noFill/>
                </a:ln>
                <a:solidFill>
                  <a:srgbClr val="236073"/>
                </a:solidFill>
                <a:latin typeface="Arial" panose="020B0604020202020204" pitchFamily="34" charset="0"/>
                <a:ea typeface="+mj-ea"/>
                <a:cs typeface="+mj-cs"/>
              </a:rPr>
            </a:br>
            <a:r>
              <a:rPr lang="pl-PL" sz="1400" cap="all" dirty="0">
                <a:ln w="3175" cmpd="sng">
                  <a:noFill/>
                </a:ln>
                <a:solidFill>
                  <a:schemeClr val="tx2"/>
                </a:solidFill>
                <a:latin typeface="Arial" panose="020B0604020202020204" pitchFamily="34" charset="0"/>
                <a:ea typeface="+mj-ea"/>
                <a:cs typeface="Arial" panose="020B0604020202020204" pitchFamily="34" charset="0"/>
              </a:rPr>
              <a:t>Koncepcję praw dziecka stworzył Janusz Korczak (Henryk </a:t>
            </a:r>
            <a:r>
              <a:rPr lang="pl-PL" sz="1400" cap="all" dirty="0" err="1">
                <a:ln w="3175" cmpd="sng">
                  <a:noFill/>
                </a:ln>
                <a:solidFill>
                  <a:schemeClr val="tx2"/>
                </a:solidFill>
                <a:latin typeface="Arial" panose="020B0604020202020204" pitchFamily="34" charset="0"/>
                <a:ea typeface="+mj-ea"/>
                <a:cs typeface="Arial" panose="020B0604020202020204" pitchFamily="34" charset="0"/>
              </a:rPr>
              <a:t>Goldszmit</a:t>
            </a:r>
            <a:r>
              <a:rPr lang="pl-PL" sz="1400" cap="all" dirty="0">
                <a:ln w="3175" cmpd="sng">
                  <a:noFill/>
                </a:ln>
                <a:solidFill>
                  <a:schemeClr val="tx2"/>
                </a:solidFill>
                <a:latin typeface="Arial" panose="020B0604020202020204" pitchFamily="34" charset="0"/>
                <a:ea typeface="+mj-ea"/>
                <a:cs typeface="Arial" panose="020B0604020202020204" pitchFamily="34" charset="0"/>
              </a:rPr>
              <a:t>), </a:t>
            </a:r>
            <a:br>
              <a:rPr lang="pl-PL" sz="1400" cap="all" dirty="0">
                <a:ln w="3175" cmpd="sng">
                  <a:noFill/>
                </a:ln>
                <a:solidFill>
                  <a:schemeClr val="tx2"/>
                </a:solidFill>
                <a:latin typeface="Arial" panose="020B0604020202020204" pitchFamily="34" charset="0"/>
                <a:ea typeface="+mj-ea"/>
                <a:cs typeface="Arial" panose="020B0604020202020204" pitchFamily="34" charset="0"/>
              </a:rPr>
            </a:br>
            <a:r>
              <a:rPr lang="pl-PL" sz="1400" cap="all" dirty="0">
                <a:ln w="3175" cmpd="sng">
                  <a:noFill/>
                </a:ln>
                <a:solidFill>
                  <a:schemeClr val="tx2"/>
                </a:solidFill>
                <a:latin typeface="Arial" panose="020B0604020202020204" pitchFamily="34" charset="0"/>
                <a:ea typeface="+mj-ea"/>
                <a:cs typeface="Arial" panose="020B0604020202020204" pitchFamily="34" charset="0"/>
              </a:rPr>
              <a:t>pediatra i twórca antyautorytarnego systemu wychowawczego, respektującego potrzeby i dążenia dziecka</a:t>
            </a:r>
          </a:p>
          <a:p>
            <a:pPr marL="0" indent="0">
              <a:buNone/>
            </a:pPr>
            <a:br>
              <a:rPr lang="pl-PL" sz="1400" cap="all" dirty="0">
                <a:ln w="3175" cmpd="sng">
                  <a:noFill/>
                </a:ln>
                <a:solidFill>
                  <a:schemeClr val="tx2"/>
                </a:solidFill>
                <a:latin typeface="Arial" panose="020B0604020202020204" pitchFamily="34" charset="0"/>
                <a:ea typeface="+mj-ea"/>
                <a:cs typeface="Arial" panose="020B0604020202020204" pitchFamily="34" charset="0"/>
              </a:rPr>
            </a:br>
            <a:r>
              <a:rPr lang="pl-PL" sz="1400" cap="all" dirty="0">
                <a:ln w="3175" cmpd="sng">
                  <a:noFill/>
                </a:ln>
                <a:solidFill>
                  <a:schemeClr val="tx2"/>
                </a:solidFill>
                <a:latin typeface="Arial" panose="020B0604020202020204" pitchFamily="34" charset="0"/>
                <a:ea typeface="+mj-ea"/>
                <a:cs typeface="Arial" panose="020B0604020202020204" pitchFamily="34" charset="0"/>
              </a:rPr>
              <a:t>Korczak postuluje cztery zasadnicze prawa dziecka:</a:t>
            </a:r>
            <a:br>
              <a:rPr lang="pl-PL" sz="1400" cap="all" dirty="0">
                <a:ln w="3175" cmpd="sng">
                  <a:noFill/>
                </a:ln>
                <a:solidFill>
                  <a:schemeClr val="tx2"/>
                </a:solidFill>
                <a:latin typeface="Arial" panose="020B0604020202020204" pitchFamily="34" charset="0"/>
                <a:ea typeface="+mj-ea"/>
                <a:cs typeface="Arial" panose="020B0604020202020204" pitchFamily="34" charset="0"/>
              </a:rPr>
            </a:br>
            <a:r>
              <a:rPr lang="pl-PL" sz="1400" cap="all" dirty="0">
                <a:ln w="3175" cmpd="sng">
                  <a:noFill/>
                </a:ln>
                <a:solidFill>
                  <a:schemeClr val="tx2"/>
                </a:solidFill>
                <a:latin typeface="Arial" panose="020B0604020202020204" pitchFamily="34" charset="0"/>
                <a:ea typeface="+mj-ea"/>
                <a:cs typeface="Arial" panose="020B0604020202020204" pitchFamily="34" charset="0"/>
              </a:rPr>
              <a:t> </a:t>
            </a:r>
            <a:br>
              <a:rPr lang="pl-PL" sz="1400" cap="all" dirty="0">
                <a:ln w="3175" cmpd="sng">
                  <a:noFill/>
                </a:ln>
                <a:solidFill>
                  <a:schemeClr val="tx2"/>
                </a:solidFill>
                <a:latin typeface="Arial" panose="020B0604020202020204" pitchFamily="34" charset="0"/>
                <a:ea typeface="+mj-ea"/>
                <a:cs typeface="Arial" panose="020B0604020202020204" pitchFamily="34" charset="0"/>
              </a:rPr>
            </a:br>
            <a:r>
              <a:rPr lang="pl-PL" sz="1400" b="1" cap="all" dirty="0">
                <a:ln w="3175" cmpd="sng">
                  <a:noFill/>
                </a:ln>
                <a:solidFill>
                  <a:schemeClr val="tx2"/>
                </a:solidFill>
                <a:latin typeface="Arial" panose="020B0604020202020204" pitchFamily="34" charset="0"/>
                <a:ea typeface="+mj-ea"/>
                <a:cs typeface="Arial" panose="020B0604020202020204" pitchFamily="34" charset="0"/>
              </a:rPr>
              <a:t>1.prawo  dziecka  do  śmierci  („Gorąca,  rozumna, zrównoważona miłość matki musi dać mu prawo do przedwczesnej śmieci.”)</a:t>
            </a:r>
          </a:p>
          <a:p>
            <a:pPr marL="0" indent="0">
              <a:buNone/>
            </a:pPr>
            <a:br>
              <a:rPr lang="pl-PL" sz="1400" b="1" cap="all" dirty="0">
                <a:ln w="3175" cmpd="sng">
                  <a:noFill/>
                </a:ln>
                <a:solidFill>
                  <a:schemeClr val="tx2"/>
                </a:solidFill>
                <a:latin typeface="Arial" panose="020B0604020202020204" pitchFamily="34" charset="0"/>
                <a:ea typeface="+mj-ea"/>
                <a:cs typeface="Arial" panose="020B0604020202020204" pitchFamily="34" charset="0"/>
              </a:rPr>
            </a:br>
            <a:r>
              <a:rPr lang="pl-PL" sz="1400" b="1" cap="all" dirty="0">
                <a:ln w="3175" cmpd="sng">
                  <a:noFill/>
                </a:ln>
                <a:solidFill>
                  <a:schemeClr val="tx2"/>
                </a:solidFill>
                <a:latin typeface="Arial" panose="020B0604020202020204" pitchFamily="34" charset="0"/>
                <a:ea typeface="+mj-ea"/>
                <a:cs typeface="Arial" panose="020B0604020202020204" pitchFamily="34" charset="0"/>
              </a:rPr>
              <a:t>2.prawo  dziecka  do  dnia  dzisiejszego  („W obawie, by  śmierć  nie  wydarła  dziecka,  wydzieramy dziecko  życiu;  nie  chcąc  by  umarło,  nie pozwalamy żyć.”)</a:t>
            </a:r>
          </a:p>
          <a:p>
            <a:pPr marL="0" indent="0">
              <a:buNone/>
            </a:pPr>
            <a:br>
              <a:rPr lang="pl-PL" sz="1400" b="1" cap="all" dirty="0">
                <a:ln w="3175" cmpd="sng">
                  <a:noFill/>
                </a:ln>
                <a:solidFill>
                  <a:schemeClr val="tx2"/>
                </a:solidFill>
                <a:latin typeface="Arial" panose="020B0604020202020204" pitchFamily="34" charset="0"/>
                <a:ea typeface="+mj-ea"/>
                <a:cs typeface="Arial" panose="020B0604020202020204" pitchFamily="34" charset="0"/>
              </a:rPr>
            </a:br>
            <a:r>
              <a:rPr lang="pl-PL" sz="1400" b="1" cap="all" dirty="0">
                <a:ln w="3175" cmpd="sng">
                  <a:noFill/>
                </a:ln>
                <a:solidFill>
                  <a:schemeClr val="tx2"/>
                </a:solidFill>
                <a:latin typeface="Arial" panose="020B0604020202020204" pitchFamily="34" charset="0"/>
                <a:ea typeface="+mj-ea"/>
                <a:cs typeface="Arial" panose="020B0604020202020204" pitchFamily="34" charset="0"/>
              </a:rPr>
              <a:t>3.prawo   dziecka,   by   było   tym,   czym   jest („Powiadasz: ‘Moje dziecko’. Nie, nawet w ciągu miesięcy  ciąży  ani  w  godzinach porodu  dziecko nie jest twoje.”)</a:t>
            </a:r>
          </a:p>
          <a:p>
            <a:pPr marL="0" indent="0">
              <a:buNone/>
            </a:pPr>
            <a:br>
              <a:rPr lang="pl-PL" sz="1400" b="1" cap="all" dirty="0">
                <a:ln w="3175" cmpd="sng">
                  <a:noFill/>
                </a:ln>
                <a:solidFill>
                  <a:schemeClr val="tx2"/>
                </a:solidFill>
                <a:latin typeface="Arial" panose="020B0604020202020204" pitchFamily="34" charset="0"/>
                <a:ea typeface="+mj-ea"/>
                <a:cs typeface="Arial" panose="020B0604020202020204" pitchFamily="34" charset="0"/>
              </a:rPr>
            </a:br>
            <a:r>
              <a:rPr lang="pl-PL" sz="1400" b="1" cap="all" dirty="0">
                <a:ln w="3175" cmpd="sng">
                  <a:noFill/>
                </a:ln>
                <a:solidFill>
                  <a:schemeClr val="tx2"/>
                </a:solidFill>
                <a:latin typeface="Arial" panose="020B0604020202020204" pitchFamily="34" charset="0"/>
                <a:ea typeface="+mj-ea"/>
                <a:cs typeface="Arial" panose="020B0604020202020204" pitchFamily="34" charset="0"/>
              </a:rPr>
              <a:t>4. prawo  dziecka  do  wypowiadania  swych  myśli, </a:t>
            </a:r>
            <a:br>
              <a:rPr lang="pl-PL" sz="1400" b="1" cap="all" dirty="0">
                <a:ln w="3175" cmpd="sng">
                  <a:noFill/>
                </a:ln>
                <a:solidFill>
                  <a:schemeClr val="tx2"/>
                </a:solidFill>
                <a:latin typeface="Arial" panose="020B0604020202020204" pitchFamily="34" charset="0"/>
                <a:ea typeface="+mj-ea"/>
                <a:cs typeface="Arial" panose="020B0604020202020204" pitchFamily="34" charset="0"/>
              </a:rPr>
            </a:br>
            <a:r>
              <a:rPr lang="pl-PL" sz="1400" b="1" cap="all" dirty="0">
                <a:ln w="3175" cmpd="sng">
                  <a:noFill/>
                </a:ln>
                <a:solidFill>
                  <a:schemeClr val="tx2"/>
                </a:solidFill>
                <a:latin typeface="Arial" panose="020B0604020202020204" pitchFamily="34" charset="0"/>
                <a:ea typeface="+mj-ea"/>
                <a:cs typeface="Arial" panose="020B0604020202020204" pitchFamily="34" charset="0"/>
              </a:rPr>
              <a:t>czynnego udziału w naszych o nim rozważaniach i wyrokach.</a:t>
            </a:r>
          </a:p>
          <a:p>
            <a:pPr marL="0" indent="0">
              <a:buNone/>
            </a:pPr>
            <a:endParaRPr lang="pl-PL" sz="1400" cap="all" dirty="0">
              <a:ln w="3175" cmpd="sng">
                <a:noFill/>
              </a:ln>
              <a:solidFill>
                <a:schemeClr val="tx2"/>
              </a:solidFill>
              <a:latin typeface="Arial" panose="020B0604020202020204" pitchFamily="34" charset="0"/>
              <a:ea typeface="+mj-ea"/>
              <a:cs typeface="Arial" panose="020B0604020202020204" pitchFamily="34" charset="0"/>
            </a:endParaRPr>
          </a:p>
          <a:p>
            <a:pPr marL="0" indent="0">
              <a:buNone/>
            </a:pPr>
            <a:br>
              <a:rPr lang="pl-PL" sz="1400" cap="all" dirty="0">
                <a:ln w="3175" cmpd="sng">
                  <a:noFill/>
                </a:ln>
                <a:solidFill>
                  <a:schemeClr val="tx2"/>
                </a:solidFill>
                <a:latin typeface="Arial" panose="020B0604020202020204" pitchFamily="34" charset="0"/>
                <a:ea typeface="+mj-ea"/>
                <a:cs typeface="Arial" panose="020B0604020202020204" pitchFamily="34" charset="0"/>
              </a:rPr>
            </a:br>
            <a:br>
              <a:rPr lang="pl-PL" sz="1100" cap="all" dirty="0">
                <a:ln w="3175" cmpd="sng">
                  <a:noFill/>
                </a:ln>
                <a:solidFill>
                  <a:schemeClr val="tx2"/>
                </a:solidFill>
                <a:latin typeface="Arial" panose="020B0604020202020204" pitchFamily="34" charset="0"/>
                <a:ea typeface="+mj-ea"/>
                <a:cs typeface="Arial" panose="020B0604020202020204" pitchFamily="34" charset="0"/>
              </a:rPr>
            </a:br>
            <a:r>
              <a:rPr lang="pl-PL" sz="1300" cap="all" dirty="0">
                <a:ln w="3175" cmpd="sng">
                  <a:noFill/>
                </a:ln>
                <a:solidFill>
                  <a:schemeClr val="tx2"/>
                </a:solidFill>
                <a:latin typeface="Arial" panose="020B0604020202020204" pitchFamily="34" charset="0"/>
                <a:ea typeface="+mj-ea"/>
                <a:cs typeface="Arial" panose="020B0604020202020204" pitchFamily="34" charset="0"/>
              </a:rPr>
              <a:t>Uprawianie   medycyny – w  uznaniu  jedynie  prawa  do  życia  i  równoczesnym sprzeciwie wobec śmierci ogranicza ją do działań mających na celu wydłużanie życia. To jednostronne  podejście  – przez  kwestionowanie  prawa  do  śmierci  – może  prowadzić  do paternalizmu, działań jatrogennych, eksperymentów medycznych i uporczywej terapii. </a:t>
            </a:r>
            <a:br>
              <a:rPr lang="pl-PL" sz="1300" cap="all" dirty="0">
                <a:ln w="3175" cmpd="sng">
                  <a:noFill/>
                </a:ln>
                <a:solidFill>
                  <a:schemeClr val="tx2"/>
                </a:solidFill>
                <a:latin typeface="Arial" panose="020B0604020202020204" pitchFamily="34" charset="0"/>
                <a:ea typeface="+mj-ea"/>
                <a:cs typeface="Arial" panose="020B0604020202020204" pitchFamily="34" charset="0"/>
              </a:rPr>
            </a:br>
            <a:endParaRPr lang="pl-PL" sz="13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4629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Znalezione obrazy dla zapytania drena&amp;zdot; oskrzeli u dzieci">
            <a:extLst>
              <a:ext uri="{FF2B5EF4-FFF2-40B4-BE49-F238E27FC236}">
                <a16:creationId xmlns:a16="http://schemas.microsoft.com/office/drawing/2014/main" id="{7F2028E4-582D-4418-9B63-4C071DF3A99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8912" y="836713"/>
            <a:ext cx="4086225" cy="2664296"/>
          </a:xfrm>
          <a:prstGeom prst="rect">
            <a:avLst/>
          </a:prstGeom>
          <a:noFill/>
          <a:ln>
            <a:noFill/>
          </a:ln>
        </p:spPr>
      </p:pic>
      <p:pic>
        <p:nvPicPr>
          <p:cNvPr id="5" name="Obraz 4" descr="Znalezione obrazy dla zapytania drena&amp;zdot; oskrzeli u dzieci">
            <a:extLst>
              <a:ext uri="{FF2B5EF4-FFF2-40B4-BE49-F238E27FC236}">
                <a16:creationId xmlns:a16="http://schemas.microsoft.com/office/drawing/2014/main" id="{6FD17B4C-FE2B-4622-AFC4-515362C8F03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220072" y="948020"/>
            <a:ext cx="3209925" cy="2400300"/>
          </a:xfrm>
          <a:prstGeom prst="rect">
            <a:avLst/>
          </a:prstGeom>
          <a:noFill/>
          <a:ln>
            <a:noFill/>
          </a:ln>
        </p:spPr>
      </p:pic>
      <p:pic>
        <p:nvPicPr>
          <p:cNvPr id="6" name="Obraz 5" descr="Znalezione obrazy dla zapytania drena&amp;zdot; oskrzeli u dzieci">
            <a:extLst>
              <a:ext uri="{FF2B5EF4-FFF2-40B4-BE49-F238E27FC236}">
                <a16:creationId xmlns:a16="http://schemas.microsoft.com/office/drawing/2014/main" id="{BE581B58-C8C2-4F0D-8FDC-F5F5B458965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691640" y="3605926"/>
            <a:ext cx="5760720" cy="3036570"/>
          </a:xfrm>
          <a:prstGeom prst="rect">
            <a:avLst/>
          </a:prstGeom>
          <a:noFill/>
          <a:ln>
            <a:noFill/>
          </a:ln>
        </p:spPr>
      </p:pic>
    </p:spTree>
    <p:extLst>
      <p:ext uri="{BB962C8B-B14F-4D97-AF65-F5344CB8AC3E}">
        <p14:creationId xmlns:p14="http://schemas.microsoft.com/office/powerpoint/2010/main" val="26337200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https://4.bp.blogspot.com/-dzzRCtlJ4yc/VYXHFD2zqzI/AAAAAAAAOTg/Np4pAoqArE0/s640/SC01522.jpg">
            <a:extLst>
              <a:ext uri="{FF2B5EF4-FFF2-40B4-BE49-F238E27FC236}">
                <a16:creationId xmlns:a16="http://schemas.microsoft.com/office/drawing/2014/main" id="{1B4A7410-7885-4885-A30E-1990CFB17AA4}"/>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689" y="692696"/>
            <a:ext cx="4738250" cy="5433467"/>
          </a:xfrm>
          <a:prstGeom prst="rect">
            <a:avLst/>
          </a:prstGeom>
          <a:noFill/>
          <a:ln>
            <a:noFill/>
          </a:ln>
        </p:spPr>
      </p:pic>
    </p:spTree>
    <p:extLst>
      <p:ext uri="{BB962C8B-B14F-4D97-AF65-F5344CB8AC3E}">
        <p14:creationId xmlns:p14="http://schemas.microsoft.com/office/powerpoint/2010/main" val="19911494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CF8BCC8-FD38-4A5C-A698-F934A1BABADF}"/>
              </a:ext>
            </a:extLst>
          </p:cNvPr>
          <p:cNvSpPr>
            <a:spLocks noGrp="1"/>
          </p:cNvSpPr>
          <p:nvPr>
            <p:ph type="title"/>
          </p:nvPr>
        </p:nvSpPr>
        <p:spPr>
          <a:xfrm>
            <a:off x="457200" y="274638"/>
            <a:ext cx="8229600" cy="634082"/>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Rehabilitacja w terminalnej fazie choroby</a:t>
            </a:r>
          </a:p>
        </p:txBody>
      </p:sp>
      <p:sp>
        <p:nvSpPr>
          <p:cNvPr id="3" name="Symbol zastępczy zawartości 2">
            <a:extLst>
              <a:ext uri="{FF2B5EF4-FFF2-40B4-BE49-F238E27FC236}">
                <a16:creationId xmlns:a16="http://schemas.microsoft.com/office/drawing/2014/main" id="{B1B53C9B-20C7-4520-AF45-2A195DC6D2FB}"/>
              </a:ext>
            </a:extLst>
          </p:cNvPr>
          <p:cNvSpPr>
            <a:spLocks noGrp="1"/>
          </p:cNvSpPr>
          <p:nvPr>
            <p:ph idx="1"/>
          </p:nvPr>
        </p:nvSpPr>
        <p:spPr>
          <a:xfrm>
            <a:off x="457200" y="1124744"/>
            <a:ext cx="8229600" cy="5001419"/>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U większości pacjentów ma ona charakter funkcjonalny to znaczy stosujemy ćwiczenia ruchowe we wszystkich odmianach, których celem jest poprawienie funkcjonowania, poprawa komfortu, poprawa jakości życia.</a:t>
            </a:r>
          </a:p>
          <a:p>
            <a:pPr marL="0" indent="0">
              <a:buNone/>
            </a:pPr>
            <a:r>
              <a:rPr lang="pl-PL" sz="1400" dirty="0">
                <a:solidFill>
                  <a:schemeClr val="tx2"/>
                </a:solidFill>
                <a:latin typeface="Arial" panose="020B0604020202020204" pitchFamily="34" charset="0"/>
                <a:cs typeface="Arial" panose="020B0604020202020204" pitchFamily="34" charset="0"/>
              </a:rPr>
              <a:t>Zawsze to pacjent (jego wydolność) wyznacza zakres działań.</a:t>
            </a:r>
          </a:p>
          <a:p>
            <a:pPr marL="0" indent="0">
              <a:buNone/>
            </a:pPr>
            <a:r>
              <a:rPr lang="pl-PL" sz="1400" dirty="0">
                <a:solidFill>
                  <a:schemeClr val="tx2"/>
                </a:solidFill>
                <a:latin typeface="Arial" panose="020B0604020202020204" pitchFamily="34" charset="0"/>
                <a:cs typeface="Arial" panose="020B0604020202020204" pitchFamily="34" charset="0"/>
              </a:rPr>
              <a:t>Celem jest:</a:t>
            </a:r>
          </a:p>
          <a:p>
            <a:r>
              <a:rPr lang="pl-PL" sz="1400" dirty="0">
                <a:solidFill>
                  <a:schemeClr val="tx2"/>
                </a:solidFill>
                <a:latin typeface="Arial" panose="020B0604020202020204" pitchFamily="34" charset="0"/>
                <a:cs typeface="Arial" panose="020B0604020202020204" pitchFamily="34" charset="0"/>
              </a:rPr>
              <a:t>Łagodzenie bólu</a:t>
            </a:r>
          </a:p>
          <a:p>
            <a:r>
              <a:rPr lang="pl-PL" sz="1400" dirty="0">
                <a:solidFill>
                  <a:schemeClr val="tx2"/>
                </a:solidFill>
                <a:latin typeface="Arial" panose="020B0604020202020204" pitchFamily="34" charset="0"/>
                <a:cs typeface="Arial" panose="020B0604020202020204" pitchFamily="34" charset="0"/>
              </a:rPr>
              <a:t>Zmniejszenie duszności</a:t>
            </a:r>
          </a:p>
          <a:p>
            <a:r>
              <a:rPr lang="pl-PL" sz="1400" dirty="0">
                <a:solidFill>
                  <a:schemeClr val="tx2"/>
                </a:solidFill>
                <a:latin typeface="Arial" panose="020B0604020202020204" pitchFamily="34" charset="0"/>
                <a:cs typeface="Arial" panose="020B0604020202020204" pitchFamily="34" charset="0"/>
              </a:rPr>
              <a:t>Zapobieganie odleżynom</a:t>
            </a:r>
          </a:p>
          <a:p>
            <a:r>
              <a:rPr lang="pl-PL" sz="1400" dirty="0">
                <a:solidFill>
                  <a:schemeClr val="tx2"/>
                </a:solidFill>
                <a:latin typeface="Arial" panose="020B0604020202020204" pitchFamily="34" charset="0"/>
                <a:cs typeface="Arial" panose="020B0604020202020204" pitchFamily="34" charset="0"/>
              </a:rPr>
              <a:t>Zmniejszenie deficytu ruchomości i siły mięśniowej</a:t>
            </a:r>
          </a:p>
          <a:p>
            <a:r>
              <a:rPr lang="pl-PL" sz="1400" dirty="0">
                <a:solidFill>
                  <a:schemeClr val="tx2"/>
                </a:solidFill>
                <a:latin typeface="Arial" panose="020B0604020202020204" pitchFamily="34" charset="0"/>
                <a:cs typeface="Arial" panose="020B0604020202020204" pitchFamily="34" charset="0"/>
              </a:rPr>
              <a:t>Utrzymanie aktywności</a:t>
            </a:r>
          </a:p>
          <a:p>
            <a:r>
              <a:rPr lang="pl-PL" sz="1400" dirty="0">
                <a:solidFill>
                  <a:schemeClr val="tx2"/>
                </a:solidFill>
                <a:latin typeface="Arial" panose="020B0604020202020204" pitchFamily="34" charset="0"/>
                <a:cs typeface="Arial" panose="020B0604020202020204" pitchFamily="34" charset="0"/>
              </a:rPr>
              <a:t>Edukacja opiekunów  - przesadzanie (łóżko-fotel-łózko), pionizacja (pomoc przy wstawaniu i siadaniu), asekuracja przy poruszaniu się, karmienie, ubieranie i rozbieranie, oklepywanie, drenaż </a:t>
            </a:r>
            <a:r>
              <a:rPr lang="pl-PL" sz="1400" dirty="0" err="1">
                <a:solidFill>
                  <a:schemeClr val="tx2"/>
                </a:solidFill>
                <a:latin typeface="Arial" panose="020B0604020202020204" pitchFamily="34" charset="0"/>
                <a:cs typeface="Arial" panose="020B0604020202020204" pitchFamily="34" charset="0"/>
              </a:rPr>
              <a:t>ułożeniowy</a:t>
            </a:r>
            <a:r>
              <a:rPr lang="pl-PL" sz="1400" dirty="0">
                <a:solidFill>
                  <a:schemeClr val="tx2"/>
                </a:solidFill>
                <a:latin typeface="Arial" panose="020B0604020202020204" pitchFamily="34" charset="0"/>
                <a:cs typeface="Arial" panose="020B0604020202020204" pitchFamily="34" charset="0"/>
              </a:rPr>
              <a:t>, </a:t>
            </a:r>
          </a:p>
          <a:p>
            <a:pPr marL="0" indent="0">
              <a:buNone/>
            </a:pPr>
            <a:r>
              <a:rPr lang="pl-PL" sz="1400" dirty="0">
                <a:solidFill>
                  <a:schemeClr val="tx2"/>
                </a:solidFill>
                <a:latin typeface="Arial" panose="020B0604020202020204" pitchFamily="34" charset="0"/>
                <a:cs typeface="Arial" panose="020B0604020202020204" pitchFamily="34" charset="0"/>
              </a:rPr>
              <a:t>Okres umierania – ostatnia faza choroby (kilka ostatnich dni lub godzin) działania o bardzo ograniczonym zasięgu. Nadal zmiany pozycji, zabiegi pielęgnacyjne, łagodzenie dolegliwości bólowych i duszności</a:t>
            </a: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52192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0EE9EAD0-AFEC-433C-A84D-27B184CB9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49500"/>
            <a:ext cx="9144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137031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9921BD2-390F-474B-9E15-03D4837CDC40}"/>
              </a:ext>
            </a:extLst>
          </p:cNvPr>
          <p:cNvSpPr>
            <a:spLocks noGrp="1"/>
          </p:cNvSpPr>
          <p:nvPr>
            <p:ph type="title"/>
          </p:nvPr>
        </p:nvSpPr>
        <p:spPr>
          <a:xfrm>
            <a:off x="457200" y="274638"/>
            <a:ext cx="8229600" cy="634082"/>
          </a:xfrm>
        </p:spPr>
        <p:txBody>
          <a:bodyPr>
            <a:normAutofit/>
          </a:bodyPr>
          <a:lstStyle/>
          <a:p>
            <a:r>
              <a:rPr lang="pl-PL" sz="2000" b="1" dirty="0">
                <a:solidFill>
                  <a:schemeClr val="tx2"/>
                </a:solidFill>
                <a:latin typeface="Arial" panose="020B0604020202020204" pitchFamily="34" charset="0"/>
                <a:cs typeface="Arial" panose="020B0604020202020204" pitchFamily="34" charset="0"/>
              </a:rPr>
              <a:t>Metody niefarmakologiczne walki z bólem</a:t>
            </a:r>
          </a:p>
        </p:txBody>
      </p:sp>
      <p:sp>
        <p:nvSpPr>
          <p:cNvPr id="3" name="Symbol zastępczy zawartości 2">
            <a:extLst>
              <a:ext uri="{FF2B5EF4-FFF2-40B4-BE49-F238E27FC236}">
                <a16:creationId xmlns:a16="http://schemas.microsoft.com/office/drawing/2014/main" id="{7EF68895-DD3E-4D8C-9506-797B131C899B}"/>
              </a:ext>
            </a:extLst>
          </p:cNvPr>
          <p:cNvSpPr>
            <a:spLocks noGrp="1"/>
          </p:cNvSpPr>
          <p:nvPr>
            <p:ph idx="1"/>
          </p:nvPr>
        </p:nvSpPr>
        <p:spPr>
          <a:xfrm>
            <a:off x="457200" y="1052736"/>
            <a:ext cx="8229600" cy="5400600"/>
          </a:xfrm>
        </p:spPr>
        <p:txBody>
          <a:bodyPr>
            <a:normAutofit fontScale="92500" lnSpcReduction="10000"/>
          </a:bodyPr>
          <a:lstStyle/>
          <a:p>
            <a:pPr marL="0" indent="0">
              <a:buNone/>
            </a:pPr>
            <a:r>
              <a:rPr lang="pl-PL" sz="1600" u="sng" dirty="0">
                <a:solidFill>
                  <a:schemeClr val="tx2"/>
                </a:solidFill>
                <a:latin typeface="Arial" panose="020B0604020202020204" pitchFamily="34" charset="0"/>
                <a:cs typeface="Arial" panose="020B0604020202020204" pitchFamily="34" charset="0"/>
              </a:rPr>
              <a:t>Metody wspomagające </a:t>
            </a:r>
            <a:r>
              <a:rPr lang="pl-PL" sz="1600" dirty="0">
                <a:solidFill>
                  <a:schemeClr val="tx2"/>
                </a:solidFill>
                <a:latin typeface="Arial" panose="020B0604020202020204" pitchFamily="34" charset="0"/>
                <a:cs typeface="Arial" panose="020B0604020202020204" pitchFamily="34" charset="0"/>
              </a:rPr>
              <a:t>- wspierają dziecko i jego rodzinę (opieka psychologiczna i socjalna)</a:t>
            </a:r>
          </a:p>
          <a:p>
            <a:pPr marL="0" indent="0">
              <a:buNone/>
            </a:pPr>
            <a:r>
              <a:rPr lang="pl-PL" sz="1600" u="sng" dirty="0">
                <a:solidFill>
                  <a:schemeClr val="tx2"/>
                </a:solidFill>
                <a:latin typeface="Arial" panose="020B0604020202020204" pitchFamily="34" charset="0"/>
                <a:cs typeface="Arial" panose="020B0604020202020204" pitchFamily="34" charset="0"/>
              </a:rPr>
              <a:t>Metody poznawcze</a:t>
            </a:r>
            <a:r>
              <a:rPr lang="pl-PL" sz="1600" dirty="0">
                <a:solidFill>
                  <a:schemeClr val="tx2"/>
                </a:solidFill>
                <a:latin typeface="Arial" panose="020B0604020202020204" pitchFamily="34" charset="0"/>
                <a:cs typeface="Arial" panose="020B0604020202020204" pitchFamily="34" charset="0"/>
              </a:rPr>
              <a:t>- wpływają na sposób myślenia dziecka</a:t>
            </a:r>
          </a:p>
          <a:p>
            <a:r>
              <a:rPr lang="pl-PL" sz="1600" dirty="0">
                <a:solidFill>
                  <a:schemeClr val="tx2"/>
                </a:solidFill>
                <a:latin typeface="Arial" panose="020B0604020202020204" pitchFamily="34" charset="0"/>
                <a:cs typeface="Arial" panose="020B0604020202020204" pitchFamily="34" charset="0"/>
              </a:rPr>
              <a:t>Aktywne odwrócenie uwagi dziecka</a:t>
            </a:r>
          </a:p>
          <a:p>
            <a:r>
              <a:rPr lang="pl-PL" sz="1600" dirty="0">
                <a:solidFill>
                  <a:schemeClr val="tx2"/>
                </a:solidFill>
                <a:latin typeface="Arial" panose="020B0604020202020204" pitchFamily="34" charset="0"/>
                <a:cs typeface="Arial" panose="020B0604020202020204" pitchFamily="34" charset="0"/>
              </a:rPr>
              <a:t>Niemowlęta i małe dzieci: konieczne konkretne zdarzenia lub obiekty dla skupienia uwagi (interesujące zabawki)</a:t>
            </a:r>
          </a:p>
          <a:p>
            <a:r>
              <a:rPr lang="pl-PL" sz="1600" dirty="0">
                <a:solidFill>
                  <a:schemeClr val="tx2"/>
                </a:solidFill>
                <a:latin typeface="Arial" panose="020B0604020202020204" pitchFamily="34" charset="0"/>
                <a:cs typeface="Arial" panose="020B0604020202020204" pitchFamily="34" charset="0"/>
              </a:rPr>
              <a:t>Starsze dzieci (gry, rozmowy, ciekawe opowiadanie, muzyka)</a:t>
            </a:r>
          </a:p>
          <a:p>
            <a:r>
              <a:rPr lang="pl-PL" sz="1600" dirty="0">
                <a:solidFill>
                  <a:schemeClr val="tx2"/>
                </a:solidFill>
                <a:latin typeface="Arial" panose="020B0604020202020204" pitchFamily="34" charset="0"/>
                <a:cs typeface="Arial" panose="020B0604020202020204" pitchFamily="34" charset="0"/>
              </a:rPr>
              <a:t>Tworzenie wyobrażeń</a:t>
            </a:r>
          </a:p>
          <a:p>
            <a:r>
              <a:rPr lang="pl-PL" sz="1600" dirty="0">
                <a:solidFill>
                  <a:schemeClr val="tx2"/>
                </a:solidFill>
                <a:latin typeface="Arial" panose="020B0604020202020204" pitchFamily="34" charset="0"/>
                <a:cs typeface="Arial" panose="020B0604020202020204" pitchFamily="34" charset="0"/>
              </a:rPr>
              <a:t>Hipnoza , odprężenie, skupienie na ulubionej czynności, przełączniki bólu, drzwi</a:t>
            </a:r>
          </a:p>
          <a:p>
            <a:pPr marL="0" indent="0">
              <a:buNone/>
            </a:pPr>
            <a:r>
              <a:rPr lang="pl-PL" sz="1600" u="sng" dirty="0">
                <a:solidFill>
                  <a:schemeClr val="tx2"/>
                </a:solidFill>
                <a:latin typeface="Arial" panose="020B0604020202020204" pitchFamily="34" charset="0"/>
                <a:cs typeface="Arial" panose="020B0604020202020204" pitchFamily="34" charset="0"/>
              </a:rPr>
              <a:t>Metody behawioralne</a:t>
            </a:r>
            <a:r>
              <a:rPr lang="pl-PL" sz="1600" dirty="0">
                <a:solidFill>
                  <a:schemeClr val="tx2"/>
                </a:solidFill>
                <a:latin typeface="Arial" panose="020B0604020202020204" pitchFamily="34" charset="0"/>
                <a:cs typeface="Arial" panose="020B0604020202020204" pitchFamily="34" charset="0"/>
              </a:rPr>
              <a:t>- zmieniają zachowanie</a:t>
            </a:r>
          </a:p>
          <a:p>
            <a:r>
              <a:rPr lang="pl-PL" sz="1600" dirty="0">
                <a:solidFill>
                  <a:schemeClr val="tx2"/>
                </a:solidFill>
                <a:latin typeface="Arial" panose="020B0604020202020204" pitchFamily="34" charset="0"/>
                <a:cs typeface="Arial" panose="020B0604020202020204" pitchFamily="34" charset="0"/>
              </a:rPr>
              <a:t>Głębokie oddychanie</a:t>
            </a:r>
          </a:p>
          <a:p>
            <a:r>
              <a:rPr lang="pl-PL" sz="1600" dirty="0">
                <a:solidFill>
                  <a:schemeClr val="tx2"/>
                </a:solidFill>
                <a:latin typeface="Arial" panose="020B0604020202020204" pitchFamily="34" charset="0"/>
                <a:cs typeface="Arial" panose="020B0604020202020204" pitchFamily="34" charset="0"/>
              </a:rPr>
              <a:t>Stopniowa relaksacja- napinanie i rozluźnianie kolejnych grup mięśni (często łączona z sugestią i głębokim oddychaniem)</a:t>
            </a:r>
          </a:p>
          <a:p>
            <a:pPr marL="0" indent="0">
              <a:buNone/>
            </a:pPr>
            <a:r>
              <a:rPr lang="pl-PL" sz="1600" u="sng" dirty="0">
                <a:solidFill>
                  <a:schemeClr val="tx2"/>
                </a:solidFill>
                <a:latin typeface="Arial" panose="020B0604020202020204" pitchFamily="34" charset="0"/>
                <a:cs typeface="Arial" panose="020B0604020202020204" pitchFamily="34" charset="0"/>
              </a:rPr>
              <a:t>Metody fizykalne</a:t>
            </a:r>
            <a:r>
              <a:rPr lang="pl-PL" sz="1600" dirty="0">
                <a:solidFill>
                  <a:schemeClr val="tx2"/>
                </a:solidFill>
                <a:latin typeface="Arial" panose="020B0604020202020204" pitchFamily="34" charset="0"/>
                <a:cs typeface="Arial" panose="020B0604020202020204" pitchFamily="34" charset="0"/>
              </a:rPr>
              <a:t>- wpływają na układy uczuciowe</a:t>
            </a:r>
          </a:p>
          <a:p>
            <a:pPr marL="0" indent="0">
              <a:buNone/>
            </a:pPr>
            <a:r>
              <a:rPr lang="pl-PL" sz="1600" dirty="0">
                <a:solidFill>
                  <a:schemeClr val="tx2"/>
                </a:solidFill>
                <a:latin typeface="Arial" panose="020B0604020202020204" pitchFamily="34" charset="0"/>
                <a:cs typeface="Arial" panose="020B0604020202020204" pitchFamily="34" charset="0"/>
              </a:rPr>
              <a:t>Dotyk</a:t>
            </a:r>
          </a:p>
          <a:p>
            <a:pPr marL="0" indent="0">
              <a:buNone/>
            </a:pPr>
            <a:r>
              <a:rPr lang="pl-PL" sz="1600" dirty="0">
                <a:solidFill>
                  <a:schemeClr val="tx2"/>
                </a:solidFill>
                <a:latin typeface="Arial" panose="020B0604020202020204" pitchFamily="34" charset="0"/>
                <a:cs typeface="Arial" panose="020B0604020202020204" pitchFamily="34" charset="0"/>
              </a:rPr>
              <a:t>-głaskanie</a:t>
            </a:r>
          </a:p>
          <a:p>
            <a:pPr marL="0" indent="0">
              <a:buNone/>
            </a:pPr>
            <a:r>
              <a:rPr lang="pl-PL" sz="1600" dirty="0">
                <a:solidFill>
                  <a:schemeClr val="tx2"/>
                </a:solidFill>
                <a:latin typeface="Arial" panose="020B0604020202020204" pitchFamily="34" charset="0"/>
                <a:cs typeface="Arial" panose="020B0604020202020204" pitchFamily="34" charset="0"/>
              </a:rPr>
              <a:t>-trzymanie</a:t>
            </a:r>
          </a:p>
          <a:p>
            <a:pPr marL="0" indent="0">
              <a:buNone/>
            </a:pPr>
            <a:r>
              <a:rPr lang="pl-PL" sz="1600" dirty="0">
                <a:solidFill>
                  <a:schemeClr val="tx2"/>
                </a:solidFill>
                <a:latin typeface="Arial" panose="020B0604020202020204" pitchFamily="34" charset="0"/>
                <a:cs typeface="Arial" panose="020B0604020202020204" pitchFamily="34" charset="0"/>
              </a:rPr>
              <a:t>-kołysanie</a:t>
            </a:r>
          </a:p>
          <a:p>
            <a:pPr marL="0" indent="0">
              <a:buNone/>
            </a:pPr>
            <a:r>
              <a:rPr lang="pl-PL" sz="1600" dirty="0">
                <a:solidFill>
                  <a:schemeClr val="tx2"/>
                </a:solidFill>
                <a:latin typeface="Arial" panose="020B0604020202020204" pitchFamily="34" charset="0"/>
                <a:cs typeface="Arial" panose="020B0604020202020204" pitchFamily="34" charset="0"/>
              </a:rPr>
              <a:t>-masowanie </a:t>
            </a:r>
          </a:p>
          <a:p>
            <a:pPr marL="0" indent="0">
              <a:buNone/>
            </a:pPr>
            <a:r>
              <a:rPr lang="pl-PL" sz="1600" dirty="0">
                <a:solidFill>
                  <a:schemeClr val="tx2"/>
                </a:solidFill>
                <a:latin typeface="Arial" panose="020B0604020202020204" pitchFamily="34" charset="0"/>
                <a:cs typeface="Arial" panose="020B0604020202020204" pitchFamily="34" charset="0"/>
              </a:rPr>
              <a:t>-przewijanie</a:t>
            </a:r>
          </a:p>
          <a:p>
            <a:pPr marL="0" indent="0">
              <a:buNone/>
            </a:pPr>
            <a:r>
              <a:rPr lang="pl-PL" sz="1600" dirty="0">
                <a:solidFill>
                  <a:schemeClr val="tx2"/>
                </a:solidFill>
                <a:latin typeface="Arial" panose="020B0604020202020204" pitchFamily="34" charset="0"/>
                <a:cs typeface="Arial" panose="020B0604020202020204" pitchFamily="34" charset="0"/>
              </a:rPr>
              <a:t>-wibracje i oklepywanie</a:t>
            </a:r>
          </a:p>
          <a:p>
            <a:pPr marL="0" indent="0">
              <a:buNone/>
            </a:pPr>
            <a:endParaRPr lang="pl-PL" sz="1600" dirty="0">
              <a:solidFill>
                <a:schemeClr val="tx2"/>
              </a:solidFill>
              <a:latin typeface="Arial" panose="020B0604020202020204" pitchFamily="34" charset="0"/>
              <a:cs typeface="Arial" panose="020B0604020202020204" pitchFamily="34" charset="0"/>
            </a:endParaRPr>
          </a:p>
          <a:p>
            <a:pPr marL="0" indent="0">
              <a:buNone/>
            </a:pPr>
            <a:endParaRPr lang="pl-PL" sz="1600" dirty="0">
              <a:solidFill>
                <a:schemeClr val="tx2"/>
              </a:solidFill>
              <a:latin typeface="Arial" panose="020B0604020202020204" pitchFamily="34" charset="0"/>
              <a:cs typeface="Arial" panose="020B0604020202020204" pitchFamily="34" charset="0"/>
            </a:endParaRPr>
          </a:p>
          <a:p>
            <a:pPr marL="0" indent="0">
              <a:buNone/>
            </a:pPr>
            <a:endParaRPr lang="pl-PL" sz="1600" dirty="0">
              <a:solidFill>
                <a:schemeClr val="tx2"/>
              </a:solidFill>
              <a:latin typeface="Arial" panose="020B0604020202020204" pitchFamily="34" charset="0"/>
              <a:cs typeface="Arial" panose="020B0604020202020204" pitchFamily="34" charset="0"/>
            </a:endParaRPr>
          </a:p>
          <a:p>
            <a:pPr marL="0" indent="0">
              <a:buNone/>
            </a:pPr>
            <a:endParaRPr lang="pl-PL" sz="16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96652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1C93F7AA-9872-4CCD-B75D-C60629125F3B}"/>
              </a:ext>
            </a:extLst>
          </p:cNvPr>
          <p:cNvSpPr>
            <a:spLocks noGrp="1"/>
          </p:cNvSpPr>
          <p:nvPr>
            <p:ph idx="1"/>
          </p:nvPr>
        </p:nvSpPr>
        <p:spPr>
          <a:xfrm>
            <a:off x="457200" y="764704"/>
            <a:ext cx="8229600" cy="5361459"/>
          </a:xfrm>
        </p:spPr>
        <p:txBody>
          <a:bodyPr>
            <a:normAutofit/>
          </a:bodyPr>
          <a:lstStyle/>
          <a:p>
            <a:r>
              <a:rPr lang="pl-PL" sz="1400" dirty="0">
                <a:solidFill>
                  <a:schemeClr val="tx2"/>
                </a:solidFill>
                <a:latin typeface="Arial" panose="020B0604020202020204" pitchFamily="34" charset="0"/>
                <a:cs typeface="Arial" panose="020B0604020202020204" pitchFamily="34" charset="0"/>
              </a:rPr>
              <a:t>Lód (łagodzenie bólu, objawów zapalenia)</a:t>
            </a:r>
          </a:p>
          <a:p>
            <a:r>
              <a:rPr lang="pl-PL" sz="1400" dirty="0">
                <a:solidFill>
                  <a:schemeClr val="tx2"/>
                </a:solidFill>
                <a:latin typeface="Arial" panose="020B0604020202020204" pitchFamily="34" charset="0"/>
                <a:cs typeface="Arial" panose="020B0604020202020204" pitchFamily="34" charset="0"/>
              </a:rPr>
              <a:t>Chlorek etylu, EMLA, mieszanina 2,5% lidokainy i 2,5% </a:t>
            </a:r>
            <a:r>
              <a:rPr lang="pl-PL" sz="1400" dirty="0" err="1">
                <a:solidFill>
                  <a:schemeClr val="tx2"/>
                </a:solidFill>
                <a:latin typeface="Arial" panose="020B0604020202020204" pitchFamily="34" charset="0"/>
                <a:cs typeface="Arial" panose="020B0604020202020204" pitchFamily="34" charset="0"/>
              </a:rPr>
              <a:t>prylokainy</a:t>
            </a:r>
            <a:r>
              <a:rPr lang="pl-PL" sz="1400" dirty="0">
                <a:solidFill>
                  <a:schemeClr val="tx2"/>
                </a:solidFill>
                <a:latin typeface="Arial" panose="020B0604020202020204" pitchFamily="34" charset="0"/>
                <a:cs typeface="Arial" panose="020B0604020202020204" pitchFamily="34" charset="0"/>
              </a:rPr>
              <a:t> w kremie - znieczulenie miejsc wkucia</a:t>
            </a:r>
          </a:p>
          <a:p>
            <a:r>
              <a:rPr lang="pl-PL" sz="1400" dirty="0">
                <a:solidFill>
                  <a:schemeClr val="tx2"/>
                </a:solidFill>
                <a:latin typeface="Arial" panose="020B0604020202020204" pitchFamily="34" charset="0"/>
                <a:cs typeface="Arial" panose="020B0604020202020204" pitchFamily="34" charset="0"/>
              </a:rPr>
              <a:t>Ciepło – łagodzenie bólów mięśniowych</a:t>
            </a:r>
          </a:p>
          <a:p>
            <a:r>
              <a:rPr lang="pl-PL" sz="1400" dirty="0">
                <a:solidFill>
                  <a:schemeClr val="tx2"/>
                </a:solidFill>
                <a:latin typeface="Arial" panose="020B0604020202020204" pitchFamily="34" charset="0"/>
                <a:cs typeface="Arial" panose="020B0604020202020204" pitchFamily="34" charset="0"/>
              </a:rPr>
              <a:t>Zimna i ciepła nie stosuje się u niemowląt – ryzyko uszkodzenia tkanek</a:t>
            </a:r>
          </a:p>
          <a:p>
            <a:pPr marL="0" indent="0">
              <a:buNone/>
            </a:pPr>
            <a:r>
              <a:rPr lang="pl-PL" sz="1400" b="1" dirty="0">
                <a:solidFill>
                  <a:schemeClr val="tx2"/>
                </a:solidFill>
                <a:latin typeface="Arial" panose="020B0604020202020204" pitchFamily="34" charset="0"/>
                <a:cs typeface="Arial" panose="020B0604020202020204" pitchFamily="34" charset="0"/>
              </a:rPr>
              <a:t>TERAPIE  KOMPLEMENTARNE POSTĘPOWANIE DODATKOWE I ALTERNATYWNE</a:t>
            </a:r>
          </a:p>
          <a:p>
            <a:pPr marL="0" indent="0">
              <a:buNone/>
            </a:pPr>
            <a:r>
              <a:rPr lang="pl-PL" sz="1400" b="1" dirty="0">
                <a:solidFill>
                  <a:schemeClr val="tx2"/>
                </a:solidFill>
                <a:latin typeface="Arial" panose="020B0604020202020204" pitchFamily="34" charset="0"/>
                <a:cs typeface="Arial" panose="020B0604020202020204" pitchFamily="34" charset="0"/>
              </a:rPr>
              <a:t>Terapia zajęciowa – to usprawnianie za pomocą określonych czynności, zajęć i pracy, które mogą mieć wartość kształcącą, wychowawczą, a także leczniczą. Inaczej jest to leczenie „poprzez pracę”. Np../tkactwo, rzeźbiarstwo, modelarstwo, szydełkowanie, układanie bukietów, pielęgnacja kwiatów..</a:t>
            </a:r>
            <a:r>
              <a:rPr lang="pl-PL" sz="1400" b="1" dirty="0" err="1">
                <a:solidFill>
                  <a:schemeClr val="tx2"/>
                </a:solidFill>
                <a:latin typeface="Arial" panose="020B0604020202020204" pitchFamily="34" charset="0"/>
                <a:cs typeface="Arial" panose="020B0604020202020204" pitchFamily="34" charset="0"/>
              </a:rPr>
              <a:t>itd</a:t>
            </a:r>
            <a:r>
              <a:rPr lang="pl-PL" sz="1400" b="1" dirty="0">
                <a:solidFill>
                  <a:schemeClr val="tx2"/>
                </a:solidFill>
                <a:latin typeface="Arial" panose="020B0604020202020204" pitchFamily="34" charset="0"/>
                <a:cs typeface="Arial" panose="020B0604020202020204" pitchFamily="34" charset="0"/>
              </a:rPr>
              <a:t>.)</a:t>
            </a:r>
          </a:p>
          <a:p>
            <a:pPr marL="0" indent="0">
              <a:buNone/>
            </a:pPr>
            <a:r>
              <a:rPr lang="pl-PL" sz="1400" b="1" dirty="0">
                <a:solidFill>
                  <a:schemeClr val="tx2"/>
                </a:solidFill>
                <a:latin typeface="Arial" panose="020B0604020202020204" pitchFamily="34" charset="0"/>
                <a:cs typeface="Arial" panose="020B0604020202020204" pitchFamily="34" charset="0"/>
              </a:rPr>
              <a:t>Rola terapii zajęciowej </a:t>
            </a:r>
          </a:p>
          <a:p>
            <a:r>
              <a:rPr lang="pl-PL" sz="1400" b="1" dirty="0">
                <a:solidFill>
                  <a:schemeClr val="tx2"/>
                </a:solidFill>
                <a:latin typeface="Arial" panose="020B0604020202020204" pitchFamily="34" charset="0"/>
                <a:cs typeface="Arial" panose="020B0604020202020204" pitchFamily="34" charset="0"/>
              </a:rPr>
              <a:t>Wypełniają czas choroby zajęciami</a:t>
            </a:r>
          </a:p>
          <a:p>
            <a:r>
              <a:rPr lang="pl-PL" sz="1400" b="1" dirty="0">
                <a:solidFill>
                  <a:schemeClr val="tx2"/>
                </a:solidFill>
                <a:latin typeface="Arial" panose="020B0604020202020204" pitchFamily="34" charset="0"/>
                <a:cs typeface="Arial" panose="020B0604020202020204" pitchFamily="34" charset="0"/>
              </a:rPr>
              <a:t>Zmuszają do ruchu i aktywności fizycznej</a:t>
            </a:r>
          </a:p>
          <a:p>
            <a:r>
              <a:rPr lang="pl-PL" sz="1400" b="1" dirty="0">
                <a:solidFill>
                  <a:schemeClr val="tx2"/>
                </a:solidFill>
                <a:latin typeface="Arial" panose="020B0604020202020204" pitchFamily="34" charset="0"/>
                <a:cs typeface="Arial" panose="020B0604020202020204" pitchFamily="34" charset="0"/>
              </a:rPr>
              <a:t>Dostarczają wrażeń zmysłowych</a:t>
            </a:r>
          </a:p>
          <a:p>
            <a:r>
              <a:rPr lang="pl-PL" sz="1400" b="1" dirty="0">
                <a:solidFill>
                  <a:schemeClr val="tx2"/>
                </a:solidFill>
                <a:latin typeface="Arial" panose="020B0604020202020204" pitchFamily="34" charset="0"/>
                <a:cs typeface="Arial" panose="020B0604020202020204" pitchFamily="34" charset="0"/>
              </a:rPr>
              <a:t>Działają uspokajająco i normalizująco na czynności układu nerwowego</a:t>
            </a:r>
          </a:p>
          <a:p>
            <a:r>
              <a:rPr lang="pl-PL" sz="1400" b="1" dirty="0">
                <a:solidFill>
                  <a:schemeClr val="tx2"/>
                </a:solidFill>
                <a:latin typeface="Arial" panose="020B0604020202020204" pitchFamily="34" charset="0"/>
                <a:cs typeface="Arial" panose="020B0604020202020204" pitchFamily="34" charset="0"/>
              </a:rPr>
              <a:t>odreagowanie napięć i emocji</a:t>
            </a:r>
          </a:p>
          <a:p>
            <a:r>
              <a:rPr lang="pl-PL" sz="1400" b="1" dirty="0">
                <a:solidFill>
                  <a:schemeClr val="tx2"/>
                </a:solidFill>
                <a:latin typeface="Arial" panose="020B0604020202020204" pitchFamily="34" charset="0"/>
                <a:cs typeface="Arial" panose="020B0604020202020204" pitchFamily="34" charset="0"/>
              </a:rPr>
              <a:t>ułatwia nawiązywanie kontaktów z otoczeniem.</a:t>
            </a:r>
          </a:p>
          <a:p>
            <a:pPr marL="0" indent="0">
              <a:buNone/>
            </a:pPr>
            <a:endParaRPr lang="pl-PL" sz="1400" b="1" dirty="0">
              <a:solidFill>
                <a:schemeClr val="tx2"/>
              </a:solidFill>
              <a:latin typeface="Arial" panose="020B0604020202020204" pitchFamily="34" charset="0"/>
              <a:cs typeface="Arial" panose="020B0604020202020204" pitchFamily="34" charset="0"/>
            </a:endParaRPr>
          </a:p>
          <a:p>
            <a:pPr marL="0" indent="0">
              <a:buNone/>
            </a:pPr>
            <a:r>
              <a:rPr lang="pl-PL" sz="1400" b="1" dirty="0">
                <a:solidFill>
                  <a:schemeClr val="tx2"/>
                </a:solidFill>
                <a:latin typeface="Arial" panose="020B0604020202020204" pitchFamily="34" charset="0"/>
                <a:cs typeface="Arial" panose="020B0604020202020204" pitchFamily="34" charset="0"/>
              </a:rPr>
              <a:t>Choreoterapia – lecznicze oddziaływanie tańca. Główna zasada to wykonywanie naprzemiennych ruchów wolnych i szybkich. </a:t>
            </a:r>
          </a:p>
          <a:p>
            <a:pPr marL="0" indent="0">
              <a:buNone/>
            </a:pPr>
            <a:r>
              <a:rPr lang="pl-PL" sz="1400" b="1" dirty="0">
                <a:solidFill>
                  <a:schemeClr val="tx2"/>
                </a:solidFill>
                <a:latin typeface="Arial" panose="020B0604020202020204" pitchFamily="34" charset="0"/>
                <a:cs typeface="Arial" panose="020B0604020202020204" pitchFamily="34" charset="0"/>
              </a:rPr>
              <a:t>W skład wchodzą: taniec, zabawy rytmiczne, ćwiczenia </a:t>
            </a:r>
            <a:r>
              <a:rPr lang="pl-PL" sz="1400" b="1" dirty="0" err="1">
                <a:solidFill>
                  <a:schemeClr val="tx2"/>
                </a:solidFill>
                <a:latin typeface="Arial" panose="020B0604020202020204" pitchFamily="34" charset="0"/>
                <a:cs typeface="Arial" panose="020B0604020202020204" pitchFamily="34" charset="0"/>
              </a:rPr>
              <a:t>fizyczno</a:t>
            </a:r>
            <a:r>
              <a:rPr lang="pl-PL" sz="1400" b="1" dirty="0">
                <a:solidFill>
                  <a:schemeClr val="tx2"/>
                </a:solidFill>
                <a:latin typeface="Arial" panose="020B0604020202020204" pitchFamily="34" charset="0"/>
                <a:cs typeface="Arial" panose="020B0604020202020204" pitchFamily="34" charset="0"/>
              </a:rPr>
              <a:t> – ruchowe </a:t>
            </a:r>
          </a:p>
          <a:p>
            <a:pPr marL="0" indent="0">
              <a:buNone/>
            </a:pPr>
            <a:endParaRPr lang="pl-PL" sz="1400" b="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08033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A7D3B41-4FF6-437C-924E-0E067CA840E3}"/>
              </a:ext>
            </a:extLst>
          </p:cNvPr>
          <p:cNvSpPr>
            <a:spLocks noGrp="1"/>
          </p:cNvSpPr>
          <p:nvPr>
            <p:ph idx="1"/>
          </p:nvPr>
        </p:nvSpPr>
        <p:spPr>
          <a:xfrm>
            <a:off x="457200" y="822722"/>
            <a:ext cx="8229600" cy="5303441"/>
          </a:xfrm>
        </p:spPr>
        <p:txBody>
          <a:bodyPr>
            <a:normAutofit fontScale="92500" lnSpcReduction="10000"/>
          </a:bodyPr>
          <a:lstStyle/>
          <a:p>
            <a:pPr marL="0" indent="0">
              <a:buNone/>
            </a:pPr>
            <a:r>
              <a:rPr lang="pl-PL" sz="1400" dirty="0">
                <a:solidFill>
                  <a:schemeClr val="tx2"/>
                </a:solidFill>
                <a:latin typeface="Arial" panose="020B0604020202020204" pitchFamily="34" charset="0"/>
                <a:cs typeface="Arial" panose="020B0604020202020204" pitchFamily="34" charset="0"/>
              </a:rPr>
              <a:t>Muzykoterapia „ </a:t>
            </a:r>
            <a:r>
              <a:rPr lang="pl-PL" sz="1400" dirty="0" err="1">
                <a:solidFill>
                  <a:schemeClr val="tx2"/>
                </a:solidFill>
                <a:latin typeface="Arial" panose="020B0604020202020204" pitchFamily="34" charset="0"/>
                <a:cs typeface="Arial" panose="020B0604020202020204" pitchFamily="34" charset="0"/>
              </a:rPr>
              <a:t>Musica</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animae</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levamen</a:t>
            </a:r>
            <a:r>
              <a:rPr lang="pl-PL" sz="1400" dirty="0">
                <a:solidFill>
                  <a:schemeClr val="tx2"/>
                </a:solidFill>
                <a:latin typeface="Arial" panose="020B0604020202020204" pitchFamily="34" charset="0"/>
                <a:cs typeface="Arial" panose="020B0604020202020204" pitchFamily="34" charset="0"/>
              </a:rPr>
              <a:t>”- muzyka jest lekarstwem dla duszy</a:t>
            </a:r>
            <a:br>
              <a:rPr lang="pl-PL" sz="1400" dirty="0">
                <a:solidFill>
                  <a:schemeClr val="tx2"/>
                </a:solidFill>
                <a:latin typeface="Arial" panose="020B0604020202020204" pitchFamily="34" charset="0"/>
                <a:cs typeface="Arial" panose="020B0604020202020204" pitchFamily="34" charset="0"/>
              </a:rPr>
            </a:br>
            <a:r>
              <a:rPr lang="pl-PL" sz="1400" dirty="0">
                <a:solidFill>
                  <a:schemeClr val="tx2"/>
                </a:solidFill>
                <a:latin typeface="Arial" panose="020B0604020202020204" pitchFamily="34" charset="0"/>
                <a:cs typeface="Arial" panose="020B0604020202020204" pitchFamily="34" charset="0"/>
              </a:rPr>
              <a:t>Muzyka zmniejsza stres, łagodzi strach, dodaje energii i poprawia pamięć. Muzyka sprawia, że ludzie są mądrzejsi</a:t>
            </a:r>
          </a:p>
          <a:p>
            <a:pPr marL="0" indent="0">
              <a:buNone/>
            </a:pPr>
            <a:r>
              <a:rPr lang="pl-PL" sz="1400" dirty="0">
                <a:solidFill>
                  <a:schemeClr val="tx2"/>
                </a:solidFill>
                <a:latin typeface="Arial" panose="020B0604020202020204" pitchFamily="34" charset="0"/>
                <a:cs typeface="Arial" panose="020B0604020202020204" pitchFamily="34" charset="0"/>
              </a:rPr>
              <a:t>Masaż DO-IN - Dzięki masażowi możemy usunąć napięcie mięśni i przywrócić naszemu organizmowi wewnętrzną harmonię. </a:t>
            </a:r>
          </a:p>
          <a:p>
            <a:pPr marL="0" indent="0">
              <a:buNone/>
            </a:pPr>
            <a:r>
              <a:rPr lang="pl-PL" sz="1400" dirty="0">
                <a:solidFill>
                  <a:schemeClr val="tx2"/>
                </a:solidFill>
                <a:latin typeface="Arial" panose="020B0604020202020204" pitchFamily="34" charset="0"/>
                <a:cs typeface="Arial" panose="020B0604020202020204" pitchFamily="34" charset="0"/>
              </a:rPr>
              <a:t>Arteterapia – terapia poprzez sztukę. Wprowadza w świat przeżyć estetycznych, otwiera na nowe wrażenia odpręża. Pozwala zapomnieć o kłopotach, daje dystans do spraw codziennych, czasami łagodzi cierpienia fizyczne.</a:t>
            </a:r>
          </a:p>
          <a:p>
            <a:pPr marL="0" indent="0">
              <a:buNone/>
            </a:pPr>
            <a:r>
              <a:rPr lang="pl-PL" sz="1400" dirty="0" err="1">
                <a:solidFill>
                  <a:schemeClr val="tx2"/>
                </a:solidFill>
                <a:latin typeface="Arial" panose="020B0604020202020204" pitchFamily="34" charset="0"/>
                <a:cs typeface="Arial" panose="020B0604020202020204" pitchFamily="34" charset="0"/>
              </a:rPr>
              <a:t>Poezjoterapia</a:t>
            </a:r>
            <a:r>
              <a:rPr lang="pl-PL" sz="1400" dirty="0">
                <a:solidFill>
                  <a:schemeClr val="tx2"/>
                </a:solidFill>
                <a:latin typeface="Arial" panose="020B0604020202020204" pitchFamily="34" charset="0"/>
                <a:cs typeface="Arial" panose="020B0604020202020204" pitchFamily="34" charset="0"/>
              </a:rPr>
              <a:t> (ang. </a:t>
            </a:r>
            <a:r>
              <a:rPr lang="pl-PL" sz="1400" dirty="0" err="1">
                <a:solidFill>
                  <a:schemeClr val="tx2"/>
                </a:solidFill>
                <a:latin typeface="Arial" panose="020B0604020202020204" pitchFamily="34" charset="0"/>
                <a:cs typeface="Arial" panose="020B0604020202020204" pitchFamily="34" charset="0"/>
              </a:rPr>
              <a:t>poetry</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therapy</a:t>
            </a:r>
            <a:r>
              <a:rPr lang="pl-PL" sz="1400" dirty="0">
                <a:solidFill>
                  <a:schemeClr val="tx2"/>
                </a:solidFill>
                <a:latin typeface="Arial" panose="020B0604020202020204" pitchFamily="34" charset="0"/>
                <a:cs typeface="Arial" panose="020B0604020202020204" pitchFamily="34" charset="0"/>
              </a:rPr>
              <a:t>) - terapia wykorzystująca poezję polega na czytaniu, recytowaniu, pisaniu wierszy</a:t>
            </a:r>
          </a:p>
          <a:p>
            <a:pPr marL="0" indent="0">
              <a:buNone/>
            </a:pPr>
            <a:r>
              <a:rPr lang="pl-PL" sz="1400" dirty="0" err="1">
                <a:solidFill>
                  <a:schemeClr val="tx2"/>
                </a:solidFill>
                <a:latin typeface="Arial" panose="020B0604020202020204" pitchFamily="34" charset="0"/>
                <a:cs typeface="Arial" panose="020B0604020202020204" pitchFamily="34" charset="0"/>
              </a:rPr>
              <a:t>Sylwoterapia</a:t>
            </a:r>
            <a:r>
              <a:rPr lang="pl-PL" sz="1400" dirty="0">
                <a:solidFill>
                  <a:schemeClr val="tx2"/>
                </a:solidFill>
                <a:latin typeface="Arial" panose="020B0604020202020204" pitchFamily="34" charset="0"/>
                <a:cs typeface="Arial" panose="020B0604020202020204" pitchFamily="34" charset="0"/>
              </a:rPr>
              <a:t> (łac. silva – las) - terapia wykorzystująca spacery po lesie. Czynnikiem terapeutycznym jest kontakt z przyrodą. Można odnaleźć tutaj również elementy </a:t>
            </a:r>
            <a:r>
              <a:rPr lang="pl-PL" sz="1400" dirty="0" err="1">
                <a:solidFill>
                  <a:schemeClr val="tx2"/>
                </a:solidFill>
                <a:latin typeface="Arial" panose="020B0604020202020204" pitchFamily="34" charset="0"/>
                <a:cs typeface="Arial" panose="020B0604020202020204" pitchFamily="34" charset="0"/>
              </a:rPr>
              <a:t>chromoterapii</a:t>
            </a:r>
            <a:r>
              <a:rPr lang="pl-PL" sz="1400" dirty="0">
                <a:solidFill>
                  <a:schemeClr val="tx2"/>
                </a:solidFill>
                <a:latin typeface="Arial" panose="020B0604020202020204" pitchFamily="34" charset="0"/>
                <a:cs typeface="Arial" panose="020B0604020202020204" pitchFamily="34" charset="0"/>
              </a:rPr>
              <a:t> ponieważ kolor zielony pomimo, a może dzięki swojemu konserwatyzmowi wykazuje działanie uspokajające</a:t>
            </a:r>
          </a:p>
          <a:p>
            <a:pPr marL="0" indent="0">
              <a:buNone/>
            </a:pPr>
            <a:r>
              <a:rPr lang="pl-PL" sz="1400" dirty="0">
                <a:solidFill>
                  <a:schemeClr val="tx2"/>
                </a:solidFill>
                <a:latin typeface="Arial" panose="020B0604020202020204" pitchFamily="34" charset="0"/>
                <a:cs typeface="Arial" panose="020B0604020202020204" pitchFamily="34" charset="0"/>
              </a:rPr>
              <a:t>Chromoterapia- leczenie barwami, kolorami. Ważna jest atmosfera relaksacji stworzona poprzez odpowiednią muzykę i grę kolorów. Inny przykład wykorzystania </a:t>
            </a:r>
            <a:r>
              <a:rPr lang="pl-PL" sz="1400" dirty="0" err="1">
                <a:solidFill>
                  <a:schemeClr val="tx2"/>
                </a:solidFill>
                <a:latin typeface="Arial" panose="020B0604020202020204" pitchFamily="34" charset="0"/>
                <a:cs typeface="Arial" panose="020B0604020202020204" pitchFamily="34" charset="0"/>
              </a:rPr>
              <a:t>chromoterapii</a:t>
            </a:r>
            <a:r>
              <a:rPr lang="pl-PL" sz="1400" dirty="0">
                <a:solidFill>
                  <a:schemeClr val="tx2"/>
                </a:solidFill>
                <a:latin typeface="Arial" panose="020B0604020202020204" pitchFamily="34" charset="0"/>
                <a:cs typeface="Arial" panose="020B0604020202020204" pitchFamily="34" charset="0"/>
              </a:rPr>
              <a:t> to odpowiedni dobór kolorów</a:t>
            </a:r>
            <a:br>
              <a:rPr lang="pl-PL" sz="1400" dirty="0">
                <a:solidFill>
                  <a:schemeClr val="tx2"/>
                </a:solidFill>
                <a:latin typeface="Arial" panose="020B0604020202020204" pitchFamily="34" charset="0"/>
                <a:cs typeface="Arial" panose="020B0604020202020204" pitchFamily="34" charset="0"/>
              </a:rPr>
            </a:br>
            <a:r>
              <a:rPr lang="pl-PL" sz="1400" dirty="0">
                <a:solidFill>
                  <a:schemeClr val="tx2"/>
                </a:solidFill>
                <a:latin typeface="Arial" panose="020B0604020202020204" pitchFamily="34" charset="0"/>
                <a:cs typeface="Arial" panose="020B0604020202020204" pitchFamily="34" charset="0"/>
              </a:rPr>
              <a:t>w pomieszczeniach do pracy, nauki, odpoczynku itd.( Znaczenia ma również kolor naszego ubioru.).</a:t>
            </a:r>
          </a:p>
          <a:p>
            <a:pPr marL="0" indent="0">
              <a:buNone/>
            </a:pPr>
            <a:r>
              <a:rPr lang="pl-PL" sz="1400" dirty="0">
                <a:solidFill>
                  <a:schemeClr val="tx2"/>
                </a:solidFill>
                <a:latin typeface="Arial" panose="020B0604020202020204" pitchFamily="34" charset="0"/>
                <a:cs typeface="Arial" panose="020B0604020202020204" pitchFamily="34" charset="0"/>
              </a:rPr>
              <a:t>Talasoterapia (gr. </a:t>
            </a:r>
            <a:r>
              <a:rPr lang="pl-PL" sz="1400" dirty="0" err="1">
                <a:solidFill>
                  <a:schemeClr val="tx2"/>
                </a:solidFill>
                <a:latin typeface="Arial" panose="020B0604020202020204" pitchFamily="34" charset="0"/>
                <a:cs typeface="Arial" panose="020B0604020202020204" pitchFamily="34" charset="0"/>
              </a:rPr>
              <a:t>thalassa</a:t>
            </a:r>
            <a:r>
              <a:rPr lang="pl-PL" sz="1400" dirty="0">
                <a:solidFill>
                  <a:schemeClr val="tx2"/>
                </a:solidFill>
                <a:latin typeface="Arial" panose="020B0604020202020204" pitchFamily="34" charset="0"/>
                <a:cs typeface="Arial" panose="020B0604020202020204" pitchFamily="34" charset="0"/>
              </a:rPr>
              <a:t> – morze) - terapia wykorzystująca spacery brzegiem morza. Czynnikiem terapeutyczny jest kontakt z przyrodą. Pojawiają się tutaj również elementy muzykoterapii - szum morza, śpiew ptaków, granie wiatru, szum w muszlach. </a:t>
            </a:r>
          </a:p>
          <a:p>
            <a:pPr marL="0" indent="0">
              <a:buNone/>
            </a:pPr>
            <a:r>
              <a:rPr lang="pl-PL" sz="1400" dirty="0">
                <a:solidFill>
                  <a:schemeClr val="tx2"/>
                </a:solidFill>
                <a:latin typeface="Arial" panose="020B0604020202020204" pitchFamily="34" charset="0"/>
                <a:cs typeface="Arial" panose="020B0604020202020204" pitchFamily="34" charset="0"/>
              </a:rPr>
              <a:t>Gry i zabawy – Cele: poprawa sprawności fizycznej i psychicznej, rozwijanie orientacji, pomysłowości, uzupełnianie wiadomości oraz umiejętności podejmowania decyzji, wprowadzają poczucie sprawiedliwości, podporządkowanie i poznawanie zasad.</a:t>
            </a:r>
          </a:p>
          <a:p>
            <a:pPr marL="0" indent="0">
              <a:buNone/>
            </a:pPr>
            <a:r>
              <a:rPr lang="pl-PL" sz="1400" dirty="0">
                <a:solidFill>
                  <a:schemeClr val="tx2"/>
                </a:solidFill>
                <a:latin typeface="Arial" panose="020B0604020202020204" pitchFamily="34" charset="0"/>
                <a:cs typeface="Arial" panose="020B0604020202020204" pitchFamily="34" charset="0"/>
              </a:rPr>
              <a:t>Biblioterapia – terapia poprzez literaturę; inaczej ukierunkowane czytelnictwo, Cele: dostarcza tematów do rozmów, nowe spojrzenie na własne problemy.</a:t>
            </a:r>
            <a:br>
              <a:rPr lang="pl-PL" sz="1400" dirty="0">
                <a:solidFill>
                  <a:schemeClr val="tx2"/>
                </a:solidFill>
                <a:latin typeface="Arial" panose="020B0604020202020204" pitchFamily="34" charset="0"/>
                <a:cs typeface="Arial" panose="020B0604020202020204" pitchFamily="34" charset="0"/>
              </a:rPr>
            </a:b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08259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06FEB9A-342D-4019-8E34-B8EA2B7A5043}"/>
              </a:ext>
            </a:extLst>
          </p:cNvPr>
          <p:cNvSpPr>
            <a:spLocks noGrp="1"/>
          </p:cNvSpPr>
          <p:nvPr>
            <p:ph type="title"/>
          </p:nvPr>
        </p:nvSpPr>
        <p:spPr>
          <a:xfrm>
            <a:off x="457200" y="274638"/>
            <a:ext cx="8229600" cy="634082"/>
          </a:xfrm>
        </p:spPr>
        <p:txBody>
          <a:bodyPr>
            <a:normAutofit/>
          </a:bodyPr>
          <a:lstStyle/>
          <a:p>
            <a:pPr algn="l"/>
            <a:r>
              <a:rPr lang="pl-PL" sz="2000" b="1" dirty="0">
                <a:solidFill>
                  <a:schemeClr val="tx2"/>
                </a:solidFill>
                <a:latin typeface="Arial" panose="020B0604020202020204" pitchFamily="34" charset="0"/>
                <a:cs typeface="Arial" panose="020B0604020202020204" pitchFamily="34" charset="0"/>
              </a:rPr>
              <a:t>Piśmiennictwo</a:t>
            </a:r>
          </a:p>
        </p:txBody>
      </p:sp>
      <p:sp>
        <p:nvSpPr>
          <p:cNvPr id="3" name="Symbol zastępczy zawartości 2">
            <a:extLst>
              <a:ext uri="{FF2B5EF4-FFF2-40B4-BE49-F238E27FC236}">
                <a16:creationId xmlns:a16="http://schemas.microsoft.com/office/drawing/2014/main" id="{0F608E78-6D2A-4C76-A5BC-790A57F7E6B2}"/>
              </a:ext>
            </a:extLst>
          </p:cNvPr>
          <p:cNvSpPr>
            <a:spLocks noGrp="1"/>
          </p:cNvSpPr>
          <p:nvPr>
            <p:ph idx="1"/>
          </p:nvPr>
        </p:nvSpPr>
        <p:spPr>
          <a:xfrm>
            <a:off x="457200" y="1196752"/>
            <a:ext cx="8229600" cy="4929411"/>
          </a:xfrm>
        </p:spPr>
        <p:txBody>
          <a:bodyPr>
            <a:normAutofit/>
          </a:bodyPr>
          <a:lstStyle/>
          <a:p>
            <a:pPr marL="0" indent="0">
              <a:buNone/>
            </a:pPr>
            <a:r>
              <a:rPr lang="pl-PL" sz="1400" dirty="0">
                <a:solidFill>
                  <a:schemeClr val="tx2"/>
                </a:solidFill>
                <a:latin typeface="Arial" panose="020B0604020202020204" pitchFamily="34" charset="0"/>
                <a:cs typeface="Arial" panose="020B0604020202020204" pitchFamily="34" charset="0"/>
              </a:rPr>
              <a:t>Pediatria i pielęgniarstwo pediatryczne – M E. </a:t>
            </a:r>
            <a:r>
              <a:rPr lang="pl-PL" sz="1400" dirty="0" err="1">
                <a:solidFill>
                  <a:schemeClr val="tx2"/>
                </a:solidFill>
                <a:latin typeface="Arial" panose="020B0604020202020204" pitchFamily="34" charset="0"/>
                <a:cs typeface="Arial" panose="020B0604020202020204" pitchFamily="34" charset="0"/>
              </a:rPr>
              <a:t>Muscari</a:t>
            </a:r>
            <a:r>
              <a:rPr lang="pl-PL" sz="1400" dirty="0">
                <a:solidFill>
                  <a:schemeClr val="tx2"/>
                </a:solidFill>
                <a:latin typeface="Arial" panose="020B0604020202020204" pitchFamily="34" charset="0"/>
                <a:cs typeface="Arial" panose="020B0604020202020204" pitchFamily="34" charset="0"/>
              </a:rPr>
              <a:t>; Leczenie objawowe w stanach terminalnych – P. </a:t>
            </a:r>
            <a:r>
              <a:rPr lang="pl-PL" sz="1400" dirty="0" err="1">
                <a:solidFill>
                  <a:schemeClr val="tx2"/>
                </a:solidFill>
                <a:latin typeface="Arial" panose="020B0604020202020204" pitchFamily="34" charset="0"/>
                <a:cs typeface="Arial" panose="020B0604020202020204" pitchFamily="34" charset="0"/>
              </a:rPr>
              <a:t>Szermer</a:t>
            </a:r>
            <a:r>
              <a:rPr lang="pl-PL" sz="1400" dirty="0">
                <a:solidFill>
                  <a:schemeClr val="tx2"/>
                </a:solidFill>
                <a:latin typeface="Arial" panose="020B0604020202020204" pitchFamily="34" charset="0"/>
                <a:cs typeface="Arial" panose="020B0604020202020204" pitchFamily="34" charset="0"/>
              </a:rPr>
              <a:t>; Pielęgniarstwo w opiece </a:t>
            </a:r>
            <a:r>
              <a:rPr lang="pl-PL" sz="1400" dirty="0" err="1">
                <a:solidFill>
                  <a:schemeClr val="tx2"/>
                </a:solidFill>
                <a:latin typeface="Arial" panose="020B0604020202020204" pitchFamily="34" charset="0"/>
                <a:cs typeface="Arial" panose="020B0604020202020204" pitchFamily="34" charset="0"/>
              </a:rPr>
              <a:t>palitywnej</a:t>
            </a:r>
            <a:r>
              <a:rPr lang="pl-PL" sz="1400" dirty="0">
                <a:solidFill>
                  <a:schemeClr val="tx2"/>
                </a:solidFill>
                <a:latin typeface="Arial" panose="020B0604020202020204" pitchFamily="34" charset="0"/>
                <a:cs typeface="Arial" panose="020B0604020202020204" pitchFamily="34" charset="0"/>
              </a:rPr>
              <a:t> i Hospicyjnej pod red. </a:t>
            </a:r>
            <a:r>
              <a:rPr lang="pl-PL" sz="1400" dirty="0" err="1">
                <a:solidFill>
                  <a:schemeClr val="tx2"/>
                </a:solidFill>
                <a:latin typeface="Arial" panose="020B0604020202020204" pitchFamily="34" charset="0"/>
                <a:cs typeface="Arial" panose="020B0604020202020204" pitchFamily="34" charset="0"/>
              </a:rPr>
              <a:t>Prof..dr</a:t>
            </a:r>
            <a:r>
              <a:rPr lang="pl-PL" sz="1400" dirty="0">
                <a:solidFill>
                  <a:schemeClr val="tx2"/>
                </a:solidFill>
                <a:latin typeface="Arial" panose="020B0604020202020204" pitchFamily="34" charset="0"/>
                <a:cs typeface="Arial" panose="020B0604020202020204" pitchFamily="34" charset="0"/>
              </a:rPr>
              <a:t> hab. med. Krystyny de </a:t>
            </a:r>
            <a:r>
              <a:rPr lang="pl-PL" sz="1400" dirty="0" err="1">
                <a:solidFill>
                  <a:schemeClr val="tx2"/>
                </a:solidFill>
                <a:latin typeface="Arial" panose="020B0604020202020204" pitchFamily="34" charset="0"/>
                <a:cs typeface="Arial" panose="020B0604020202020204" pitchFamily="34" charset="0"/>
              </a:rPr>
              <a:t>Walden</a:t>
            </a:r>
            <a:r>
              <a:rPr lang="pl-PL" sz="1400" dirty="0">
                <a:solidFill>
                  <a:schemeClr val="tx2"/>
                </a:solidFill>
                <a:latin typeface="Arial" panose="020B0604020202020204" pitchFamily="34" charset="0"/>
                <a:cs typeface="Arial" panose="020B0604020202020204" pitchFamily="34" charset="0"/>
              </a:rPr>
              <a:t>-Gałuszko i mgr Anny </a:t>
            </a:r>
            <a:r>
              <a:rPr lang="pl-PL" sz="1400" dirty="0" err="1">
                <a:solidFill>
                  <a:schemeClr val="tx2"/>
                </a:solidFill>
                <a:latin typeface="Arial" panose="020B0604020202020204" pitchFamily="34" charset="0"/>
                <a:cs typeface="Arial" panose="020B0604020202020204" pitchFamily="34" charset="0"/>
              </a:rPr>
              <a:t>Kaptacz</a:t>
            </a:r>
            <a:r>
              <a:rPr lang="pl-PL" sz="1400" dirty="0">
                <a:solidFill>
                  <a:schemeClr val="tx2"/>
                </a:solidFill>
                <a:latin typeface="Arial" panose="020B0604020202020204" pitchFamily="34" charset="0"/>
                <a:cs typeface="Arial" panose="020B0604020202020204" pitchFamily="34" charset="0"/>
              </a:rPr>
              <a:t>; odżywianie w czasie choroby – </a:t>
            </a:r>
            <a:r>
              <a:rPr lang="pl-PL" sz="1400" dirty="0" err="1">
                <a:solidFill>
                  <a:schemeClr val="tx2"/>
                </a:solidFill>
                <a:latin typeface="Arial" panose="020B0604020202020204" pitchFamily="34" charset="0"/>
                <a:cs typeface="Arial" panose="020B0604020202020204" pitchFamily="34" charset="0"/>
              </a:rPr>
              <a:t>medipress</a:t>
            </a:r>
            <a:r>
              <a:rPr lang="pl-PL" sz="1400" dirty="0">
                <a:solidFill>
                  <a:schemeClr val="tx2"/>
                </a:solidFill>
                <a:latin typeface="Arial" panose="020B0604020202020204" pitchFamily="34" charset="0"/>
                <a:cs typeface="Arial" panose="020B0604020202020204" pitchFamily="34" charset="0"/>
              </a:rPr>
              <a:t> onkologia; Pielęgnacja w domu dziecka z tracheostomią – </a:t>
            </a:r>
            <a:r>
              <a:rPr lang="pl-PL" sz="1400" dirty="0" err="1">
                <a:solidFill>
                  <a:schemeClr val="tx2"/>
                </a:solidFill>
                <a:latin typeface="Arial" panose="020B0604020202020204" pitchFamily="34" charset="0"/>
                <a:cs typeface="Arial" panose="020B0604020202020204" pitchFamily="34" charset="0"/>
              </a:rPr>
              <a:t>opr:dr</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hab.n.med</a:t>
            </a:r>
            <a:r>
              <a:rPr lang="pl-PL" sz="1400" dirty="0">
                <a:solidFill>
                  <a:schemeClr val="tx2"/>
                </a:solidFill>
                <a:latin typeface="Arial" panose="020B0604020202020204" pitchFamily="34" charset="0"/>
                <a:cs typeface="Arial" panose="020B0604020202020204" pitchFamily="34" charset="0"/>
              </a:rPr>
              <a:t>. Grzegorz Lis; Kózka M., </a:t>
            </a:r>
            <a:r>
              <a:rPr lang="pl-PL" sz="1400" dirty="0" err="1">
                <a:solidFill>
                  <a:schemeClr val="tx2"/>
                </a:solidFill>
                <a:latin typeface="Arial" panose="020B0604020202020204" pitchFamily="34" charset="0"/>
                <a:cs typeface="Arial" panose="020B0604020202020204" pitchFamily="34" charset="0"/>
              </a:rPr>
              <a:t>Płaszewska</a:t>
            </a:r>
            <a:r>
              <a:rPr lang="pl-PL" sz="1400" dirty="0">
                <a:solidFill>
                  <a:schemeClr val="tx2"/>
                </a:solidFill>
                <a:latin typeface="Arial" panose="020B0604020202020204" pitchFamily="34" charset="0"/>
                <a:cs typeface="Arial" panose="020B0604020202020204" pitchFamily="34" charset="0"/>
              </a:rPr>
              <a:t>-Żywko L.(red): Diagnozy i interwencje pielęgniarskie. PZWL, Warszawa 2008.; Ślusarska B., Zarzycka D., </a:t>
            </a:r>
            <a:r>
              <a:rPr lang="pl-PL" sz="1400" dirty="0" err="1">
                <a:solidFill>
                  <a:schemeClr val="tx2"/>
                </a:solidFill>
                <a:latin typeface="Arial" panose="020B0604020202020204" pitchFamily="34" charset="0"/>
                <a:cs typeface="Arial" panose="020B0604020202020204" pitchFamily="34" charset="0"/>
              </a:rPr>
              <a:t>Zahradniczek</a:t>
            </a:r>
            <a:r>
              <a:rPr lang="pl-PL" sz="1400" dirty="0">
                <a:solidFill>
                  <a:schemeClr val="tx2"/>
                </a:solidFill>
                <a:latin typeface="Arial" panose="020B0604020202020204" pitchFamily="34" charset="0"/>
                <a:cs typeface="Arial" panose="020B0604020202020204" pitchFamily="34" charset="0"/>
              </a:rPr>
              <a:t> K.: Podstawy pielęgniarstwa. Lublin 2004, Tom II.; Wołowicka L., </a:t>
            </a:r>
            <a:r>
              <a:rPr lang="pl-PL" sz="1400" dirty="0" err="1">
                <a:solidFill>
                  <a:schemeClr val="tx2"/>
                </a:solidFill>
                <a:latin typeface="Arial" panose="020B0604020202020204" pitchFamily="34" charset="0"/>
                <a:cs typeface="Arial" panose="020B0604020202020204" pitchFamily="34" charset="0"/>
              </a:rPr>
              <a:t>Dyk</a:t>
            </a:r>
            <a:r>
              <a:rPr lang="pl-PL" sz="1400" dirty="0">
                <a:solidFill>
                  <a:schemeClr val="tx2"/>
                </a:solidFill>
                <a:latin typeface="Arial" panose="020B0604020202020204" pitchFamily="34" charset="0"/>
                <a:cs typeface="Arial" panose="020B0604020202020204" pitchFamily="34" charset="0"/>
              </a:rPr>
              <a:t> D.: Anestezjologia i intensywna terapia. PZWL, Warszawa 2007; </a:t>
            </a:r>
            <a:r>
              <a:rPr lang="pl-PL" sz="1400" dirty="0" err="1">
                <a:solidFill>
                  <a:schemeClr val="tx2"/>
                </a:solidFill>
                <a:latin typeface="Arial" panose="020B0604020202020204" pitchFamily="34" charset="0"/>
                <a:cs typeface="Arial" panose="020B0604020202020204" pitchFamily="34" charset="0"/>
              </a:rPr>
              <a:t>Ciechaniewicz</a:t>
            </a:r>
            <a:r>
              <a:rPr lang="pl-PL" sz="1400" dirty="0">
                <a:solidFill>
                  <a:schemeClr val="tx2"/>
                </a:solidFill>
                <a:latin typeface="Arial" panose="020B0604020202020204" pitchFamily="34" charset="0"/>
                <a:cs typeface="Arial" panose="020B0604020202020204" pitchFamily="34" charset="0"/>
              </a:rPr>
              <a:t> W.: Pielęgniarstwo. Ćwiczenia. PZWL, Warszawa 2001.; </a:t>
            </a:r>
            <a:r>
              <a:rPr lang="pl-PL" sz="1400" dirty="0" err="1">
                <a:solidFill>
                  <a:schemeClr val="tx2"/>
                </a:solidFill>
                <a:latin typeface="Arial" panose="020B0604020202020204" pitchFamily="34" charset="0"/>
                <a:cs typeface="Arial" panose="020B0604020202020204" pitchFamily="34" charset="0"/>
              </a:rPr>
              <a:t>Dison</a:t>
            </a:r>
            <a:r>
              <a:rPr lang="pl-PL" sz="1400" dirty="0">
                <a:solidFill>
                  <a:schemeClr val="tx2"/>
                </a:solidFill>
                <a:latin typeface="Arial" panose="020B0604020202020204" pitchFamily="34" charset="0"/>
                <a:cs typeface="Arial" panose="020B0604020202020204" pitchFamily="34" charset="0"/>
              </a:rPr>
              <a:t> N.: Technika zabiegów pielęgniarskich. PZWL, Warszawa 1998.; </a:t>
            </a:r>
            <a:r>
              <a:rPr lang="pl-PL" sz="1400" dirty="0" err="1">
                <a:solidFill>
                  <a:schemeClr val="tx2"/>
                </a:solidFill>
                <a:latin typeface="Arial" panose="020B0604020202020204" pitchFamily="34" charset="0"/>
                <a:cs typeface="Arial" panose="020B0604020202020204" pitchFamily="34" charset="0"/>
              </a:rPr>
              <a:t>Kirschnick</a:t>
            </a:r>
            <a:r>
              <a:rPr lang="pl-PL" sz="1400" dirty="0">
                <a:solidFill>
                  <a:schemeClr val="tx2"/>
                </a:solidFill>
                <a:latin typeface="Arial" panose="020B0604020202020204" pitchFamily="34" charset="0"/>
                <a:cs typeface="Arial" panose="020B0604020202020204" pitchFamily="34" charset="0"/>
              </a:rPr>
              <a:t> O.: Pielęgniarstwo. Wydawnictwo Medyczne Urban &amp; Partner, Wrocław 1997.; Kózka M. (red.): Stany zagrożenia życia. Wybrane standardy opieki i procedury postępowania pielęgniarskiego. Wydawnictwo Uniwersytetu Jagiellońskiego, Kraków 2001.; Rakowska-Różewicz D. (red.): Wybrane standardy i procedury w pielęgniarstwie pediatrycznym. Wydawnictwo </a:t>
            </a:r>
            <a:r>
              <a:rPr lang="pl-PL" sz="1400" dirty="0" err="1">
                <a:solidFill>
                  <a:schemeClr val="tx2"/>
                </a:solidFill>
                <a:latin typeface="Arial" panose="020B0604020202020204" pitchFamily="34" charset="0"/>
                <a:cs typeface="Arial" panose="020B0604020202020204" pitchFamily="34" charset="0"/>
              </a:rPr>
              <a:t>Czelej</a:t>
            </a:r>
            <a:r>
              <a:rPr lang="pl-PL" sz="1400" dirty="0">
                <a:solidFill>
                  <a:schemeClr val="tx2"/>
                </a:solidFill>
                <a:latin typeface="Arial" panose="020B0604020202020204" pitchFamily="34" charset="0"/>
                <a:cs typeface="Arial" panose="020B0604020202020204" pitchFamily="34" charset="0"/>
              </a:rPr>
              <a:t> Sp. Z o. O., Lublin 2001. Alkiewicz J. (red.): ; Leczenie inhalacyjne i rehabilitacyjne układu oddechowego u dzieci i dorosłych. Volumen, Wrocław 1995.; </a:t>
            </a:r>
            <a:r>
              <a:rPr lang="pl-PL" sz="1400" dirty="0" err="1">
                <a:solidFill>
                  <a:schemeClr val="tx2"/>
                </a:solidFill>
                <a:latin typeface="Arial" panose="020B0604020202020204" pitchFamily="34" charset="0"/>
                <a:cs typeface="Arial" panose="020B0604020202020204" pitchFamily="34" charset="0"/>
              </a:rPr>
              <a:t>McCloskey</a:t>
            </a:r>
            <a:r>
              <a:rPr lang="pl-PL" sz="1400" dirty="0">
                <a:solidFill>
                  <a:schemeClr val="tx2"/>
                </a:solidFill>
                <a:latin typeface="Arial" panose="020B0604020202020204" pitchFamily="34" charset="0"/>
                <a:cs typeface="Arial" panose="020B0604020202020204" pitchFamily="34" charset="0"/>
              </a:rPr>
              <a:t> J. C. </a:t>
            </a:r>
            <a:r>
              <a:rPr lang="pl-PL" sz="1400" dirty="0" err="1">
                <a:solidFill>
                  <a:schemeClr val="tx2"/>
                </a:solidFill>
                <a:latin typeface="Arial" panose="020B0604020202020204" pitchFamily="34" charset="0"/>
                <a:cs typeface="Arial" panose="020B0604020202020204" pitchFamily="34" charset="0"/>
              </a:rPr>
              <a:t>Bulechek</a:t>
            </a:r>
            <a:r>
              <a:rPr lang="pl-PL" sz="1400" dirty="0">
                <a:solidFill>
                  <a:schemeClr val="tx2"/>
                </a:solidFill>
                <a:latin typeface="Arial" panose="020B0604020202020204" pitchFamily="34" charset="0"/>
                <a:cs typeface="Arial" panose="020B0604020202020204" pitchFamily="34" charset="0"/>
              </a:rPr>
              <a:t> G. M.: </a:t>
            </a:r>
            <a:r>
              <a:rPr lang="pl-PL" sz="1400" dirty="0" err="1">
                <a:solidFill>
                  <a:schemeClr val="tx2"/>
                </a:solidFill>
                <a:latin typeface="Arial" panose="020B0604020202020204" pitchFamily="34" charset="0"/>
                <a:cs typeface="Arial" panose="020B0604020202020204" pitchFamily="34" charset="0"/>
              </a:rPr>
              <a:t>Nursing</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Interventions</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Classification</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Mosby</a:t>
            </a:r>
            <a:r>
              <a:rPr lang="pl-PL" sz="1400" dirty="0">
                <a:solidFill>
                  <a:schemeClr val="tx2"/>
                </a:solidFill>
                <a:latin typeface="Arial" panose="020B0604020202020204" pitchFamily="34" charset="0"/>
                <a:cs typeface="Arial" panose="020B0604020202020204" pitchFamily="34" charset="0"/>
              </a:rPr>
              <a:t>, St. Louis 2000. </a:t>
            </a:r>
            <a:r>
              <a:rPr lang="pl-PL" sz="1400" dirty="0">
                <a:solidFill>
                  <a:schemeClr val="tx2"/>
                </a:solidFill>
                <a:latin typeface="Arial" panose="020B0604020202020204" pitchFamily="34" charset="0"/>
                <a:cs typeface="Arial" panose="020B0604020202020204" pitchFamily="34" charset="0"/>
                <a:hlinkClick r:id="rId2"/>
              </a:rPr>
              <a:t>http://pulmonologia.mp.pl</a:t>
            </a:r>
            <a:r>
              <a:rPr lang="pl-PL" sz="1400" dirty="0">
                <a:solidFill>
                  <a:schemeClr val="tx2"/>
                </a:solidFill>
                <a:latin typeface="Arial" panose="020B0604020202020204" pitchFamily="34" charset="0"/>
                <a:cs typeface="Arial" panose="020B0604020202020204" pitchFamily="34" charset="0"/>
              </a:rPr>
              <a:t>; http://www.nlm.nih.gov/medlineplus; Fizjoterapia pediatryczna - </a:t>
            </a:r>
            <a:r>
              <a:rPr lang="pl-PL" sz="1400" dirty="0" err="1">
                <a:solidFill>
                  <a:schemeClr val="tx2"/>
                </a:solidFill>
                <a:latin typeface="Arial" panose="020B0604020202020204" pitchFamily="34" charset="0"/>
                <a:cs typeface="Arial" panose="020B0604020202020204" pitchFamily="34" charset="0"/>
              </a:rPr>
              <a:t>J.Tecklin</a:t>
            </a:r>
            <a:r>
              <a:rPr lang="pl-PL" sz="1400" dirty="0">
                <a:solidFill>
                  <a:schemeClr val="tx2"/>
                </a:solidFill>
                <a:latin typeface="Arial" panose="020B0604020202020204" pitchFamily="34" charset="0"/>
                <a:cs typeface="Arial" panose="020B0604020202020204" pitchFamily="34" charset="0"/>
              </a:rPr>
              <a:t> ;Podstawy rehabilitacji w dysfunkcjach narządu ruchu - </a:t>
            </a:r>
            <a:r>
              <a:rPr lang="pl-PL" sz="1400" dirty="0" err="1">
                <a:solidFill>
                  <a:schemeClr val="tx2"/>
                </a:solidFill>
                <a:latin typeface="Arial" panose="020B0604020202020204" pitchFamily="34" charset="0"/>
                <a:cs typeface="Arial" panose="020B0604020202020204" pitchFamily="34" charset="0"/>
              </a:rPr>
              <a:t>K.Milanowska</a:t>
            </a:r>
            <a:r>
              <a:rPr lang="pl-PL" sz="1400" dirty="0">
                <a:solidFill>
                  <a:schemeClr val="tx2"/>
                </a:solidFill>
                <a:latin typeface="Arial" panose="020B0604020202020204" pitchFamily="34" charset="0"/>
                <a:cs typeface="Arial" panose="020B0604020202020204" pitchFamily="34" charset="0"/>
              </a:rPr>
              <a:t>; </a:t>
            </a:r>
            <a:r>
              <a:rPr lang="pl-PL" sz="1400" dirty="0" err="1">
                <a:solidFill>
                  <a:schemeClr val="tx2"/>
                </a:solidFill>
                <a:latin typeface="Arial" panose="020B0604020202020204" pitchFamily="34" charset="0"/>
                <a:cs typeface="Arial" panose="020B0604020202020204" pitchFamily="34" charset="0"/>
              </a:rPr>
              <a:t>Esculap</a:t>
            </a:r>
            <a:r>
              <a:rPr lang="pl-PL" sz="1400" dirty="0">
                <a:solidFill>
                  <a:schemeClr val="tx2"/>
                </a:solidFill>
                <a:latin typeface="Arial" panose="020B0604020202020204" pitchFamily="34" charset="0"/>
                <a:cs typeface="Arial" panose="020B0604020202020204" pitchFamily="34" charset="0"/>
              </a:rPr>
              <a:t> – artykuł; Rehabilitacja w chorobach obturacyjnych dróg oddechowych, Rehabilitacja w chorobach układu nerwowego - </a:t>
            </a:r>
            <a:r>
              <a:rPr lang="pl-PL" sz="1400" dirty="0" err="1">
                <a:solidFill>
                  <a:schemeClr val="tx2"/>
                </a:solidFill>
                <a:latin typeface="Arial" panose="020B0604020202020204" pitchFamily="34" charset="0"/>
                <a:cs typeface="Arial" panose="020B0604020202020204" pitchFamily="34" charset="0"/>
              </a:rPr>
              <a:t>S.Grochmala</a:t>
            </a:r>
            <a:r>
              <a:rPr lang="pl-PL" sz="1400" dirty="0">
                <a:solidFill>
                  <a:schemeClr val="tx2"/>
                </a:solidFill>
                <a:latin typeface="Arial" panose="020B0604020202020204" pitchFamily="34" charset="0"/>
                <a:cs typeface="Arial" panose="020B0604020202020204" pitchFamily="34" charset="0"/>
              </a:rPr>
              <a:t> Lecznicze ćwiczenia oddechowe w chorobach płuc – </a:t>
            </a:r>
            <a:r>
              <a:rPr lang="pl-PL" sz="1400" dirty="0" err="1">
                <a:solidFill>
                  <a:schemeClr val="tx2"/>
                </a:solidFill>
                <a:latin typeface="Arial" panose="020B0604020202020204" pitchFamily="34" charset="0"/>
                <a:cs typeface="Arial" panose="020B0604020202020204" pitchFamily="34" charset="0"/>
              </a:rPr>
              <a:t>A.Rosławski</a:t>
            </a:r>
            <a:r>
              <a:rPr lang="pl-PL" sz="1400" dirty="0">
                <a:solidFill>
                  <a:schemeClr val="tx2"/>
                </a:solidFill>
                <a:latin typeface="Arial" panose="020B0604020202020204" pitchFamily="34" charset="0"/>
                <a:cs typeface="Arial" panose="020B0604020202020204" pitchFamily="34" charset="0"/>
              </a:rPr>
              <a:t>; </a:t>
            </a:r>
            <a:r>
              <a:rPr lang="en-US" sz="1400" dirty="0">
                <a:solidFill>
                  <a:schemeClr val="tx2"/>
                </a:solidFill>
                <a:latin typeface="Arial" panose="020B0604020202020204" pitchFamily="34" charset="0"/>
                <a:cs typeface="Arial" panose="020B0604020202020204" pitchFamily="34" charset="0"/>
              </a:rPr>
              <a:t>Jane Minturn, Salzburg-Philadelphia Seminars, Pediatric Oncology and Hematology, 2008</a:t>
            </a:r>
            <a:r>
              <a:rPr lang="pl-PL" sz="1400" dirty="0">
                <a:solidFill>
                  <a:schemeClr val="tx2"/>
                </a:solidFill>
                <a:latin typeface="Arial" panose="020B0604020202020204" pitchFamily="34" charset="0"/>
                <a:cs typeface="Arial" panose="020B0604020202020204" pitchFamily="34" charset="0"/>
              </a:rPr>
              <a:t>; Opieka paliatywna nad dziećmi (</a:t>
            </a:r>
            <a:r>
              <a:rPr lang="pl-PL" sz="1400" dirty="0" err="1">
                <a:solidFill>
                  <a:schemeClr val="tx2"/>
                </a:solidFill>
                <a:latin typeface="Arial" panose="020B0604020202020204" pitchFamily="34" charset="0"/>
                <a:cs typeface="Arial" panose="020B0604020202020204" pitchFamily="34" charset="0"/>
              </a:rPr>
              <a:t>red.Dangel</a:t>
            </a:r>
            <a:r>
              <a:rPr lang="pl-PL" sz="1400" dirty="0">
                <a:solidFill>
                  <a:schemeClr val="tx2"/>
                </a:solidFill>
                <a:latin typeface="Arial" panose="020B0604020202020204" pitchFamily="34" charset="0"/>
                <a:cs typeface="Arial" panose="020B0604020202020204" pitchFamily="34" charset="0"/>
              </a:rPr>
              <a:t> T.), VI Kurs CMKP dla Lekarzy i Pielęgniarek, 16-21 października 2000</a:t>
            </a:r>
          </a:p>
          <a:p>
            <a:pPr marL="0" indent="0">
              <a:buNone/>
            </a:pPr>
            <a:endParaRPr lang="en-US"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a:p>
            <a:pPr marL="0" indent="0">
              <a:buNone/>
            </a:pPr>
            <a:endParaRPr lang="pl-PL" sz="1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0503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01078CB-16C5-4FAF-996E-3BC67F28D443}"/>
              </a:ext>
            </a:extLst>
          </p:cNvPr>
          <p:cNvSpPr>
            <a:spLocks noGrp="1"/>
          </p:cNvSpPr>
          <p:nvPr>
            <p:ph type="title"/>
          </p:nvPr>
        </p:nvSpPr>
        <p:spPr>
          <a:xfrm>
            <a:off x="457200" y="274638"/>
            <a:ext cx="8229600" cy="274042"/>
          </a:xfrm>
        </p:spPr>
        <p:txBody>
          <a:bodyPr>
            <a:normAutofit fontScale="90000"/>
          </a:bodyPr>
          <a:lstStyle/>
          <a:p>
            <a:endParaRPr lang="pl-PL" dirty="0"/>
          </a:p>
        </p:txBody>
      </p:sp>
      <p:sp>
        <p:nvSpPr>
          <p:cNvPr id="3" name="Symbol zastępczy zawartości 2">
            <a:extLst>
              <a:ext uri="{FF2B5EF4-FFF2-40B4-BE49-F238E27FC236}">
                <a16:creationId xmlns:a16="http://schemas.microsoft.com/office/drawing/2014/main" id="{346ABF82-B426-4B24-A8EF-0FFA536C7527}"/>
              </a:ext>
            </a:extLst>
          </p:cNvPr>
          <p:cNvSpPr>
            <a:spLocks noGrp="1"/>
          </p:cNvSpPr>
          <p:nvPr>
            <p:ph idx="1"/>
          </p:nvPr>
        </p:nvSpPr>
        <p:spPr>
          <a:xfrm>
            <a:off x="457200" y="764704"/>
            <a:ext cx="8229600" cy="5361459"/>
          </a:xfrm>
        </p:spPr>
        <p:txBody>
          <a:bodyPr/>
          <a:lstStyle/>
          <a:p>
            <a:pPr marL="0" indent="0">
              <a:buNone/>
            </a:pPr>
            <a:r>
              <a:rPr lang="pl-PL" b="1" dirty="0">
                <a:solidFill>
                  <a:schemeClr val="tx2"/>
                </a:solidFill>
                <a:latin typeface="Arial" panose="020B0604020202020204" pitchFamily="34" charset="0"/>
                <a:cs typeface="Arial" panose="020B0604020202020204" pitchFamily="34" charset="0"/>
              </a:rPr>
              <a:t>Stowarzyszenie na Rzecz Dzieci ze Schorzeniami Zagrażającymi Życiu lub w Stanach Terminalnych oraz ich Rodzin (</a:t>
            </a:r>
            <a:r>
              <a:rPr lang="pl-PL" b="1" i="1" dirty="0">
                <a:solidFill>
                  <a:schemeClr val="tx2"/>
                </a:solidFill>
                <a:latin typeface="Arial" panose="020B0604020202020204" pitchFamily="34" charset="0"/>
                <a:cs typeface="Arial" panose="020B0604020202020204" pitchFamily="34" charset="0"/>
              </a:rPr>
              <a:t>The </a:t>
            </a:r>
            <a:r>
              <a:rPr lang="pl-PL" b="1" i="1" dirty="0" err="1">
                <a:solidFill>
                  <a:schemeClr val="tx2"/>
                </a:solidFill>
                <a:latin typeface="Arial" panose="020B0604020202020204" pitchFamily="34" charset="0"/>
                <a:cs typeface="Arial" panose="020B0604020202020204" pitchFamily="34" charset="0"/>
              </a:rPr>
              <a:t>Association</a:t>
            </a:r>
            <a:r>
              <a:rPr lang="pl-PL" b="1" i="1" dirty="0">
                <a:solidFill>
                  <a:schemeClr val="tx2"/>
                </a:solidFill>
                <a:latin typeface="Arial" panose="020B0604020202020204" pitchFamily="34" charset="0"/>
                <a:cs typeface="Arial" panose="020B0604020202020204" pitchFamily="34" charset="0"/>
              </a:rPr>
              <a:t> for </a:t>
            </a:r>
            <a:r>
              <a:rPr lang="pl-PL" b="1" i="1" dirty="0" err="1">
                <a:solidFill>
                  <a:schemeClr val="tx2"/>
                </a:solidFill>
                <a:latin typeface="Arial" panose="020B0604020202020204" pitchFamily="34" charset="0"/>
                <a:cs typeface="Arial" panose="020B0604020202020204" pitchFamily="34" charset="0"/>
              </a:rPr>
              <a:t>Children</a:t>
            </a:r>
            <a:r>
              <a:rPr lang="pl-PL" b="1" i="1" dirty="0">
                <a:solidFill>
                  <a:schemeClr val="tx2"/>
                </a:solidFill>
                <a:latin typeface="Arial" panose="020B0604020202020204" pitchFamily="34" charset="0"/>
                <a:cs typeface="Arial" panose="020B0604020202020204" pitchFamily="34" charset="0"/>
              </a:rPr>
              <a:t> with Life-</a:t>
            </a:r>
            <a:r>
              <a:rPr lang="pl-PL" b="1" i="1" dirty="0" err="1">
                <a:solidFill>
                  <a:schemeClr val="tx2"/>
                </a:solidFill>
                <a:latin typeface="Arial" panose="020B0604020202020204" pitchFamily="34" charset="0"/>
                <a:cs typeface="Arial" panose="020B0604020202020204" pitchFamily="34" charset="0"/>
              </a:rPr>
              <a:t>threatening</a:t>
            </a:r>
            <a:r>
              <a:rPr lang="pl-PL" b="1" i="1" dirty="0">
                <a:solidFill>
                  <a:schemeClr val="tx2"/>
                </a:solidFill>
                <a:latin typeface="Arial" panose="020B0604020202020204" pitchFamily="34" charset="0"/>
                <a:cs typeface="Arial" panose="020B0604020202020204" pitchFamily="34" charset="0"/>
              </a:rPr>
              <a:t> </a:t>
            </a:r>
            <a:r>
              <a:rPr lang="pl-PL" b="1" i="1" dirty="0" err="1">
                <a:solidFill>
                  <a:schemeClr val="tx2"/>
                </a:solidFill>
                <a:latin typeface="Arial" panose="020B0604020202020204" pitchFamily="34" charset="0"/>
                <a:cs typeface="Arial" panose="020B0604020202020204" pitchFamily="34" charset="0"/>
              </a:rPr>
              <a:t>or</a:t>
            </a:r>
            <a:r>
              <a:rPr lang="pl-PL" b="1" i="1" dirty="0">
                <a:solidFill>
                  <a:schemeClr val="tx2"/>
                </a:solidFill>
                <a:latin typeface="Arial" panose="020B0604020202020204" pitchFamily="34" charset="0"/>
                <a:cs typeface="Arial" panose="020B0604020202020204" pitchFamily="34" charset="0"/>
              </a:rPr>
              <a:t> Terminal </a:t>
            </a:r>
            <a:r>
              <a:rPr lang="pl-PL" b="1" i="1" dirty="0" err="1">
                <a:solidFill>
                  <a:schemeClr val="tx2"/>
                </a:solidFill>
                <a:latin typeface="Arial" panose="020B0604020202020204" pitchFamily="34" charset="0"/>
                <a:cs typeface="Arial" panose="020B0604020202020204" pitchFamily="34" charset="0"/>
              </a:rPr>
              <a:t>Conditions</a:t>
            </a:r>
            <a:r>
              <a:rPr lang="pl-PL" b="1" i="1" dirty="0">
                <a:solidFill>
                  <a:schemeClr val="tx2"/>
                </a:solidFill>
                <a:latin typeface="Arial" panose="020B0604020202020204" pitchFamily="34" charset="0"/>
                <a:cs typeface="Arial" panose="020B0604020202020204" pitchFamily="34" charset="0"/>
              </a:rPr>
              <a:t> and </a:t>
            </a:r>
            <a:r>
              <a:rPr lang="pl-PL" b="1" i="1" dirty="0" err="1">
                <a:solidFill>
                  <a:schemeClr val="tx2"/>
                </a:solidFill>
                <a:latin typeface="Arial" panose="020B0604020202020204" pitchFamily="34" charset="0"/>
                <a:cs typeface="Arial" panose="020B0604020202020204" pitchFamily="34" charset="0"/>
              </a:rPr>
              <a:t>their</a:t>
            </a:r>
            <a:r>
              <a:rPr lang="pl-PL" b="1" i="1" dirty="0">
                <a:solidFill>
                  <a:schemeClr val="tx2"/>
                </a:solidFill>
                <a:latin typeface="Arial" panose="020B0604020202020204" pitchFamily="34" charset="0"/>
                <a:cs typeface="Arial" panose="020B0604020202020204" pitchFamily="34" charset="0"/>
              </a:rPr>
              <a:t> </a:t>
            </a:r>
            <a:r>
              <a:rPr lang="pl-PL" b="1" i="1" dirty="0" err="1">
                <a:solidFill>
                  <a:schemeClr val="tx2"/>
                </a:solidFill>
                <a:latin typeface="Arial" panose="020B0604020202020204" pitchFamily="34" charset="0"/>
                <a:cs typeface="Arial" panose="020B0604020202020204" pitchFamily="34" charset="0"/>
              </a:rPr>
              <a:t>Families</a:t>
            </a:r>
            <a:r>
              <a:rPr lang="pl-PL" b="1" i="1" dirty="0">
                <a:solidFill>
                  <a:schemeClr val="tx2"/>
                </a:solidFill>
                <a:latin typeface="Arial" panose="020B0604020202020204" pitchFamily="34" charset="0"/>
                <a:cs typeface="Arial" panose="020B0604020202020204" pitchFamily="34" charset="0"/>
              </a:rPr>
              <a:t> - ACT</a:t>
            </a:r>
            <a:r>
              <a:rPr lang="pl-PL" b="1" dirty="0">
                <a:solidFill>
                  <a:schemeClr val="tx2"/>
                </a:solidFill>
                <a:latin typeface="Arial" panose="020B0604020202020204" pitchFamily="34" charset="0"/>
                <a:cs typeface="Arial" panose="020B0604020202020204" pitchFamily="34" charset="0"/>
              </a:rPr>
              <a:t>) działające w Wielkiej Brytanii sformułowało 14 zasad postępowania w opiece paliatywnej, tzw. Kartę ACT.</a:t>
            </a:r>
            <a:endParaRPr lang="pl-PL" b="1" dirty="0">
              <a:solidFill>
                <a:schemeClr val="tx2"/>
              </a:solidFill>
            </a:endParaRPr>
          </a:p>
        </p:txBody>
      </p:sp>
    </p:spTree>
    <p:extLst>
      <p:ext uri="{BB962C8B-B14F-4D97-AF65-F5344CB8AC3E}">
        <p14:creationId xmlns:p14="http://schemas.microsoft.com/office/powerpoint/2010/main" val="486779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A662637-9EBB-4DE7-ACAB-EA2380ED48BA}"/>
              </a:ext>
            </a:extLst>
          </p:cNvPr>
          <p:cNvSpPr>
            <a:spLocks noGrp="1"/>
          </p:cNvSpPr>
          <p:nvPr>
            <p:ph type="title"/>
          </p:nvPr>
        </p:nvSpPr>
        <p:spPr/>
        <p:txBody>
          <a:bodyPr>
            <a:noAutofit/>
          </a:bodyPr>
          <a:lstStyle/>
          <a:p>
            <a:r>
              <a:rPr lang="pl-PL" sz="1800" b="1" dirty="0">
                <a:solidFill>
                  <a:schemeClr val="tx2"/>
                </a:solidFill>
                <a:latin typeface="Arial" panose="020B0604020202020204" pitchFamily="34" charset="0"/>
                <a:cs typeface="Arial" panose="020B0604020202020204" pitchFamily="34" charset="0"/>
              </a:rPr>
              <a:t>Karta ACT dla dzieci ze schorzeniami zagrażającymi życiu i ich rodzin</a:t>
            </a:r>
            <a:br>
              <a:rPr lang="pl-PL" sz="1800" b="1" dirty="0">
                <a:solidFill>
                  <a:schemeClr val="tx2"/>
                </a:solidFill>
                <a:latin typeface="Arial" panose="020B0604020202020204" pitchFamily="34" charset="0"/>
                <a:cs typeface="Arial" panose="020B0604020202020204" pitchFamily="34" charset="0"/>
              </a:rPr>
            </a:br>
            <a:br>
              <a:rPr lang="pl-PL" sz="1800" b="1" dirty="0">
                <a:solidFill>
                  <a:schemeClr val="tx2"/>
                </a:solidFill>
                <a:latin typeface="Arial" panose="020B0604020202020204" pitchFamily="34" charset="0"/>
                <a:cs typeface="Arial" panose="020B0604020202020204" pitchFamily="34" charset="0"/>
              </a:rPr>
            </a:br>
            <a:r>
              <a:rPr lang="pl-PL" sz="1800" b="1" u="sng" dirty="0">
                <a:solidFill>
                  <a:schemeClr val="tx2"/>
                </a:solidFill>
                <a:latin typeface="Arial" panose="020B0604020202020204" pitchFamily="34" charset="0"/>
                <a:cs typeface="Arial" panose="020B0604020202020204" pitchFamily="34" charset="0"/>
              </a:rPr>
              <a:t>W Polsce: karta praw dziecka śmiertelnie chorego w domu</a:t>
            </a:r>
            <a:endParaRPr lang="pl-PL" sz="1800" dirty="0">
              <a:solidFill>
                <a:schemeClr val="tx2"/>
              </a:solidFill>
            </a:endParaRPr>
          </a:p>
        </p:txBody>
      </p:sp>
      <p:sp>
        <p:nvSpPr>
          <p:cNvPr id="3" name="Symbol zastępczy zawartości 2">
            <a:extLst>
              <a:ext uri="{FF2B5EF4-FFF2-40B4-BE49-F238E27FC236}">
                <a16:creationId xmlns:a16="http://schemas.microsoft.com/office/drawing/2014/main" id="{872D2A0C-25F0-4B2B-BC50-CB1269634BB6}"/>
              </a:ext>
            </a:extLst>
          </p:cNvPr>
          <p:cNvSpPr>
            <a:spLocks noGrp="1"/>
          </p:cNvSpPr>
          <p:nvPr>
            <p:ph idx="1"/>
          </p:nvPr>
        </p:nvSpPr>
        <p:spPr>
          <a:xfrm>
            <a:off x="251520" y="1600200"/>
            <a:ext cx="8568952" cy="4983162"/>
          </a:xfrm>
        </p:spPr>
        <p:txBody>
          <a:bodyPr>
            <a:noAutofit/>
          </a:bodyPr>
          <a:lstStyle/>
          <a:p>
            <a:r>
              <a:rPr lang="pl-PL" sz="1200" b="1" dirty="0">
                <a:solidFill>
                  <a:schemeClr val="tx2"/>
                </a:solidFill>
                <a:latin typeface="Arial" panose="020B0604020202020204" pitchFamily="34" charset="0"/>
                <a:cs typeface="Arial" panose="020B0604020202020204" pitchFamily="34" charset="0"/>
              </a:rPr>
              <a:t>1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Każde dziecko będzie traktowane z godnością, szacunkiem i zapewnieniem prywatności bez względu na jego możliwości psychofizyczne.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2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Rodzice będą uznawani za głównych opiekunów i traktowani jako partnerzy podczas całej opieki oraz w podejmowaniu wszelkich decyzji dotyczących ich dziecka.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3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Każde dziecko otrzyma możliwość udziału w podejmowaniu decyzji dotyczących sprawowanej nad nim opieki, zgodnie ze swoim wiekiem i pojmowaniem.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4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Każda rodzina otrzyma możliwość uzyskania konsultacji z pediatrą będącym specjalistą w zakresie schorzenia dotyczącego jej dziecka.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5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Informacja będzie dostępna dla rodziców, a także dla dziecka i rodzeństwa, zgodnie z ich wiekiem i pojmowaniem. Zainteresowanie innych krewnych w tym zakresie zostanie również zaspokojone.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6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Uczciwość i szczerość będą podstawowymi zasadami udzielania informacji, które będą przekazywane delikatnie i odpowiednio do wieku i pojmowania.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7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Dom rodzinny pozostanie głównym miejscem opieki, zawsze gdy tylko będzie to możliwe. Każdy inny rodzaj opieki będzie sprawowany przez wykwalifikowany personel pediatryczny w środowisku dostosowanym do potrzeb dziecka.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8 </a:t>
            </a:r>
            <a:br>
              <a:rPr lang="pl-PL" sz="1200" b="1" dirty="0">
                <a:solidFill>
                  <a:schemeClr val="tx2"/>
                </a:solidFill>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Każde dziecko będzie miało zapewniony dostęp do nauki. Dołoży się starań by zachęcić dziecko do udziału w innych zajęciach. </a:t>
            </a:r>
            <a:br>
              <a:rPr lang="pl-PL" sz="3600" dirty="0">
                <a:latin typeface="Arial" panose="020B0604020202020204" pitchFamily="34" charset="0"/>
                <a:cs typeface="Arial" panose="020B0604020202020204" pitchFamily="34" charset="0"/>
              </a:rPr>
            </a:br>
            <a:r>
              <a:rPr lang="pl-PL" sz="1200" b="1" dirty="0">
                <a:solidFill>
                  <a:schemeClr val="tx2"/>
                </a:solidFill>
                <a:latin typeface="Arial" panose="020B0604020202020204" pitchFamily="34" charset="0"/>
                <a:cs typeface="Arial" panose="020B0604020202020204" pitchFamily="34" charset="0"/>
              </a:rPr>
              <a:t> </a:t>
            </a:r>
            <a:br>
              <a:rPr lang="pl-PL" sz="1200" b="1" dirty="0">
                <a:solidFill>
                  <a:schemeClr val="tx2"/>
                </a:solidFill>
                <a:latin typeface="Arial" panose="020B0604020202020204" pitchFamily="34" charset="0"/>
                <a:cs typeface="Arial" panose="020B0604020202020204" pitchFamily="34" charset="0"/>
              </a:rPr>
            </a:br>
            <a:endParaRPr lang="pl-PL" sz="1200" b="1" dirty="0">
              <a:solidFill>
                <a:schemeClr val="tx2"/>
              </a:solidFill>
            </a:endParaRPr>
          </a:p>
        </p:txBody>
      </p:sp>
    </p:spTree>
    <p:extLst>
      <p:ext uri="{BB962C8B-B14F-4D97-AF65-F5344CB8AC3E}">
        <p14:creationId xmlns:p14="http://schemas.microsoft.com/office/powerpoint/2010/main" val="325954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54BECD8-22A3-4C7F-B44C-82DFFCC5FAD7}"/>
              </a:ext>
            </a:extLst>
          </p:cNvPr>
          <p:cNvSpPr>
            <a:spLocks noGrp="1"/>
          </p:cNvSpPr>
          <p:nvPr>
            <p:ph type="title"/>
          </p:nvPr>
        </p:nvSpPr>
        <p:spPr>
          <a:xfrm>
            <a:off x="539552" y="1268760"/>
            <a:ext cx="8229600" cy="792088"/>
          </a:xfrm>
        </p:spPr>
        <p:txBody>
          <a:bodyPr>
            <a:normAutofit/>
          </a:bodyPr>
          <a:lstStyle/>
          <a:p>
            <a:r>
              <a:rPr lang="pl-PL" sz="1800" b="1" dirty="0">
                <a:solidFill>
                  <a:schemeClr val="tx2"/>
                </a:solidFill>
                <a:latin typeface="Arial" panose="020B0604020202020204" pitchFamily="34" charset="0"/>
                <a:cs typeface="Arial" panose="020B0604020202020204" pitchFamily="34" charset="0"/>
              </a:rPr>
              <a:t>KARTA ACT  - cd</a:t>
            </a:r>
          </a:p>
        </p:txBody>
      </p:sp>
      <p:sp>
        <p:nvSpPr>
          <p:cNvPr id="3" name="Symbol zastępczy zawartości 2">
            <a:extLst>
              <a:ext uri="{FF2B5EF4-FFF2-40B4-BE49-F238E27FC236}">
                <a16:creationId xmlns:a16="http://schemas.microsoft.com/office/drawing/2014/main" id="{4C7101F3-7400-4F89-9980-F0119514A8EC}"/>
              </a:ext>
            </a:extLst>
          </p:cNvPr>
          <p:cNvSpPr>
            <a:spLocks noGrp="1"/>
          </p:cNvSpPr>
          <p:nvPr>
            <p:ph idx="1"/>
          </p:nvPr>
        </p:nvSpPr>
        <p:spPr>
          <a:xfrm>
            <a:off x="457200" y="2276873"/>
            <a:ext cx="8229600" cy="3240360"/>
          </a:xfrm>
        </p:spPr>
        <p:txBody>
          <a:bodyPr>
            <a:normAutofit/>
          </a:bodyPr>
          <a:lstStyle/>
          <a:p>
            <a:pPr marL="0" indent="0">
              <a:buNone/>
            </a:pPr>
            <a:r>
              <a:rPr lang="pl-PL" sz="1000" b="1" dirty="0">
                <a:solidFill>
                  <a:schemeClr val="tx2"/>
                </a:solidFill>
                <a:latin typeface="Arial" panose="020B0604020202020204" pitchFamily="34" charset="0"/>
                <a:cs typeface="Arial" panose="020B0604020202020204" pitchFamily="34" charset="0"/>
              </a:rPr>
              <a:t>9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Każda rodzina będzie przypisana do konkretnego opiekuna, który umożliwi jej stworzenie odpowiedniego systemu wsparcia.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10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Każda rodzina uzyska dostęp do elastycznej i fachowej pomocy umożliwiającej okresowe wytchnienie w codziennych obowiązkach wobec chorego dziecka, zarówno we własnym domu jak i w warunkach "domu poza domem" (tzn. w specjalnym domu dającym możliwość wytchnienia od codziennych obowiązków, gdzie rodzina może okresowo zamieszkać z dzieckiem lub pozostawić je pod fachową opieką; (instytucje takie działają w Wielkiej Brytanii).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11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Każda rodzina uzyska dostęp do opieki domowej sprawowanej przez pielęgniarkę wykwalifikowaną w pediatrii</a:t>
            </a:r>
          </a:p>
          <a:p>
            <a:pPr marL="0" indent="0">
              <a:buNone/>
            </a:pPr>
            <a:r>
              <a:rPr lang="pl-PL" sz="1000" b="1" dirty="0">
                <a:solidFill>
                  <a:schemeClr val="tx2"/>
                </a:solidFill>
                <a:latin typeface="Arial" panose="020B0604020202020204" pitchFamily="34" charset="0"/>
                <a:cs typeface="Arial" panose="020B0604020202020204" pitchFamily="34" charset="0"/>
              </a:rPr>
              <a:t>12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Każda rodzina będzie mogła korzystać z kompetentnych i delikatnych porad, praktycznej pomocy oraz wsparcia finansowego.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13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Każda rodzina będzie mogła korzystać z pomocy domowej w okresach szczególnie trudnej sytuacji w domu.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14 </a:t>
            </a:r>
            <a:br>
              <a:rPr lang="pl-PL" sz="1000" b="1" dirty="0">
                <a:solidFill>
                  <a:schemeClr val="tx2"/>
                </a:solidFill>
                <a:latin typeface="Arial" panose="020B0604020202020204" pitchFamily="34" charset="0"/>
                <a:cs typeface="Arial" panose="020B0604020202020204" pitchFamily="34" charset="0"/>
              </a:rPr>
            </a:br>
            <a:r>
              <a:rPr lang="pl-PL" sz="1000" b="1" dirty="0">
                <a:solidFill>
                  <a:schemeClr val="tx2"/>
                </a:solidFill>
                <a:latin typeface="Arial" panose="020B0604020202020204" pitchFamily="34" charset="0"/>
                <a:cs typeface="Arial" panose="020B0604020202020204" pitchFamily="34" charset="0"/>
              </a:rPr>
              <a:t>Wsparcie w okresie żałoby będzie dostępne dla całej rodziny tak długo jak okaże się to potrzebne.</a:t>
            </a:r>
            <a:br>
              <a:rPr lang="pl-PL" sz="1000" b="1" dirty="0">
                <a:solidFill>
                  <a:schemeClr val="tx2"/>
                </a:solidFill>
                <a:latin typeface="Arial" panose="020B0604020202020204" pitchFamily="34" charset="0"/>
                <a:cs typeface="Arial" panose="020B0604020202020204" pitchFamily="34" charset="0"/>
              </a:rPr>
            </a:br>
            <a:endParaRPr lang="pl-PL" sz="1000" b="1" dirty="0">
              <a:solidFill>
                <a:schemeClr val="tx2"/>
              </a:solidFill>
            </a:endParaRPr>
          </a:p>
        </p:txBody>
      </p:sp>
    </p:spTree>
    <p:extLst>
      <p:ext uri="{BB962C8B-B14F-4D97-AF65-F5344CB8AC3E}">
        <p14:creationId xmlns:p14="http://schemas.microsoft.com/office/powerpoint/2010/main" val="3128022369"/>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3336</TotalTime>
  <Words>5581</Words>
  <Application>Microsoft Macintosh PowerPoint</Application>
  <PresentationFormat>Pokaz na ekranie (4:3)</PresentationFormat>
  <Paragraphs>436</Paragraphs>
  <Slides>68</Slides>
  <Notes>0</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68</vt:i4>
      </vt:variant>
    </vt:vector>
  </HeadingPairs>
  <TitlesOfParts>
    <vt:vector size="74" baseType="lpstr">
      <vt:lpstr>Arial</vt:lpstr>
      <vt:lpstr>Arial Black</vt:lpstr>
      <vt:lpstr>Calibri</vt:lpstr>
      <vt:lpstr>Times New Roman</vt:lpstr>
      <vt:lpstr>Wingdings</vt:lpstr>
      <vt:lpstr>Motyw pakietu Office</vt:lpstr>
      <vt:lpstr>Prezentacja programu PowerPoint</vt:lpstr>
      <vt:lpstr>Prezentacja programu PowerPoint</vt:lpstr>
      <vt:lpstr>Prezentacja programu PowerPoint</vt:lpstr>
      <vt:lpstr>Pediatryczna   domowa   opieka   paliatywna  </vt:lpstr>
      <vt:lpstr>Prezentacja programu PowerPoint</vt:lpstr>
      <vt:lpstr>Prawo do życia i śmierci</vt:lpstr>
      <vt:lpstr>Prezentacja programu PowerPoint</vt:lpstr>
      <vt:lpstr>Karta ACT dla dzieci ze schorzeniami zagrażającymi życiu i ich rodzin  W Polsce: karta praw dziecka śmiertelnie chorego w domu</vt:lpstr>
      <vt:lpstr>KARTA ACT  - cd</vt:lpstr>
      <vt:lpstr>Prezentacja programu PowerPoint</vt:lpstr>
      <vt:lpstr>Prezentacja programu PowerPoint</vt:lpstr>
      <vt:lpstr>CODZIENNA TOALETA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PIELĘGNACJA JAMY USTNEJ</vt:lpstr>
      <vt:lpstr>Prezentacja programu PowerPoint</vt:lpstr>
      <vt:lpstr>GĄBKI DO TOALETY JAMY USTNEJ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Mocowanie rurki tracheostomijnej</vt:lpstr>
      <vt:lpstr>Prezentacja programu PowerPoint</vt:lpstr>
      <vt:lpstr>Prezentacja programu PowerPoint</vt:lpstr>
      <vt:lpstr>Prezentacja programu PowerPoint</vt:lpstr>
      <vt:lpstr>Prezentacja programu PowerPoint</vt:lpstr>
      <vt:lpstr>AEROZOLOTERAPIA </vt:lpstr>
      <vt:lpstr>Prezentacja programu PowerPoint</vt:lpstr>
      <vt:lpstr>Prezentacja programu PowerPoint</vt:lpstr>
      <vt:lpstr>Prezentacja programu PowerPoint</vt:lpstr>
      <vt:lpstr>ODLEŻYNY</vt:lpstr>
      <vt:lpstr>Prezentacja programu PowerPoint</vt:lpstr>
      <vt:lpstr>PROFESJONALNE UDOGODNIENIA </vt:lpstr>
      <vt:lpstr>  NIEPROFESJONALNE UDOGODNIENIA </vt:lpstr>
      <vt:lpstr>ZASADY STOSOWANE PRZY UKŁADANIU PACJENTA </vt:lpstr>
      <vt:lpstr>Prezentacja programu PowerPoint</vt:lpstr>
      <vt:lpstr>Prezentacja programu PowerPoint</vt:lpstr>
      <vt:lpstr>ODŻYWIANIE I DOPAJANIE DZIECI W HOSPICJUM</vt:lpstr>
      <vt:lpstr>Prezentacja programu PowerPoint</vt:lpstr>
      <vt:lpstr>Prezentacja programu PowerPoint</vt:lpstr>
      <vt:lpstr>Prezentacja programu PowerPoint</vt:lpstr>
      <vt:lpstr>Ocena stanu odżywienia </vt:lpstr>
      <vt:lpstr>ŻYWIENIE ENTERALNE  (DOJELITOWE)</vt:lpstr>
      <vt:lpstr>Zasady karmienia przez  sondę/gastrostomię:</vt:lpstr>
      <vt:lpstr>Prezentacja programu PowerPoint</vt:lpstr>
      <vt:lpstr>Pielęgnacja gastrostomii (PEG)</vt:lpstr>
      <vt:lpstr>Prezentacja programu PowerPoint</vt:lpstr>
      <vt:lpstr>Diety przemysłowe </vt:lpstr>
      <vt:lpstr>  RODZAJE UŁOŻENIA PACJENTA </vt:lpstr>
      <vt:lpstr>Prezentacja programu PowerPoint</vt:lpstr>
      <vt:lpstr>Fizjoterapia oddechowa</vt:lpstr>
      <vt:lpstr>Prezentacja programu PowerPoint</vt:lpstr>
      <vt:lpstr>Prezentacja programu PowerPoint</vt:lpstr>
      <vt:lpstr>Rehabilitacja w terminalnej fazie choroby</vt:lpstr>
      <vt:lpstr>Prezentacja programu PowerPoint</vt:lpstr>
      <vt:lpstr>Metody niefarmakologiczne walki z bólem</vt:lpstr>
      <vt:lpstr>Prezentacja programu PowerPoint</vt:lpstr>
      <vt:lpstr>Prezentacja programu PowerPoint</vt:lpstr>
      <vt:lpstr>Piśmiennictwo</vt:lpstr>
      <vt:lpstr>Prezentacja programu PowerPoint</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Mat</dc:creator>
  <cp:lastModifiedBy>Użytkownik pakietu Microsoft Office</cp:lastModifiedBy>
  <cp:revision>130</cp:revision>
  <dcterms:created xsi:type="dcterms:W3CDTF">2016-06-30T11:28:11Z</dcterms:created>
  <dcterms:modified xsi:type="dcterms:W3CDTF">2018-02-22T09:42:07Z</dcterms:modified>
</cp:coreProperties>
</file>