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90" r:id="rId7"/>
    <p:sldId id="261" r:id="rId8"/>
    <p:sldId id="262" r:id="rId9"/>
    <p:sldId id="263" r:id="rId10"/>
    <p:sldId id="264" r:id="rId11"/>
    <p:sldId id="291" r:id="rId12"/>
    <p:sldId id="265" r:id="rId13"/>
    <p:sldId id="266" r:id="rId14"/>
    <p:sldId id="267" r:id="rId15"/>
    <p:sldId id="268" r:id="rId16"/>
    <p:sldId id="292" r:id="rId17"/>
    <p:sldId id="269" r:id="rId18"/>
    <p:sldId id="270" r:id="rId19"/>
    <p:sldId id="271" r:id="rId20"/>
    <p:sldId id="272" r:id="rId21"/>
    <p:sldId id="293" r:id="rId22"/>
    <p:sldId id="273" r:id="rId23"/>
    <p:sldId id="278" r:id="rId24"/>
    <p:sldId id="279" r:id="rId25"/>
    <p:sldId id="274" r:id="rId26"/>
    <p:sldId id="280" r:id="rId27"/>
    <p:sldId id="282" r:id="rId28"/>
    <p:sldId id="283" r:id="rId29"/>
    <p:sldId id="275" r:id="rId30"/>
    <p:sldId id="284" r:id="rId31"/>
    <p:sldId id="285" r:id="rId32"/>
    <p:sldId id="286" r:id="rId33"/>
    <p:sldId id="276" r:id="rId34"/>
    <p:sldId id="287" r:id="rId35"/>
    <p:sldId id="288" r:id="rId36"/>
    <p:sldId id="289" r:id="rId37"/>
    <p:sldId id="27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CCE7B-2BDD-FE48-A4B7-07FE6A2F9EDB}" type="datetimeFigureOut">
              <a:rPr lang="pl-PL" smtClean="0"/>
              <a:t>21.11.2017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150EB-1D3A-5A41-A4CD-D899C2193808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698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150EB-1D3A-5A41-A4CD-D899C2193808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4389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150EB-1D3A-5A41-A4CD-D899C2193808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4389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150EB-1D3A-5A41-A4CD-D899C2193808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4389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Przeciągnij obraz na symbol zastępczy lub kliknij ikonę, aby go dodać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21.11.2017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21.11.2017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‹nr›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Dokument_programu_Microsoft_Word1.docx"/><Relationship Id="rId5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Dokument_programu_Microsoft_Word2.docx"/><Relationship Id="rId5" Type="http://schemas.openxmlformats.org/officeDocument/2006/relationships/image" Target="../media/image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Scenariusze do aplikacji webowej Negocjator Płac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9544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Magdalena 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2000" dirty="0"/>
              <a:t>Byłoby dla Ciebie komfortowo gdybyś </a:t>
            </a:r>
            <a:r>
              <a:rPr lang="pl-PL" sz="2000" dirty="0" smtClean="0"/>
              <a:t>zarabiała </a:t>
            </a:r>
            <a:r>
              <a:rPr lang="pl-PL" sz="2000" dirty="0"/>
              <a:t>jak najwięcej, ale </a:t>
            </a:r>
            <a:r>
              <a:rPr lang="pl-PL" sz="2000" dirty="0" smtClean="0"/>
              <a:t>sama </a:t>
            </a:r>
            <a:r>
              <a:rPr lang="pl-PL" sz="2000" dirty="0"/>
              <a:t>wiesz jak trudno o dobre zarobki na dzisiejszym rynku pracy.</a:t>
            </a:r>
          </a:p>
          <a:p>
            <a:pPr marL="45720" indent="0" algn="just">
              <a:buNone/>
            </a:pPr>
            <a:endParaRPr lang="pl-PL" sz="2000" dirty="0"/>
          </a:p>
          <a:p>
            <a:pPr marL="45720" indent="0" algn="just">
              <a:buNone/>
            </a:pPr>
            <a:r>
              <a:rPr lang="pl-PL" sz="2000" dirty="0"/>
              <a:t>Jednakże jesteś </a:t>
            </a:r>
            <a:r>
              <a:rPr lang="pl-PL" sz="2000" dirty="0" smtClean="0"/>
              <a:t>optymistką </a:t>
            </a:r>
            <a:r>
              <a:rPr lang="pl-PL" sz="2000" dirty="0"/>
              <a:t>i wiesz, że wszystko jest możliwe!</a:t>
            </a:r>
          </a:p>
          <a:p>
            <a:pPr marL="45720" indent="0" algn="just">
              <a:buNone/>
            </a:pPr>
            <a:endParaRPr lang="pl-PL" sz="2000" dirty="0" smtClean="0"/>
          </a:p>
          <a:p>
            <a:pPr marL="45720" indent="0" algn="just">
              <a:buNone/>
            </a:pPr>
            <a:r>
              <a:rPr lang="pl-PL" sz="2000" dirty="0" smtClean="0"/>
              <a:t>Twoim celem jest wynegocjowanie jak najwyższej kwoty miesięcznego wynagrodzenia.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17580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Pamiętaj!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pl-PL" dirty="0" smtClean="0"/>
              <a:t> Ustal linię przetargu dla swoich oczekiwań finansowych:</a:t>
            </a:r>
          </a:p>
          <a:p>
            <a:pPr>
              <a:buFont typeface="Wingdings" charset="2"/>
              <a:buChar char="Ø"/>
            </a:pPr>
            <a:r>
              <a:rPr lang="pl-PL" dirty="0" smtClean="0"/>
              <a:t> wyznacz </a:t>
            </a:r>
            <a:r>
              <a:rPr lang="pl-PL" dirty="0"/>
              <a:t>punkt docelowy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otwarcia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linię dolną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oparcia</a:t>
            </a:r>
          </a:p>
          <a:p>
            <a:r>
              <a:rPr lang="pl-PL" dirty="0"/>
              <a:t> </a:t>
            </a:r>
            <a:r>
              <a:rPr lang="pl-PL" dirty="0" smtClean="0"/>
              <a:t>Ustal wszystkie kwoty w wersji brutto (na umowie) i netto (na rękę)</a:t>
            </a:r>
          </a:p>
          <a:p>
            <a:r>
              <a:rPr lang="pl-PL" dirty="0" smtClean="0"/>
              <a:t> Zastanów się nad argumentacją podczas rozmowy</a:t>
            </a:r>
          </a:p>
        </p:txBody>
      </p:sp>
    </p:spTree>
    <p:extLst>
      <p:ext uri="{BB962C8B-B14F-4D97-AF65-F5344CB8AC3E}">
        <p14:creationId xmlns:p14="http://schemas.microsoft.com/office/powerpoint/2010/main" val="2869573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Scenariusz trzeci– kandydat szukający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 Imię: </a:t>
            </a:r>
            <a:r>
              <a:rPr lang="pl-PL" sz="2400" b="1" dirty="0" smtClean="0">
                <a:solidFill>
                  <a:srgbClr val="FF0000"/>
                </a:solidFill>
              </a:rPr>
              <a:t>Katarzyna</a:t>
            </a:r>
          </a:p>
          <a:p>
            <a:r>
              <a:rPr lang="pl-PL" sz="2000" dirty="0" smtClean="0"/>
              <a:t> Wiek:  52 lata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Miejsce zamieszkania: Wejherowo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Stan cywilny: Mężatka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Dzieci: dwoje, dorosłych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Ostatnio zajmowane stanowisko: przedstawiciel handlowy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Prawo jazdy: tak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Niepełnosprawność: brak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646362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Katarzyna - CV</a:t>
            </a:r>
            <a:endParaRPr lang="pl-PL" sz="36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92" y="362857"/>
            <a:ext cx="4310460" cy="610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85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Katarzyna - historia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Pracujesz jako przedstawiciel handlowy. Lubisz jeździć samochodem i kontakt z Klientem. Jesteś otwartą, odważną osobą. Niestety zmienił Ci się bezpośredni przełożony i zaczął wymieniać skład personalny. Domyślasz się, że i na Ciebie przyjdzie kolej i dlatego od kilku tygodni szukasz pracy.</a:t>
            </a:r>
          </a:p>
          <a:p>
            <a:pPr marL="45720" indent="0">
              <a:buNone/>
            </a:pPr>
            <a:r>
              <a:rPr lang="pl-PL" sz="1600" dirty="0" smtClean="0"/>
              <a:t>Wysłałaś </a:t>
            </a:r>
            <a:r>
              <a:rPr lang="pl-PL" sz="1600" dirty="0"/>
              <a:t>swoje CV i </a:t>
            </a:r>
            <a:r>
              <a:rPr lang="pl-PL" sz="1600" dirty="0" smtClean="0"/>
              <a:t>zostałaś zaproszona </a:t>
            </a:r>
            <a:r>
              <a:rPr lang="pl-PL" sz="1600" dirty="0"/>
              <a:t>na rozmowy rekrutacyjne na stanowisko przedstawiciela handlowego do czterech firm:</a:t>
            </a:r>
          </a:p>
          <a:p>
            <a:r>
              <a:rPr lang="pl-PL" sz="1600" dirty="0"/>
              <a:t> firma „Sokół” – producent napojów chłodzących</a:t>
            </a:r>
          </a:p>
          <a:p>
            <a:r>
              <a:rPr lang="pl-PL" sz="1600" dirty="0"/>
              <a:t> firma „Jastrząb” – producent cukierków i słodyczy</a:t>
            </a:r>
          </a:p>
          <a:p>
            <a:r>
              <a:rPr lang="pl-PL" sz="1600" dirty="0"/>
              <a:t> firma „Puszczyk” – producent kosmetyków</a:t>
            </a:r>
          </a:p>
          <a:p>
            <a:r>
              <a:rPr lang="pl-PL" sz="1600" dirty="0"/>
              <a:t> firma „Sowa” – producent ekskluzywnych wyrobów papierniczych (zeszyty, kalendarze, itp..)</a:t>
            </a:r>
          </a:p>
          <a:p>
            <a:pPr marL="45720" indent="0" algn="just">
              <a:buNone/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221275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Katarzyna-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2000" dirty="0"/>
              <a:t>Byłoby dla Ciebie komfortowo gdybyś zarabiał jak najwięcej, ale sam wiesz jak trudno o dobre zarobki na dzisiejszym rynku pracy.</a:t>
            </a:r>
          </a:p>
          <a:p>
            <a:pPr marL="45720" indent="0" algn="just">
              <a:buNone/>
            </a:pPr>
            <a:endParaRPr lang="pl-PL" sz="2000" dirty="0"/>
          </a:p>
          <a:p>
            <a:pPr marL="45720" indent="0" algn="just">
              <a:buNone/>
            </a:pPr>
            <a:r>
              <a:rPr lang="pl-PL" sz="2000" dirty="0"/>
              <a:t>Jednakże jesteś optymistą i wiesz, że wszystko jest możliwe!</a:t>
            </a:r>
          </a:p>
          <a:p>
            <a:pPr marL="45720" indent="0" algn="just">
              <a:buNone/>
            </a:pPr>
            <a:endParaRPr lang="pl-PL" sz="2000" dirty="0" smtClean="0"/>
          </a:p>
          <a:p>
            <a:pPr marL="45720" indent="0" algn="just">
              <a:buNone/>
            </a:pPr>
            <a:endParaRPr lang="pl-PL" sz="2000" dirty="0"/>
          </a:p>
          <a:p>
            <a:pPr marL="45720" indent="0" algn="just">
              <a:buNone/>
            </a:pPr>
            <a:r>
              <a:rPr lang="pl-PL" sz="2000" dirty="0" smtClean="0"/>
              <a:t>Twoim celem jest wynegocjowanie jak najwyższej kwoty miesięcznego wynagrodzenia.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006575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Pamiętaj!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pl-PL" dirty="0" smtClean="0"/>
              <a:t> Ustal linię przetargu dla swoich oczekiwań finansowych:</a:t>
            </a:r>
          </a:p>
          <a:p>
            <a:pPr>
              <a:buFont typeface="Wingdings" charset="2"/>
              <a:buChar char="Ø"/>
            </a:pPr>
            <a:r>
              <a:rPr lang="pl-PL" dirty="0" smtClean="0"/>
              <a:t> wyznacz </a:t>
            </a:r>
            <a:r>
              <a:rPr lang="pl-PL" dirty="0"/>
              <a:t>punkt docelowy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otwarcia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linię dolną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oparcia</a:t>
            </a:r>
          </a:p>
          <a:p>
            <a:r>
              <a:rPr lang="pl-PL" dirty="0"/>
              <a:t> </a:t>
            </a:r>
            <a:r>
              <a:rPr lang="pl-PL" dirty="0" smtClean="0"/>
              <a:t>Ustal wszystkie kwoty w wersji brutto (na umowie) i netto (na rękę)</a:t>
            </a:r>
          </a:p>
          <a:p>
            <a:r>
              <a:rPr lang="pl-PL" dirty="0" smtClean="0"/>
              <a:t> Zastanów się nad argumentacją podczas rozmowy</a:t>
            </a:r>
          </a:p>
        </p:txBody>
      </p:sp>
    </p:spTree>
    <p:extLst>
      <p:ext uri="{BB962C8B-B14F-4D97-AF65-F5344CB8AC3E}">
        <p14:creationId xmlns:p14="http://schemas.microsoft.com/office/powerpoint/2010/main" val="2869573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Scenariusz czwarty– kandydat szukający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 Imię: </a:t>
            </a:r>
            <a:r>
              <a:rPr lang="pl-PL" sz="2400" b="1" dirty="0" smtClean="0">
                <a:solidFill>
                  <a:srgbClr val="FF0000"/>
                </a:solidFill>
              </a:rPr>
              <a:t>Piotr</a:t>
            </a:r>
          </a:p>
          <a:p>
            <a:r>
              <a:rPr lang="pl-PL" sz="2000" dirty="0" smtClean="0"/>
              <a:t> Wiek:  59 lat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Miejsce zamieszkania: Kartuzy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Stan cywilny: Wdowiec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Dzieci: troje, dorosłych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Ostatnio zajmowane stanowisko: przedstawiciel medyczny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Prawo jazdy: tak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Niepełnosprawność: brak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685763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Piotr- CV</a:t>
            </a:r>
            <a:endParaRPr lang="pl-PL" sz="36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47" y="338667"/>
            <a:ext cx="4317041" cy="6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97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Piotr - historia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Pracujesz jako przedstawiciel medyczny. Twój pracodawca zmienił strategię pozyskiwania Klientów. Wizyty w gabinetach nie przynoszą już wystarczających rezultatów. Aplikacje internetowe zaczynają wypierać pracowników, Domyślasz się, że bezpośredni przełożony zacznie zwolnienia od tych najstarszych pracowników. Szukasz pracy od miesiąca.</a:t>
            </a:r>
          </a:p>
          <a:p>
            <a:pPr marL="45720" indent="0" algn="just">
              <a:lnSpc>
                <a:spcPct val="120000"/>
              </a:lnSpc>
              <a:buNone/>
            </a:pPr>
            <a:endParaRPr lang="pl-PL" sz="1600" dirty="0" smtClean="0"/>
          </a:p>
          <a:p>
            <a:pPr marL="45720" indent="0">
              <a:lnSpc>
                <a:spcPct val="120000"/>
              </a:lnSpc>
              <a:buNone/>
            </a:pPr>
            <a:r>
              <a:rPr lang="pl-PL" sz="1600" dirty="0"/>
              <a:t>Wysłałeś swoje CV i zostałeś zaproszony na rozmowy rekrutacyjne na stanowisko przedstawiciela handlowego do czterech firm:</a:t>
            </a:r>
          </a:p>
          <a:p>
            <a:pPr>
              <a:lnSpc>
                <a:spcPct val="120000"/>
              </a:lnSpc>
            </a:pPr>
            <a:r>
              <a:rPr lang="pl-PL" sz="1600" dirty="0"/>
              <a:t> firma „Sokół” – producent napojów chłodzących</a:t>
            </a:r>
          </a:p>
          <a:p>
            <a:pPr>
              <a:lnSpc>
                <a:spcPct val="120000"/>
              </a:lnSpc>
            </a:pPr>
            <a:r>
              <a:rPr lang="pl-PL" sz="1600" dirty="0"/>
              <a:t> firma „Jastrząb” – producent cukierków i słodyczy</a:t>
            </a:r>
          </a:p>
          <a:p>
            <a:pPr>
              <a:lnSpc>
                <a:spcPct val="120000"/>
              </a:lnSpc>
            </a:pPr>
            <a:r>
              <a:rPr lang="pl-PL" sz="1600" dirty="0"/>
              <a:t> firma „Puszczyk” – producent kosmetyków</a:t>
            </a:r>
          </a:p>
          <a:p>
            <a:pPr>
              <a:lnSpc>
                <a:spcPct val="120000"/>
              </a:lnSpc>
            </a:pPr>
            <a:r>
              <a:rPr lang="pl-PL" sz="1600" dirty="0"/>
              <a:t> firma „Sowa” – producent ekskluzywnych wyrobów papierniczych (zeszyty, kalendarze, itp..)</a:t>
            </a:r>
          </a:p>
          <a:p>
            <a:pPr marL="45720" indent="0" algn="just">
              <a:lnSpc>
                <a:spcPct val="120000"/>
              </a:lnSpc>
              <a:buNone/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607435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Scenariusz pierwszy – kandydat szukający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 Imię: </a:t>
            </a:r>
            <a:r>
              <a:rPr lang="pl-PL" sz="2400" b="1" dirty="0" smtClean="0">
                <a:solidFill>
                  <a:srgbClr val="FF0000"/>
                </a:solidFill>
              </a:rPr>
              <a:t>Jan</a:t>
            </a:r>
          </a:p>
          <a:p>
            <a:r>
              <a:rPr lang="pl-PL" sz="2000" dirty="0" smtClean="0"/>
              <a:t> Wiek: 54 lata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Miejsce zamieszkania: Gdańsk Wrzeszcz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Stan cywilny: Żonaty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Dzieci: 2 dorosłych, samodzielnych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Ostatnio zajmowane stanowisko: Kierownik sklepu 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Prawo jazdy: Kat. B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Niepełnosprawność: brak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071903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Piotr-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pl-PL" sz="2000" dirty="0" smtClean="0"/>
              <a:t>Byłoby dla Ciebie komfortowo gdybyś zarabiał jak najwięcej, ale sam wiesz jak trudno o dobre zarobki na dzisiejszym rynku pracy.</a:t>
            </a:r>
          </a:p>
          <a:p>
            <a:pPr marL="45720" indent="0" algn="just">
              <a:buNone/>
            </a:pPr>
            <a:endParaRPr lang="pl-PL" sz="2000" dirty="0" smtClean="0"/>
          </a:p>
          <a:p>
            <a:pPr marL="45720" indent="0" algn="just">
              <a:buNone/>
            </a:pPr>
            <a:r>
              <a:rPr lang="pl-PL" sz="2000" dirty="0" smtClean="0"/>
              <a:t>Jednakże jesteś optymistą i wiesz, że wszystko jest możliwe!</a:t>
            </a:r>
          </a:p>
          <a:p>
            <a:pPr marL="45720" indent="0" algn="just">
              <a:buNone/>
            </a:pPr>
            <a:endParaRPr lang="pl-PL" sz="2000" dirty="0"/>
          </a:p>
          <a:p>
            <a:pPr marL="45720" indent="0" algn="just">
              <a:buNone/>
            </a:pPr>
            <a:r>
              <a:rPr lang="pl-PL" sz="2000" dirty="0" smtClean="0"/>
              <a:t>Twoim celem jest wynegocjowanie jak najwyższej kwoty miesięcznego wynagrodzenia.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524026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Pamiętaj!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pl-PL" dirty="0" smtClean="0"/>
              <a:t> Ustal linię przetargu dla swoich oczekiwań finansowych:</a:t>
            </a:r>
          </a:p>
          <a:p>
            <a:pPr>
              <a:buFont typeface="Wingdings" charset="2"/>
              <a:buChar char="Ø"/>
            </a:pPr>
            <a:r>
              <a:rPr lang="pl-PL" dirty="0" smtClean="0"/>
              <a:t> wyznacz </a:t>
            </a:r>
            <a:r>
              <a:rPr lang="pl-PL" dirty="0"/>
              <a:t>punkt docelowy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otwarcia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linię dolną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oparcia</a:t>
            </a:r>
          </a:p>
          <a:p>
            <a:r>
              <a:rPr lang="pl-PL" dirty="0"/>
              <a:t> </a:t>
            </a:r>
            <a:r>
              <a:rPr lang="pl-PL" dirty="0" smtClean="0"/>
              <a:t>Ustal wszystkie kwoty w wersji brutto (na umowie) i netto (na rękę)</a:t>
            </a:r>
          </a:p>
          <a:p>
            <a:r>
              <a:rPr lang="pl-PL" dirty="0" smtClean="0"/>
              <a:t> Zastanów się nad argumentacją podczas rozmowy</a:t>
            </a:r>
          </a:p>
        </p:txBody>
      </p:sp>
    </p:spTree>
    <p:extLst>
      <p:ext uri="{BB962C8B-B14F-4D97-AF65-F5344CB8AC3E}">
        <p14:creationId xmlns:p14="http://schemas.microsoft.com/office/powerpoint/2010/main" val="2869573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pl-PL" sz="3600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pl-PL" sz="3600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pl-PL" sz="3600" b="1" dirty="0" smtClean="0">
                <a:solidFill>
                  <a:srgbClr val="FF0000"/>
                </a:solidFill>
              </a:rPr>
              <a:t>„Sokół”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r>
              <a:rPr lang="pl-PL" dirty="0" smtClean="0"/>
              <a:t>Scenariusz pierwszy – firma poszukająca pracownika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1153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08692"/>
            <a:ext cx="6512511" cy="1143000"/>
          </a:xfrm>
        </p:spPr>
        <p:txBody>
          <a:bodyPr/>
          <a:lstStyle/>
          <a:p>
            <a:r>
              <a:rPr lang="pl-PL" dirty="0" smtClean="0"/>
              <a:t>Sokół- opis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20000"/>
              </a:lnSpc>
              <a:buNone/>
            </a:pPr>
            <a:r>
              <a:rPr lang="pl-PL" sz="2000" dirty="0"/>
              <a:t>Wasza firma funkcjonuje na rynku od 2000 roku. </a:t>
            </a:r>
            <a:r>
              <a:rPr lang="pl-PL" sz="2000" dirty="0" smtClean="0"/>
              <a:t>Posiadacie </a:t>
            </a:r>
            <a:r>
              <a:rPr lang="pl-PL" sz="2000" dirty="0"/>
              <a:t>trzy nowoczesne fabryki, </a:t>
            </a:r>
            <a:r>
              <a:rPr lang="pl-PL" sz="2000" dirty="0" smtClean="0"/>
              <a:t>najnowszą technologię dotyczącą </a:t>
            </a:r>
            <a:r>
              <a:rPr lang="pl-PL" sz="2000" dirty="0"/>
              <a:t>produkcji </a:t>
            </a:r>
            <a:r>
              <a:rPr lang="pl-PL" sz="2000" dirty="0" smtClean="0"/>
              <a:t>napojów chłodzących oraz techniczne </a:t>
            </a:r>
            <a:r>
              <a:rPr lang="pl-PL" sz="2000" dirty="0"/>
              <a:t>rozwiązania, pozwalające osiągnąć </a:t>
            </a:r>
            <a:r>
              <a:rPr lang="pl-PL" sz="2000" dirty="0" smtClean="0"/>
              <a:t>efekt dużej </a:t>
            </a:r>
            <a:r>
              <a:rPr lang="pl-PL" sz="2000" dirty="0"/>
              <a:t>skali produkcji. </a:t>
            </a:r>
            <a:endParaRPr lang="pl-PL" sz="2000" dirty="0" smtClean="0"/>
          </a:p>
          <a:p>
            <a:pPr marL="45720" indent="0" algn="just">
              <a:lnSpc>
                <a:spcPct val="120000"/>
              </a:lnSpc>
              <a:buNone/>
            </a:pPr>
            <a:endParaRPr lang="pl-PL" sz="2000" dirty="0" smtClean="0"/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2000" dirty="0" smtClean="0"/>
              <a:t>Wypełniliście </a:t>
            </a:r>
            <a:r>
              <a:rPr lang="pl-PL" sz="2000" dirty="0"/>
              <a:t>na rynku masowym segment najtańszych produktów i Wasza pozycja jest tam najmocniejsza. Ze względu na posiadane technologie, </a:t>
            </a:r>
            <a:r>
              <a:rPr lang="pl-PL" sz="2000" dirty="0" smtClean="0"/>
              <a:t>wypracowaliście niskie koszty produkcji oraz szerokie </a:t>
            </a:r>
            <a:r>
              <a:rPr lang="pl-PL" sz="2000" dirty="0"/>
              <a:t>kanały dystrybucji. </a:t>
            </a:r>
            <a:r>
              <a:rPr lang="pl-PL" sz="2000" dirty="0" smtClean="0"/>
              <a:t>Jedynym waszym problemem jest ciągła rotacja pracowników, zwolnienia, choroby i nagłe urlopy.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15380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Sokół-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Poszukujecie przedstawiciela handlowego, który przede wszystkim będzie: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dyspozycyjny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uczciwy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sumienny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pracowity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punktualny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dobrze zorganizowany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łatwo nawiązywał kontakty z ludźmi</a:t>
            </a:r>
          </a:p>
          <a:p>
            <a:pPr algn="just">
              <a:lnSpc>
                <a:spcPct val="120000"/>
              </a:lnSpc>
            </a:pPr>
            <a:r>
              <a:rPr lang="pl-PL" sz="1600" dirty="0"/>
              <a:t> </a:t>
            </a:r>
            <a:r>
              <a:rPr lang="pl-PL" sz="1600" dirty="0" smtClean="0"/>
              <a:t>posiadał prawo jazdy</a:t>
            </a:r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Mile widziane większe doświadczenie. </a:t>
            </a:r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Tak naprawdę poszukujecie osoby, która chce pracować, ma talent do sprzedaży i nie będzie was oszukiwać.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4045489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Sokół-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0000"/>
              </a:lnSpc>
              <a:buNone/>
            </a:pPr>
            <a:r>
              <a:rPr lang="pl-PL" sz="2000" dirty="0"/>
              <a:t>Poszukujesz jak najlepszego pracownika. Jednakże maksymalnie możesz zapłacić </a:t>
            </a:r>
            <a:r>
              <a:rPr lang="pl-PL" sz="2000" dirty="0" smtClean="0"/>
              <a:t>4000 zł </a:t>
            </a:r>
            <a:r>
              <a:rPr lang="pl-PL" sz="2000" dirty="0"/>
              <a:t>brutto (czyli </a:t>
            </a:r>
            <a:r>
              <a:rPr lang="pl-PL" sz="2000" dirty="0" smtClean="0"/>
              <a:t>ok. 2880 zł netto</a:t>
            </a:r>
            <a:r>
              <a:rPr lang="pl-PL" sz="2000" dirty="0"/>
              <a:t>). Wiesz, że rynek pracy nie jest łatwy i trudno o dobrego pracownika. </a:t>
            </a:r>
            <a:endParaRPr lang="pl-PL" sz="2000" dirty="0" smtClean="0"/>
          </a:p>
          <a:p>
            <a:pPr marL="45720" indent="0" algn="just">
              <a:lnSpc>
                <a:spcPct val="110000"/>
              </a:lnSpc>
              <a:buNone/>
            </a:pPr>
            <a:endParaRPr lang="pl-PL" sz="2000" dirty="0"/>
          </a:p>
          <a:p>
            <a:pPr marL="45720" indent="0" algn="just">
              <a:lnSpc>
                <a:spcPct val="110000"/>
              </a:lnSpc>
              <a:buNone/>
            </a:pPr>
            <a:r>
              <a:rPr lang="pl-PL" sz="2000" dirty="0" smtClean="0"/>
              <a:t>Dodatkowo </a:t>
            </a:r>
            <a:r>
              <a:rPr lang="pl-PL" sz="2000" dirty="0"/>
              <a:t>dla dochodowości firmy byłoby dobrze, abyś na wynagrodzenia przeznaczył jak najniższą kwotę. Jak to się mówi: każda zaoszczędzona złotówka to zysk.</a:t>
            </a:r>
          </a:p>
          <a:p>
            <a:pPr marL="45720" indent="0" algn="just">
              <a:lnSpc>
                <a:spcPct val="110000"/>
              </a:lnSpc>
              <a:buNone/>
            </a:pPr>
            <a:endParaRPr lang="pl-PL" sz="2000" dirty="0"/>
          </a:p>
          <a:p>
            <a:pPr marL="45720" indent="0" algn="just">
              <a:lnSpc>
                <a:spcPct val="110000"/>
              </a:lnSpc>
              <a:buNone/>
            </a:pPr>
            <a:r>
              <a:rPr lang="pl-PL" sz="2000" dirty="0"/>
              <a:t>Twoim celem jest wynegocjowanie z przyszłym pracownikiem jak najniższej kwoty miesięcznego wynagrodzenia.</a:t>
            </a:r>
          </a:p>
        </p:txBody>
      </p:sp>
    </p:spTree>
    <p:extLst>
      <p:ext uri="{BB962C8B-B14F-4D97-AF65-F5344CB8AC3E}">
        <p14:creationId xmlns:p14="http://schemas.microsoft.com/office/powerpoint/2010/main" val="680014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pl-PL" sz="3600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pl-PL" sz="3600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pl-PL" sz="3600" b="1" dirty="0" smtClean="0">
                <a:solidFill>
                  <a:srgbClr val="FF0000"/>
                </a:solidFill>
              </a:rPr>
              <a:t>„Jastrząb”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r>
              <a:rPr lang="pl-PL" dirty="0" smtClean="0"/>
              <a:t>Scenariusz drugi– firma poszukająca pracownika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0108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08692"/>
            <a:ext cx="6512511" cy="1143000"/>
          </a:xfrm>
        </p:spPr>
        <p:txBody>
          <a:bodyPr/>
          <a:lstStyle/>
          <a:p>
            <a:r>
              <a:rPr lang="pl-PL" dirty="0" smtClean="0"/>
              <a:t>Jastrząb- opis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973528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/>
              <a:t>Wasza firma funkcjonuje na rynku od 1970 roku. Posiadacie dwie fabryki, z których  jedna jest wyposażona w nowoczesny park maszynowy, druga czeka na modernizację.  W pierwszej z nich produkowane jest dziś większość </a:t>
            </a:r>
            <a:r>
              <a:rPr lang="pl-PL" sz="1600" dirty="0" smtClean="0"/>
              <a:t>Waszych produktów. </a:t>
            </a:r>
          </a:p>
          <a:p>
            <a:pPr marL="45720" indent="0" algn="just">
              <a:lnSpc>
                <a:spcPct val="120000"/>
              </a:lnSpc>
              <a:buNone/>
            </a:pPr>
            <a:endParaRPr lang="pl-PL" sz="1600" dirty="0" smtClean="0"/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Cukierki </a:t>
            </a:r>
            <a:r>
              <a:rPr lang="pl-PL" sz="1600" dirty="0"/>
              <a:t>najmniej </a:t>
            </a:r>
            <a:r>
              <a:rPr lang="pl-PL" sz="1600" dirty="0" smtClean="0"/>
              <a:t>wymagające </a:t>
            </a:r>
            <a:r>
              <a:rPr lang="pl-PL" sz="1600" dirty="0"/>
              <a:t>technologicznie nadal wytwarzana jest w drugiej fabryce, istniejącej od momentu powstania firmy. Dzięki temu, koszt Waszej </a:t>
            </a:r>
            <a:r>
              <a:rPr lang="pl-PL" sz="1600" dirty="0" smtClean="0"/>
              <a:t>całkowitej produkcji </a:t>
            </a:r>
            <a:r>
              <a:rPr lang="pl-PL" sz="1600" dirty="0"/>
              <a:t>jest niższy niż niektórych konkurentów. </a:t>
            </a:r>
            <a:endParaRPr lang="pl-PL" sz="1600" dirty="0" smtClean="0"/>
          </a:p>
          <a:p>
            <a:pPr marL="45720" indent="0" algn="just">
              <a:lnSpc>
                <a:spcPct val="120000"/>
              </a:lnSpc>
              <a:buNone/>
            </a:pPr>
            <a:endParaRPr lang="pl-PL" sz="1600" dirty="0" smtClean="0"/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 smtClean="0"/>
              <a:t>Wasza </a:t>
            </a:r>
            <a:r>
              <a:rPr lang="pl-PL" sz="1600" dirty="0"/>
              <a:t>strategia zawsze była jasna i dzięki temu wizerunek na rynku jest mocno ugruntowany. Jakość za rozsądną cenę, to jest to, czego szukają w Waszych produktach Klienci od lat</a:t>
            </a:r>
            <a:r>
              <a:rPr lang="pl-PL" sz="1600" dirty="0" smtClean="0"/>
              <a:t>.</a:t>
            </a:r>
          </a:p>
          <a:p>
            <a:pPr marL="45720" indent="0" algn="just">
              <a:lnSpc>
                <a:spcPct val="120000"/>
              </a:lnSpc>
              <a:buNone/>
            </a:pPr>
            <a:r>
              <a:rPr lang="pl-PL" sz="1600" dirty="0"/>
              <a:t>Jedynym waszym problemem jest ciągła rotacja pracowników, zwolnienia, choroby i nagłe urlopy</a:t>
            </a:r>
            <a:r>
              <a:rPr lang="pl-PL" sz="1600" dirty="0" smtClean="0"/>
              <a:t>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4124796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65049" y="5618238"/>
            <a:ext cx="6978952" cy="1143000"/>
          </a:xfrm>
        </p:spPr>
        <p:txBody>
          <a:bodyPr/>
          <a:lstStyle/>
          <a:p>
            <a:r>
              <a:rPr lang="pl-PL" dirty="0" smtClean="0"/>
              <a:t>Jastrząb 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Poszukujecie przedstawiciela handlowego, który przede wszystkim będzie:</a:t>
            </a:r>
          </a:p>
          <a:p>
            <a:pPr marL="45720" indent="0" algn="just">
              <a:buNone/>
            </a:pPr>
            <a:endParaRPr lang="pl-PL" sz="1600" dirty="0" smtClean="0"/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dyspozycyjny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uczciwy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sumienny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pracowity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punktualny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dobrze zorganizowany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łatwo nawiązywał kontakty z ludźmi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posiadał prawo jazdy</a:t>
            </a:r>
          </a:p>
          <a:p>
            <a:pPr marL="45720" indent="0" algn="just">
              <a:buNone/>
            </a:pPr>
            <a:r>
              <a:rPr lang="pl-PL" sz="1600" dirty="0" smtClean="0"/>
              <a:t>Mile widziane większe doświadczenie. </a:t>
            </a:r>
          </a:p>
          <a:p>
            <a:pPr marL="45720" indent="0" algn="just">
              <a:buNone/>
            </a:pPr>
            <a:r>
              <a:rPr lang="pl-PL" sz="1600" dirty="0" smtClean="0"/>
              <a:t>Tak naprawdę poszukujecie osoby, która chce pracować, ma talent do sprzedaży i nie będzie was oszukiwać.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328524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81200" y="5715000"/>
            <a:ext cx="7162800" cy="1143000"/>
          </a:xfrm>
        </p:spPr>
        <p:txBody>
          <a:bodyPr/>
          <a:lstStyle/>
          <a:p>
            <a:r>
              <a:rPr lang="pl-PL" dirty="0" smtClean="0"/>
              <a:t>Jastrząb-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10000"/>
              </a:lnSpc>
              <a:buNone/>
            </a:pPr>
            <a:r>
              <a:rPr lang="pl-PL" sz="1600" dirty="0"/>
              <a:t>Poszukujesz jak najlepszego pracownika. Jednakże maksymalnie możesz zapłacić </a:t>
            </a:r>
            <a:r>
              <a:rPr lang="pl-PL" sz="1600" dirty="0" smtClean="0"/>
              <a:t>4500 zł </a:t>
            </a:r>
            <a:r>
              <a:rPr lang="pl-PL" sz="1600" dirty="0"/>
              <a:t>brutto (czyli </a:t>
            </a:r>
            <a:r>
              <a:rPr lang="pl-PL" sz="1600" dirty="0" smtClean="0"/>
              <a:t>ok. 3240 zł </a:t>
            </a:r>
            <a:r>
              <a:rPr lang="pl-PL" sz="1600" dirty="0"/>
              <a:t>netto). Wiesz, że rynek pracy nie jest łatwy i trudno o dobrego pracownika. </a:t>
            </a:r>
            <a:endParaRPr lang="pl-PL" sz="1600" dirty="0" smtClean="0"/>
          </a:p>
          <a:p>
            <a:pPr marL="45720" indent="0" algn="just">
              <a:lnSpc>
                <a:spcPct val="110000"/>
              </a:lnSpc>
              <a:buNone/>
            </a:pPr>
            <a:endParaRPr lang="pl-PL" sz="1600" dirty="0"/>
          </a:p>
          <a:p>
            <a:pPr marL="45720" indent="0" algn="just">
              <a:lnSpc>
                <a:spcPct val="110000"/>
              </a:lnSpc>
              <a:buNone/>
            </a:pPr>
            <a:r>
              <a:rPr lang="pl-PL" sz="1600" dirty="0" smtClean="0"/>
              <a:t>Dodatkowo </a:t>
            </a:r>
            <a:r>
              <a:rPr lang="pl-PL" sz="1600" dirty="0"/>
              <a:t>dla dochodowości firmy byłoby dobrze, abyś na wynagrodzenia przeznaczył jak najniższą kwotę. Jak to się mówi: każda zaoszczędzona złotówka to zysk.</a:t>
            </a:r>
          </a:p>
          <a:p>
            <a:pPr marL="45720" indent="0" algn="just">
              <a:lnSpc>
                <a:spcPct val="110000"/>
              </a:lnSpc>
              <a:buNone/>
            </a:pPr>
            <a:endParaRPr lang="pl-PL" sz="1600" dirty="0"/>
          </a:p>
          <a:p>
            <a:pPr marL="45720" indent="0" algn="just">
              <a:lnSpc>
                <a:spcPct val="110000"/>
              </a:lnSpc>
              <a:buNone/>
            </a:pPr>
            <a:r>
              <a:rPr lang="pl-PL" sz="1600" dirty="0"/>
              <a:t>Twoim celem jest wynegocjowanie z przyszłym pracownikiem jak najniższej kwoty miesięcznego wynagrodzenia.</a:t>
            </a:r>
          </a:p>
        </p:txBody>
      </p:sp>
    </p:spTree>
    <p:extLst>
      <p:ext uri="{BB962C8B-B14F-4D97-AF65-F5344CB8AC3E}">
        <p14:creationId xmlns:p14="http://schemas.microsoft.com/office/powerpoint/2010/main" val="3611463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800" dirty="0" smtClean="0"/>
              <a:t>Jan - CV</a:t>
            </a:r>
            <a:endParaRPr lang="pl-PL" sz="3800" dirty="0"/>
          </a:p>
        </p:txBody>
      </p:sp>
      <p:graphicFrame>
        <p:nvGraphicFramePr>
          <p:cNvPr id="4" name="Obi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250693"/>
              </p:ext>
            </p:extLst>
          </p:nvPr>
        </p:nvGraphicFramePr>
        <p:xfrm>
          <a:off x="1023637" y="480008"/>
          <a:ext cx="3552874" cy="583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Dokument" r:id="rId4" imgW="5918200" imgH="9715500" progId="Word.Document.12">
                  <p:embed/>
                </p:oleObj>
              </mc:Choice>
              <mc:Fallback>
                <p:oleObj name="Dokument" r:id="rId4" imgW="5918200" imgH="9715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637" y="480008"/>
                        <a:ext cx="3552874" cy="5834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6382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pl-PL" sz="3600" dirty="0" smtClean="0"/>
          </a:p>
          <a:p>
            <a:pPr marL="45720" indent="0">
              <a:buNone/>
            </a:pPr>
            <a:endParaRPr lang="pl-PL" sz="3600" dirty="0"/>
          </a:p>
          <a:p>
            <a:pPr marL="45720" indent="0" algn="ctr">
              <a:buNone/>
            </a:pPr>
            <a:r>
              <a:rPr lang="pl-PL" sz="3600" b="1" dirty="0" smtClean="0">
                <a:solidFill>
                  <a:srgbClr val="FF0000"/>
                </a:solidFill>
              </a:rPr>
              <a:t>„Puszczyk”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r>
              <a:rPr lang="pl-PL" dirty="0" smtClean="0"/>
              <a:t>Scenariusz trzeci– firma poszukająca pracownika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7103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Puszczyk- opis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97352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/>
              <a:t>Jesteście polską firmą </a:t>
            </a:r>
            <a:r>
              <a:rPr lang="pl-PL" sz="1600" dirty="0" smtClean="0"/>
              <a:t>produkującą kosmetyki. </a:t>
            </a:r>
            <a:r>
              <a:rPr lang="pl-PL" sz="1600" dirty="0"/>
              <a:t>Wasza firma funkcjonuje na rynku od ponad 160 lat. Wasza historia wiąże się z </a:t>
            </a:r>
            <a:r>
              <a:rPr lang="pl-PL" sz="1600" dirty="0" smtClean="0"/>
              <a:t>pierwszymi kosmetykami w Polsce produkowanymi na szerszą skalę. </a:t>
            </a:r>
            <a:r>
              <a:rPr lang="pl-PL" sz="1600" dirty="0"/>
              <a:t>Pomimo tak długiej historii istnienia nie sposób zarzucić Wam braku innowacyjności i nowoczesności. Obecnie Wasza produkcja, to najnowocześniejsze rozwiązania techniczne  i technologiczne. Wasz Dział </a:t>
            </a:r>
            <a:r>
              <a:rPr lang="pl-PL" sz="1600" dirty="0" smtClean="0"/>
              <a:t>Badań i Rozwoju zatrudnia </a:t>
            </a:r>
            <a:r>
              <a:rPr lang="pl-PL" sz="1600" dirty="0"/>
              <a:t>ponad </a:t>
            </a:r>
            <a:r>
              <a:rPr lang="pl-PL" sz="1600" dirty="0" smtClean="0"/>
              <a:t>20 </a:t>
            </a:r>
            <a:r>
              <a:rPr lang="pl-PL" sz="1600" dirty="0"/>
              <a:t>osób, które </a:t>
            </a:r>
            <a:r>
              <a:rPr lang="pl-PL" sz="1600" dirty="0" smtClean="0"/>
              <a:t>wymyślają formuły </a:t>
            </a:r>
            <a:r>
              <a:rPr lang="pl-PL" sz="1600" dirty="0"/>
              <a:t>i udoskonalają </a:t>
            </a:r>
            <a:r>
              <a:rPr lang="pl-PL" sz="1600" dirty="0" smtClean="0"/>
              <a:t>produkty.</a:t>
            </a:r>
            <a:endParaRPr lang="pl-PL" sz="1600" dirty="0"/>
          </a:p>
          <a:p>
            <a:pPr marL="45720" indent="0" algn="just">
              <a:buNone/>
            </a:pPr>
            <a:endParaRPr lang="pl-PL" sz="1600" dirty="0" smtClean="0"/>
          </a:p>
          <a:p>
            <a:pPr marL="45720" indent="0" algn="just">
              <a:buNone/>
            </a:pPr>
            <a:r>
              <a:rPr lang="pl-PL" sz="1600" dirty="0" smtClean="0"/>
              <a:t>Wasza </a:t>
            </a:r>
            <a:r>
              <a:rPr lang="pl-PL" sz="1600" dirty="0"/>
              <a:t>Firma posiada świadectwa uznania krajowych i zagranicznych jednostek certyfikujących w zakresie produkcji wyrobów </a:t>
            </a:r>
            <a:r>
              <a:rPr lang="pl-PL" sz="1600" dirty="0" smtClean="0"/>
              <a:t>kosmetycznych.</a:t>
            </a:r>
            <a:endParaRPr lang="pl-PL" sz="1600" dirty="0"/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/>
              <a:t>Misja Waszej firmy opiera się na dostarczaniu luksusu ludziom o ograniczonych zasobach finansowych. </a:t>
            </a:r>
            <a:endParaRPr lang="pl-PL" sz="1600" dirty="0" smtClean="0"/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/>
              <a:t>Jedynym waszym problemem jest ciągła rotacja pracowników, zwolnienia, choroby i nagłe urlopy.</a:t>
            </a:r>
          </a:p>
          <a:p>
            <a:pPr marL="45720" indent="0" algn="just">
              <a:buNone/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75600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11049" y="5696597"/>
            <a:ext cx="7232952" cy="1143000"/>
          </a:xfrm>
        </p:spPr>
        <p:txBody>
          <a:bodyPr/>
          <a:lstStyle/>
          <a:p>
            <a:r>
              <a:rPr lang="pl-PL" dirty="0" smtClean="0"/>
              <a:t>Puszczyk-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Poszukujecie przedstawiciela handlowego, który przede wszystkim będzie:</a:t>
            </a:r>
          </a:p>
          <a:p>
            <a:pPr marL="45720" indent="0" algn="just">
              <a:buNone/>
            </a:pPr>
            <a:endParaRPr lang="pl-PL" sz="1600" dirty="0" smtClean="0"/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dyspozycyjny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uczciwy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sumienny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pracowity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punktualny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dobrze zorganizowany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łatwo nawiązywał kontakty z ludźmi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posiadał prawo jazdy</a:t>
            </a:r>
          </a:p>
          <a:p>
            <a:pPr marL="45720" indent="0" algn="just">
              <a:buNone/>
            </a:pPr>
            <a:r>
              <a:rPr lang="pl-PL" sz="1600" dirty="0" smtClean="0"/>
              <a:t>Mile widziane większe doświadczenie. </a:t>
            </a:r>
          </a:p>
          <a:p>
            <a:pPr marL="45720" indent="0" algn="just">
              <a:buNone/>
            </a:pPr>
            <a:r>
              <a:rPr lang="pl-PL" sz="1600" dirty="0" smtClean="0"/>
              <a:t>Tak naprawdę poszukujecie osoby, która chce pracować, ma talent do sprzedaży i nie będzie was oszukiwać.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976569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57049" y="5715000"/>
            <a:ext cx="7486952" cy="1143000"/>
          </a:xfrm>
        </p:spPr>
        <p:txBody>
          <a:bodyPr/>
          <a:lstStyle/>
          <a:p>
            <a:r>
              <a:rPr lang="pl-PL" dirty="0" smtClean="0"/>
              <a:t>Puszczyk-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/>
              <a:t>Poszukujesz jak najlepszego pracownika. Jednakże maksymalnie możesz zapłacić </a:t>
            </a:r>
            <a:r>
              <a:rPr lang="pl-PL" sz="1600" dirty="0" smtClean="0"/>
              <a:t>5000 zł </a:t>
            </a:r>
            <a:r>
              <a:rPr lang="pl-PL" sz="1600" dirty="0"/>
              <a:t>brutto (czyli </a:t>
            </a:r>
            <a:r>
              <a:rPr lang="pl-PL" sz="1600" dirty="0" smtClean="0"/>
              <a:t>ok. 3600 zł netto</a:t>
            </a:r>
            <a:r>
              <a:rPr lang="pl-PL" sz="1600" dirty="0"/>
              <a:t>). Wiesz, że rynek pracy nie jest łatwy i trudno o dobrego pracownika. </a:t>
            </a:r>
            <a:endParaRPr lang="pl-PL" sz="1600" dirty="0" smtClean="0"/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 smtClean="0"/>
              <a:t>Dodatkowo </a:t>
            </a:r>
            <a:r>
              <a:rPr lang="pl-PL" sz="1600" dirty="0"/>
              <a:t>dla dochodowości firmy byłoby dobrze, abyś na wynagrodzenia przeznaczył jak najniższą kwotę. Jak to się mówi: każda zaoszczędzona złotówka to zysk.</a:t>
            </a:r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/>
              <a:t>Twoim celem jest wynegocjowanie z przyszłym pracownikiem jak najniższej kwoty miesięcznego wynagrodzenia.</a:t>
            </a:r>
          </a:p>
        </p:txBody>
      </p:sp>
    </p:spTree>
    <p:extLst>
      <p:ext uri="{BB962C8B-B14F-4D97-AF65-F5344CB8AC3E}">
        <p14:creationId xmlns:p14="http://schemas.microsoft.com/office/powerpoint/2010/main" val="2946446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pl-PL" sz="3600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pl-PL" sz="3600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pl-PL" sz="3600" b="1" dirty="0" smtClean="0">
                <a:solidFill>
                  <a:srgbClr val="FF0000"/>
                </a:solidFill>
              </a:rPr>
              <a:t>„Sowa”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r>
              <a:rPr lang="pl-PL" dirty="0" smtClean="0"/>
              <a:t>Scenariusz czwarty– firma poszukająca pracownika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7103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08692"/>
            <a:ext cx="6512511" cy="1143000"/>
          </a:xfrm>
        </p:spPr>
        <p:txBody>
          <a:bodyPr/>
          <a:lstStyle/>
          <a:p>
            <a:r>
              <a:rPr lang="pl-PL" dirty="0" smtClean="0"/>
              <a:t>Sowa- opis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97352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/>
              <a:t>Firma </a:t>
            </a:r>
            <a:r>
              <a:rPr lang="pl-PL" sz="1600" dirty="0" smtClean="0"/>
              <a:t>Sowa powstała </a:t>
            </a:r>
            <a:r>
              <a:rPr lang="pl-PL" sz="1600" dirty="0"/>
              <a:t>w 2001 </a:t>
            </a:r>
            <a:r>
              <a:rPr lang="pl-PL" sz="1600" dirty="0" smtClean="0"/>
              <a:t>roku. Od </a:t>
            </a:r>
            <a:r>
              <a:rPr lang="pl-PL" sz="1600" dirty="0"/>
              <a:t>początku istnienia </a:t>
            </a:r>
            <a:r>
              <a:rPr lang="pl-PL" sz="1600" dirty="0" smtClean="0"/>
              <a:t>Sowa skoncentrowana </a:t>
            </a:r>
            <a:r>
              <a:rPr lang="pl-PL" sz="1600" dirty="0"/>
              <a:t>była na produkcji ekskluzywnych produktów dla wąskiej grupy Klientów. Skuteczny marketing </a:t>
            </a:r>
            <a:r>
              <a:rPr lang="pl-PL" sz="1600" dirty="0" smtClean="0"/>
              <a:t>Sowy spowodował</a:t>
            </a:r>
            <a:r>
              <a:rPr lang="pl-PL" sz="1600" dirty="0"/>
              <a:t>, że dziś marka ta jest doskonale rozpoznawana na rynku polskim i zagranicznym.</a:t>
            </a:r>
          </a:p>
          <a:p>
            <a:pPr marL="45720" indent="0" algn="just">
              <a:buNone/>
            </a:pPr>
            <a:r>
              <a:rPr lang="pl-PL" sz="1600" dirty="0"/>
              <a:t>Ambicją właściciela </a:t>
            </a:r>
            <a:r>
              <a:rPr lang="pl-PL" sz="1600" dirty="0" smtClean="0"/>
              <a:t>Sowy było </a:t>
            </a:r>
            <a:r>
              <a:rPr lang="pl-PL" sz="1600" dirty="0"/>
              <a:t>stworzenie </a:t>
            </a:r>
            <a:r>
              <a:rPr lang="pl-PL" sz="1600" dirty="0" smtClean="0"/>
              <a:t>takiej serii produktów papierniczych (zeszytów, papeterii, notesów, kalendarzy), które byłyby niepowtarzalne </a:t>
            </a:r>
            <a:r>
              <a:rPr lang="pl-PL" sz="1600" dirty="0"/>
              <a:t>i </a:t>
            </a:r>
            <a:r>
              <a:rPr lang="pl-PL" sz="1600" dirty="0" smtClean="0"/>
              <a:t>gwarantowały </a:t>
            </a:r>
            <a:r>
              <a:rPr lang="pl-PL" sz="1600" dirty="0"/>
              <a:t>przewagę nad konkurentami. W wyniku dwuletnich prac całego zespołu </a:t>
            </a:r>
            <a:r>
              <a:rPr lang="pl-PL" sz="1600" dirty="0" smtClean="0"/>
              <a:t>projektantów stworzyliście </a:t>
            </a:r>
            <a:r>
              <a:rPr lang="pl-PL" sz="1600" dirty="0"/>
              <a:t>wyjątkowo </a:t>
            </a:r>
            <a:r>
              <a:rPr lang="pl-PL" sz="1600" dirty="0" smtClean="0"/>
              <a:t>ekskluzywne produkty, </a:t>
            </a:r>
            <a:r>
              <a:rPr lang="pl-PL" sz="1600" dirty="0"/>
              <a:t>której jesteście wyłącznym producentem.  </a:t>
            </a:r>
          </a:p>
          <a:p>
            <a:pPr marL="45720" indent="0" algn="just">
              <a:buNone/>
            </a:pPr>
            <a:r>
              <a:rPr lang="pl-PL" sz="1600" dirty="0"/>
              <a:t>Wasza Firma jest </a:t>
            </a:r>
            <a:r>
              <a:rPr lang="pl-PL" sz="1600" dirty="0" smtClean="0"/>
              <a:t>małym </a:t>
            </a:r>
            <a:r>
              <a:rPr lang="pl-PL" sz="1600" dirty="0"/>
              <a:t>producentem na rynku, </a:t>
            </a:r>
            <a:r>
              <a:rPr lang="pl-PL" sz="1600" dirty="0" smtClean="0"/>
              <a:t>ale bardzo zyskownym.</a:t>
            </a:r>
            <a:endParaRPr lang="pl-PL" sz="1600" dirty="0"/>
          </a:p>
          <a:p>
            <a:pPr marL="45720" indent="0" algn="just">
              <a:buNone/>
            </a:pPr>
            <a:r>
              <a:rPr lang="pl-PL" sz="1600" dirty="0"/>
              <a:t> </a:t>
            </a:r>
            <a:r>
              <a:rPr lang="pl-PL" sz="1600" dirty="0" smtClean="0"/>
              <a:t>Posiadacie </a:t>
            </a:r>
            <a:r>
              <a:rPr lang="pl-PL" sz="1600" dirty="0"/>
              <a:t>wszystkie niezbędne świadectwa uznania krajowych i zagranicznych jednostek certyfikujących w zakresie produkcji </a:t>
            </a:r>
            <a:r>
              <a:rPr lang="pl-PL" sz="1600" dirty="0" smtClean="0"/>
              <a:t>wysokiej klasy wyrobów papierniczych.</a:t>
            </a:r>
            <a:endParaRPr lang="pl-PL" sz="1600" dirty="0"/>
          </a:p>
          <a:p>
            <a:pPr marL="45720" indent="0" algn="just">
              <a:buNone/>
            </a:pPr>
            <a:endParaRPr lang="pl-PL" sz="1600" dirty="0" smtClean="0"/>
          </a:p>
          <a:p>
            <a:pPr marL="45720" indent="0" algn="just">
              <a:buNone/>
            </a:pPr>
            <a:r>
              <a:rPr lang="pl-PL" sz="1600" dirty="0"/>
              <a:t>Jedynym waszym problemem jest ciągła rotacja pracowników, zwolnienia, choroby i nagłe urlopy</a:t>
            </a:r>
            <a:r>
              <a:rPr lang="pl-PL" sz="1600" dirty="0" smtClean="0"/>
              <a:t>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75600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Sowa-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Poszukujecie przedstawiciela handlowego, który przede wszystkim będzie:</a:t>
            </a:r>
          </a:p>
          <a:p>
            <a:pPr marL="45720" indent="0" algn="just">
              <a:buNone/>
            </a:pPr>
            <a:endParaRPr lang="pl-PL" sz="1600" dirty="0" smtClean="0"/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dyspozycyjny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uczciwy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sumienny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pracowity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punktualny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dobrze zorganizowany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łatwo nawiązywał kontakty z ludźmi</a:t>
            </a:r>
          </a:p>
          <a:p>
            <a:pPr algn="just"/>
            <a:r>
              <a:rPr lang="pl-PL" sz="1600" dirty="0"/>
              <a:t> </a:t>
            </a:r>
            <a:r>
              <a:rPr lang="pl-PL" sz="1600" dirty="0" smtClean="0"/>
              <a:t>posiadał prawo jazdy</a:t>
            </a:r>
          </a:p>
          <a:p>
            <a:pPr marL="45720" indent="0" algn="just">
              <a:buNone/>
            </a:pPr>
            <a:r>
              <a:rPr lang="pl-PL" sz="1600" dirty="0" smtClean="0"/>
              <a:t>Mile widziane większe doświadczenie. </a:t>
            </a:r>
          </a:p>
          <a:p>
            <a:pPr marL="45720" indent="0" algn="just">
              <a:buNone/>
            </a:pPr>
            <a:r>
              <a:rPr lang="pl-PL" sz="1600" dirty="0" smtClean="0"/>
              <a:t>Tak naprawdę poszukujecie osoby, która chce pracować, ma talent do sprzedaży i nie będzie was oszukiwać.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976569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715000"/>
            <a:ext cx="6512511" cy="1143000"/>
          </a:xfrm>
        </p:spPr>
        <p:txBody>
          <a:bodyPr/>
          <a:lstStyle/>
          <a:p>
            <a:r>
              <a:rPr lang="pl-PL" dirty="0" smtClean="0"/>
              <a:t>Sowa- oczekiwania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640648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/>
              <a:t>Poszukujesz jak najlepszego pracownika. Jednakże maksymalnie możesz </a:t>
            </a:r>
            <a:r>
              <a:rPr lang="pl-PL" sz="1600" dirty="0" smtClean="0"/>
              <a:t>zapłacić 5400  </a:t>
            </a:r>
            <a:r>
              <a:rPr lang="pl-PL" sz="1600" dirty="0"/>
              <a:t>brutto (czyli </a:t>
            </a:r>
            <a:r>
              <a:rPr lang="pl-PL" sz="1600" dirty="0" smtClean="0"/>
              <a:t>ok. 3888 zł </a:t>
            </a:r>
            <a:r>
              <a:rPr lang="pl-PL" sz="1600" dirty="0"/>
              <a:t>netto). Wiesz, że rynek pracy nie jest łatwy i trudno o dobrego pracownika. </a:t>
            </a:r>
            <a:endParaRPr lang="pl-PL" sz="1600" dirty="0" smtClean="0"/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 smtClean="0"/>
              <a:t>Dodatkowo </a:t>
            </a:r>
            <a:r>
              <a:rPr lang="pl-PL" sz="1600" dirty="0"/>
              <a:t>dla dochodowości firmy byłoby dobrze, abyś na wynagrodzenia przeznaczył jak najniższą kwotę. Jak to się mówi: każda zaoszczędzona złotówka to zysk.</a:t>
            </a:r>
          </a:p>
          <a:p>
            <a:pPr marL="45720" indent="0" algn="just">
              <a:buNone/>
            </a:pPr>
            <a:endParaRPr lang="pl-PL" sz="1600" dirty="0"/>
          </a:p>
          <a:p>
            <a:pPr marL="45720" indent="0" algn="just">
              <a:buNone/>
            </a:pPr>
            <a:r>
              <a:rPr lang="pl-PL" sz="1600" dirty="0"/>
              <a:t>Twoim celem jest wynegocjowanie z przyszłym pracownikiem jak najniższej kwoty miesięcznego wynagrodzenia.</a:t>
            </a:r>
          </a:p>
        </p:txBody>
      </p:sp>
    </p:spTree>
    <p:extLst>
      <p:ext uri="{BB962C8B-B14F-4D97-AF65-F5344CB8AC3E}">
        <p14:creationId xmlns:p14="http://schemas.microsoft.com/office/powerpoint/2010/main" val="1296186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938761"/>
            <a:ext cx="6512511" cy="834571"/>
          </a:xfrm>
        </p:spPr>
        <p:txBody>
          <a:bodyPr/>
          <a:lstStyle/>
          <a:p>
            <a:r>
              <a:rPr lang="pl-PL" dirty="0" smtClean="0"/>
              <a:t>Jan - historia</a:t>
            </a:r>
            <a:endParaRPr lang="pl-PL" dirty="0"/>
          </a:p>
        </p:txBody>
      </p:sp>
      <p:sp>
        <p:nvSpPr>
          <p:cNvPr id="5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Jesteś kierownikiem sklepu TOP Lider w Gdańsku. Pracujesz tam już dobre kilka lat. Do Twoich głównych obowiązków należą: kontakt i negocjacje z dostawcami, kontrola zapasów w sklepie, ustalanie grafików pracy dla wszystkich zatrudnionych, obsługa klientów (wystawianie faktur, itp.)</a:t>
            </a:r>
          </a:p>
          <a:p>
            <a:pPr marL="45720" indent="0" algn="just">
              <a:buNone/>
            </a:pPr>
            <a:r>
              <a:rPr lang="pl-PL" sz="1600" dirty="0" smtClean="0"/>
              <a:t>Twoje oczekiwania finansowe wzrosły z powodu celu ubiegania się o kredyt mieszkaniowy. Ponadto właściciel sklepu od pewnego czasu zrzucił na Ciebie wszystkie obowiązki. Do tej pory bardzo dobrze wykonywałeś swoje obowiązki.</a:t>
            </a:r>
          </a:p>
          <a:p>
            <a:pPr marL="45720" indent="0" algn="just">
              <a:buNone/>
            </a:pPr>
            <a:r>
              <a:rPr lang="pl-PL" sz="1600" dirty="0" smtClean="0"/>
              <a:t>Kwestia lokalizacji kupowanego mieszkania jest jeszcze kwestią otwartą. Możesz zostać na pomorzu i równie dobrze możesz zmienić z Żoną miejsce zamieszkania. </a:t>
            </a:r>
          </a:p>
          <a:p>
            <a:pPr marL="45720" indent="0" algn="just">
              <a:buNone/>
            </a:pPr>
            <a:r>
              <a:rPr lang="pl-PL" sz="1600" dirty="0" smtClean="0"/>
              <a:t>Wysłałeś swoje CV i zostałeś zaproszony na rozmowy rekrutacyjne na stanowisko przedstawiciela handlowego do czterech firm:</a:t>
            </a:r>
          </a:p>
          <a:p>
            <a:pPr algn="just"/>
            <a:r>
              <a:rPr lang="pl-PL" sz="1600" dirty="0" smtClean="0"/>
              <a:t>firma „Sokół” – producent napojów chłodzących</a:t>
            </a:r>
          </a:p>
          <a:p>
            <a:pPr algn="just"/>
            <a:r>
              <a:rPr lang="pl-PL" sz="1600" dirty="0" smtClean="0"/>
              <a:t>firma „Jastrząb” – producent cukierków i słodyczy</a:t>
            </a:r>
          </a:p>
          <a:p>
            <a:pPr algn="just"/>
            <a:r>
              <a:rPr lang="pl-PL" sz="1600" dirty="0" smtClean="0"/>
              <a:t>firma „Puszczyk” – producent kosmetyków</a:t>
            </a:r>
          </a:p>
          <a:p>
            <a:pPr algn="just"/>
            <a:r>
              <a:rPr lang="pl-PL" sz="1600" dirty="0" smtClean="0"/>
              <a:t>firma „Sowa” – producent ekskluzywnych wyrobów papierniczych (zeszyty, kalendarze, itp..)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975849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Jan - oczekiwania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pl-PL" sz="2000" dirty="0"/>
              <a:t>Byłoby dla Ciebie komfortowo gdybyś zarabiał jak najwięcej, ale sam wiesz jak trudno o dobre zarobki na dzisiejszym rynku pracy.</a:t>
            </a:r>
          </a:p>
          <a:p>
            <a:pPr marL="45720" indent="0" algn="just">
              <a:buNone/>
            </a:pPr>
            <a:endParaRPr lang="pl-PL" sz="2000" dirty="0"/>
          </a:p>
          <a:p>
            <a:pPr marL="45720" indent="0" algn="just">
              <a:buNone/>
            </a:pPr>
            <a:r>
              <a:rPr lang="pl-PL" sz="2000" dirty="0"/>
              <a:t>Jednakże jesteś optymistą i wiesz, że wszystko jest możliwe!</a:t>
            </a:r>
          </a:p>
          <a:p>
            <a:pPr marL="45720" indent="0" algn="just">
              <a:buNone/>
            </a:pPr>
            <a:endParaRPr lang="pl-PL" sz="2000" dirty="0" smtClean="0"/>
          </a:p>
          <a:p>
            <a:pPr marL="45720" indent="0" algn="just">
              <a:buNone/>
            </a:pPr>
            <a:r>
              <a:rPr lang="pl-PL" sz="2000" dirty="0" smtClean="0"/>
              <a:t>Twoim celem jest wynegocjowanie jak najwyższej kwoty miesięcznego wynagrodzenia.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170300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Pamiętaj!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pl-PL" dirty="0" smtClean="0"/>
              <a:t> Ustal linię przetargu dla swoich oczekiwań finansowych:</a:t>
            </a:r>
          </a:p>
          <a:p>
            <a:pPr>
              <a:buFont typeface="Wingdings" charset="2"/>
              <a:buChar char="Ø"/>
            </a:pPr>
            <a:r>
              <a:rPr lang="pl-PL" dirty="0" smtClean="0"/>
              <a:t> wyznacz </a:t>
            </a:r>
            <a:r>
              <a:rPr lang="pl-PL" dirty="0"/>
              <a:t>punkt docelowy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otwarcia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linię dolną</a:t>
            </a:r>
          </a:p>
          <a:p>
            <a:pPr>
              <a:buFont typeface="Wingdings" charset="2"/>
              <a:buChar char="Ø"/>
            </a:pPr>
            <a:r>
              <a:rPr lang="pl-PL" dirty="0"/>
              <a:t> wyznacz punkt oparcia</a:t>
            </a:r>
          </a:p>
          <a:p>
            <a:r>
              <a:rPr lang="pl-PL" dirty="0"/>
              <a:t> </a:t>
            </a:r>
            <a:r>
              <a:rPr lang="pl-PL" dirty="0" smtClean="0"/>
              <a:t>Ustal wszystkie kwoty w wersji brutto (na umowie) i netto (na rękę)</a:t>
            </a:r>
          </a:p>
          <a:p>
            <a:r>
              <a:rPr lang="pl-PL" dirty="0" smtClean="0"/>
              <a:t> Zastanów się nad argumentacją podczas rozmowy</a:t>
            </a:r>
          </a:p>
        </p:txBody>
      </p:sp>
    </p:spTree>
    <p:extLst>
      <p:ext uri="{BB962C8B-B14F-4D97-AF65-F5344CB8AC3E}">
        <p14:creationId xmlns:p14="http://schemas.microsoft.com/office/powerpoint/2010/main" val="1571236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Scenariusz drugi – kandydat szukający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pl-PL" sz="2000" dirty="0" smtClean="0"/>
              <a:t> Imię: </a:t>
            </a:r>
            <a:r>
              <a:rPr lang="pl-PL" sz="2400" b="1" dirty="0" smtClean="0">
                <a:solidFill>
                  <a:srgbClr val="FF0000"/>
                </a:solidFill>
              </a:rPr>
              <a:t>Magdalena</a:t>
            </a:r>
          </a:p>
          <a:p>
            <a:r>
              <a:rPr lang="pl-PL" sz="2000" dirty="0" smtClean="0"/>
              <a:t> Wiek: 44 lata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Miejsce zamieszkania: Gdynia Wielki </a:t>
            </a:r>
            <a:r>
              <a:rPr lang="pl-PL" sz="2000" dirty="0" err="1" smtClean="0"/>
              <a:t>Kack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Stan cywilny: Mężatka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Dzieci: brak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Ostatnio zajmowane stanowisko: obsługa klienta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Prawo jazdy: tak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Niepełnosprawność: brak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77110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Magdalena - CV</a:t>
            </a:r>
            <a:endParaRPr lang="pl-PL" sz="3600" dirty="0"/>
          </a:p>
        </p:txBody>
      </p: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748928"/>
              </p:ext>
            </p:extLst>
          </p:nvPr>
        </p:nvGraphicFramePr>
        <p:xfrm>
          <a:off x="298371" y="702241"/>
          <a:ext cx="4346199" cy="5475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Dokument" r:id="rId4" imgW="7137400" imgH="8991600" progId="Word.Document.12">
                  <p:embed/>
                </p:oleObj>
              </mc:Choice>
              <mc:Fallback>
                <p:oleObj name="Dokument" r:id="rId4" imgW="7137400" imgH="8991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8371" y="702241"/>
                        <a:ext cx="4346199" cy="5475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126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31489" y="5678454"/>
            <a:ext cx="6512511" cy="1143000"/>
          </a:xfrm>
        </p:spPr>
        <p:txBody>
          <a:bodyPr/>
          <a:lstStyle/>
          <a:p>
            <a:r>
              <a:rPr lang="pl-PL" dirty="0" smtClean="0"/>
              <a:t>Magdalena - historia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191242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pl-PL" sz="1600" dirty="0" smtClean="0"/>
              <a:t>Za kilka miesięcy zostaniesz zwolniona ze stosunku o pracę z powodu likwidacji Twojego dotychczasowego miejsca pracy. </a:t>
            </a:r>
          </a:p>
          <a:p>
            <a:pPr marL="45720" indent="0" algn="just">
              <a:buNone/>
            </a:pPr>
            <a:r>
              <a:rPr lang="pl-PL" sz="1600" dirty="0" smtClean="0"/>
              <a:t>Właściciel doszedł do wniosku o małej rentowności i zdecydował o zamknięciu biznesu w przeciągu najbliższych 3-4 miesięcy. Postanowiłaś zacząć szukać pracy już dziś. </a:t>
            </a:r>
          </a:p>
          <a:p>
            <a:pPr marL="45720" indent="0">
              <a:buNone/>
            </a:pPr>
            <a:r>
              <a:rPr lang="pl-PL" sz="1600" dirty="0" smtClean="0"/>
              <a:t>Wysłałaś </a:t>
            </a:r>
            <a:r>
              <a:rPr lang="pl-PL" sz="1600" dirty="0"/>
              <a:t>swoje CV i </a:t>
            </a:r>
            <a:r>
              <a:rPr lang="pl-PL" sz="1600" dirty="0" smtClean="0"/>
              <a:t>zostałaś zaproszona </a:t>
            </a:r>
            <a:r>
              <a:rPr lang="pl-PL" sz="1600" dirty="0"/>
              <a:t>na rozmowy rekrutacyjne na stanowisko przedstawiciela handlowego do czterech firm:</a:t>
            </a:r>
          </a:p>
          <a:p>
            <a:r>
              <a:rPr lang="pl-PL" sz="1600" dirty="0"/>
              <a:t> firma „Sokół” – producent napojów chłodzących</a:t>
            </a:r>
          </a:p>
          <a:p>
            <a:r>
              <a:rPr lang="pl-PL" sz="1600" dirty="0"/>
              <a:t> firma „Jastrząb” – producent cukierków i słodyczy</a:t>
            </a:r>
          </a:p>
          <a:p>
            <a:r>
              <a:rPr lang="pl-PL" sz="1600" dirty="0"/>
              <a:t> firma „Puszczyk” – producent kosmetyków</a:t>
            </a:r>
          </a:p>
          <a:p>
            <a:r>
              <a:rPr lang="pl-PL" sz="1600" dirty="0"/>
              <a:t> firma „Sowa” – producent ekskluzywnych wyrobów papierniczych (zeszyty, kalendarze, itp..)</a:t>
            </a:r>
          </a:p>
          <a:p>
            <a:pPr marL="45720" indent="0" algn="just">
              <a:buNone/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854760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czn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Aerodynamiczny.thmx</Template>
  <TotalTime>9076</TotalTime>
  <Words>2092</Words>
  <Application>Microsoft Macintosh PowerPoint</Application>
  <PresentationFormat>Pokaz na ekranie (4:3)</PresentationFormat>
  <Paragraphs>250</Paragraphs>
  <Slides>37</Slides>
  <Notes>3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37</vt:i4>
      </vt:variant>
    </vt:vector>
  </HeadingPairs>
  <TitlesOfParts>
    <vt:vector size="39" baseType="lpstr">
      <vt:lpstr>Aerodynamiczny</vt:lpstr>
      <vt:lpstr>Dokument</vt:lpstr>
      <vt:lpstr>Scenariusze do aplikacji webowej Negocjator Płac</vt:lpstr>
      <vt:lpstr>Scenariusz pierwszy – kandydat szukający pracy</vt:lpstr>
      <vt:lpstr>Jan - CV</vt:lpstr>
      <vt:lpstr>Jan - historia</vt:lpstr>
      <vt:lpstr>Jan - oczekiwania</vt:lpstr>
      <vt:lpstr> Pamiętaj!</vt:lpstr>
      <vt:lpstr>Scenariusz drugi – kandydat szukający pracy</vt:lpstr>
      <vt:lpstr>Magdalena - CV</vt:lpstr>
      <vt:lpstr>Magdalena - historia</vt:lpstr>
      <vt:lpstr>Magdalena - oczekiwania</vt:lpstr>
      <vt:lpstr> Pamiętaj!</vt:lpstr>
      <vt:lpstr>Scenariusz trzeci– kandydat szukający pracy</vt:lpstr>
      <vt:lpstr>Katarzyna - CV</vt:lpstr>
      <vt:lpstr>Katarzyna - historia</vt:lpstr>
      <vt:lpstr>Katarzyna- oczekiwania</vt:lpstr>
      <vt:lpstr> Pamiętaj!</vt:lpstr>
      <vt:lpstr>Scenariusz czwarty– kandydat szukający pracy</vt:lpstr>
      <vt:lpstr>Piotr- CV</vt:lpstr>
      <vt:lpstr>Piotr - historia</vt:lpstr>
      <vt:lpstr>Piotr- oczekiwania</vt:lpstr>
      <vt:lpstr> Pamiętaj!</vt:lpstr>
      <vt:lpstr>Scenariusz pierwszy – firma poszukająca pracownika</vt:lpstr>
      <vt:lpstr>Sokół- opis</vt:lpstr>
      <vt:lpstr>Sokół- oczekiwania</vt:lpstr>
      <vt:lpstr>Sokół- oczekiwania</vt:lpstr>
      <vt:lpstr>Scenariusz drugi– firma poszukająca pracownika</vt:lpstr>
      <vt:lpstr>Jastrząb- opis</vt:lpstr>
      <vt:lpstr>Jastrząb - oczekiwania</vt:lpstr>
      <vt:lpstr>Jastrząb- oczekiwania</vt:lpstr>
      <vt:lpstr>Scenariusz trzeci– firma poszukająca pracownika</vt:lpstr>
      <vt:lpstr>Puszczyk- opis</vt:lpstr>
      <vt:lpstr>Puszczyk- oczekiwania</vt:lpstr>
      <vt:lpstr>Puszczyk- oczekiwania</vt:lpstr>
      <vt:lpstr>Scenariusz czwarty– firma poszukająca pracownika</vt:lpstr>
      <vt:lpstr>Sowa- opis</vt:lpstr>
      <vt:lpstr>Sowa- oczekiwania</vt:lpstr>
      <vt:lpstr>Sowa- oczekiwania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Scenariusze do Negocjatora Płac</dc:title>
  <dc:creator>- -</dc:creator>
  <cp:lastModifiedBy>- -</cp:lastModifiedBy>
  <cp:revision>30</cp:revision>
  <dcterms:created xsi:type="dcterms:W3CDTF">2017-09-20T10:04:14Z</dcterms:created>
  <dcterms:modified xsi:type="dcterms:W3CDTF">2017-11-21T10:00:54Z</dcterms:modified>
</cp:coreProperties>
</file>