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8"/>
  </p:notesMasterIdLst>
  <p:sldIdLst>
    <p:sldId id="256" r:id="rId2"/>
    <p:sldId id="271" r:id="rId3"/>
    <p:sldId id="310" r:id="rId4"/>
    <p:sldId id="260" r:id="rId5"/>
    <p:sldId id="275" r:id="rId6"/>
    <p:sldId id="300" r:id="rId7"/>
    <p:sldId id="276" r:id="rId8"/>
    <p:sldId id="279" r:id="rId9"/>
    <p:sldId id="280" r:id="rId10"/>
    <p:sldId id="274" r:id="rId11"/>
    <p:sldId id="301" r:id="rId12"/>
    <p:sldId id="272" r:id="rId13"/>
    <p:sldId id="258" r:id="rId14"/>
    <p:sldId id="282" r:id="rId15"/>
    <p:sldId id="283" r:id="rId16"/>
    <p:sldId id="284" r:id="rId17"/>
    <p:sldId id="309" r:id="rId18"/>
    <p:sldId id="281" r:id="rId19"/>
    <p:sldId id="267" r:id="rId20"/>
    <p:sldId id="302" r:id="rId21"/>
    <p:sldId id="262" r:id="rId22"/>
    <p:sldId id="287" r:id="rId23"/>
    <p:sldId id="264" r:id="rId24"/>
    <p:sldId id="265" r:id="rId25"/>
    <p:sldId id="305" r:id="rId26"/>
    <p:sldId id="306" r:id="rId27"/>
    <p:sldId id="308" r:id="rId28"/>
    <p:sldId id="304" r:id="rId29"/>
    <p:sldId id="263" r:id="rId30"/>
    <p:sldId id="291" r:id="rId31"/>
    <p:sldId id="292" r:id="rId32"/>
    <p:sldId id="266" r:id="rId33"/>
    <p:sldId id="303" r:id="rId34"/>
    <p:sldId id="296" r:id="rId35"/>
    <p:sldId id="307" r:id="rId36"/>
    <p:sldId id="259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98029" autoAdjust="0"/>
  </p:normalViewPr>
  <p:slideViewPr>
    <p:cSldViewPr>
      <p:cViewPr varScale="1">
        <p:scale>
          <a:sx n="68" d="100"/>
          <a:sy n="68" d="100"/>
        </p:scale>
        <p:origin x="-10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33479-B596-4748-8238-875969F57161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80B1F-4566-4BBE-A7D8-E791A327AA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6388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56816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pl-PL" sz="1200" dirty="0"/>
              <a:t>„</a:t>
            </a:r>
            <a:r>
              <a:rPr lang="pl-PL" sz="1200" b="1" dirty="0">
                <a:solidFill>
                  <a:srgbClr val="FFFF00"/>
                </a:solidFill>
              </a:rPr>
              <a:t>Polski Język Migowy</a:t>
            </a:r>
            <a:r>
              <a:rPr lang="pl-PL" sz="1200" dirty="0"/>
              <a:t>” (</a:t>
            </a:r>
            <a:r>
              <a:rPr lang="pl-PL" sz="1200" b="1" dirty="0">
                <a:solidFill>
                  <a:srgbClr val="FFFF00"/>
                </a:solidFill>
              </a:rPr>
              <a:t>PJM</a:t>
            </a:r>
            <a:r>
              <a:rPr lang="pl-PL" sz="1200" dirty="0"/>
              <a:t>) jest naturalnym językiem wizualno-przestrzennym społeczności Głuchych w Polsce, szczególnie u osób pochodzących z rodzin, w których Głuchota przekazywana jest z pokolenia na pokolenie.</a:t>
            </a:r>
          </a:p>
          <a:p>
            <a:pPr marL="1588" indent="-1588">
              <a:buNone/>
            </a:pPr>
            <a:r>
              <a:rPr lang="pl-PL" sz="1200" dirty="0"/>
              <a:t>W odróżnieniu od języków fonicznych wypowiedzi są konstruowane na gruncie modalności wzrokowej, a nie słuchowej.</a:t>
            </a:r>
          </a:p>
          <a:p>
            <a:pPr marL="1588" indent="-1588">
              <a:buNone/>
            </a:pPr>
            <a:r>
              <a:rPr lang="pl-PL" sz="1200" dirty="0">
                <a:solidFill>
                  <a:srgbClr val="FFFF00"/>
                </a:solidFill>
              </a:rPr>
              <a:t>Polski Język Migowy </a:t>
            </a:r>
            <a:r>
              <a:rPr lang="pl-PL" sz="1200" dirty="0"/>
              <a:t>posiada własną strukturę gramatyczną: </a:t>
            </a:r>
          </a:p>
          <a:p>
            <a:pPr marL="544513" indent="-273050">
              <a:spcBef>
                <a:spcPts val="0"/>
              </a:spcBef>
            </a:pPr>
            <a:r>
              <a:rPr lang="pl-PL" sz="1100" dirty="0"/>
              <a:t>składnię, </a:t>
            </a:r>
          </a:p>
          <a:p>
            <a:pPr marL="544513" indent="-273050">
              <a:spcBef>
                <a:spcPts val="0"/>
              </a:spcBef>
            </a:pPr>
            <a:r>
              <a:rPr lang="pl-PL" sz="1100" dirty="0"/>
              <a:t>morfologię, </a:t>
            </a:r>
          </a:p>
          <a:p>
            <a:pPr marL="544513" indent="-273050">
              <a:spcBef>
                <a:spcPts val="0"/>
              </a:spcBef>
            </a:pPr>
            <a:r>
              <a:rPr lang="pl-PL" sz="1100" dirty="0"/>
              <a:t>fonologię, </a:t>
            </a:r>
          </a:p>
          <a:p>
            <a:pPr marL="544513" indent="-273050">
              <a:spcBef>
                <a:spcPts val="0"/>
              </a:spcBef>
            </a:pPr>
            <a:r>
              <a:rPr lang="pl-PL" sz="1100" dirty="0"/>
              <a:t>a nawet fonetykę.</a:t>
            </a:r>
          </a:p>
          <a:p>
            <a:pPr marL="1588" indent="-1588">
              <a:buNone/>
            </a:pPr>
            <a:r>
              <a:rPr lang="pl-PL" sz="1200" dirty="0"/>
              <a:t>Każdy język wizualno-przestrzenny w tym także PJM posiada specyficzne cechy </a:t>
            </a:r>
            <a:r>
              <a:rPr lang="pl-PL" sz="1200" dirty="0" err="1"/>
              <a:t>tj</a:t>
            </a:r>
            <a:r>
              <a:rPr lang="pl-PL" sz="1200" dirty="0"/>
              <a:t>: klasyfikatorowość, </a:t>
            </a:r>
            <a:r>
              <a:rPr lang="pl-PL" sz="1200" dirty="0" err="1"/>
              <a:t>niemanualność</a:t>
            </a:r>
            <a:r>
              <a:rPr lang="pl-PL" sz="1200" dirty="0"/>
              <a:t>, symultaniczność, kierunkowość.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32649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pl-PL" dirty="0"/>
              <a:t>„</a:t>
            </a:r>
            <a:r>
              <a:rPr lang="pl-PL" b="1" dirty="0">
                <a:solidFill>
                  <a:srgbClr val="FFFF00"/>
                </a:solidFill>
              </a:rPr>
              <a:t>System Językowo-Migowy</a:t>
            </a:r>
            <a:r>
              <a:rPr lang="pl-PL" dirty="0"/>
              <a:t>” (</a:t>
            </a:r>
            <a:r>
              <a:rPr lang="pl-PL" b="1" dirty="0">
                <a:solidFill>
                  <a:srgbClr val="FFFF00"/>
                </a:solidFill>
              </a:rPr>
              <a:t>SJM</a:t>
            </a:r>
            <a:r>
              <a:rPr lang="pl-PL" dirty="0"/>
              <a:t>) nie pełni funkcji języka naturalnego, lecz stanowi subkod języka polskiego, a posługiwanie się SJM ma charakter hybrydowy. Użycie SJM polega na posługiwaniu się językiem mówionym (językiem polskim) przy jednoczesnym użyciu znaków migowych.</a:t>
            </a:r>
          </a:p>
          <a:p>
            <a:pPr marL="1588" indent="-1588">
              <a:buNone/>
            </a:pPr>
            <a:r>
              <a:rPr lang="pl-PL" sz="1200" dirty="0"/>
              <a:t>To jest tak, że znaki migowe wzięte z PJM oraz alfabet palcowy wstawia się w wyrazy i końcówki wyrazów, co daje efekt symultanicznego, złożonego przekazu informacji językowych na bazie dwóch modalności: słuchowej i wzrokowej. </a:t>
            </a:r>
          </a:p>
          <a:p>
            <a:pPr marL="1588" indent="-1588">
              <a:buNone/>
            </a:pPr>
            <a:r>
              <a:rPr lang="pl-PL" sz="1200" dirty="0"/>
              <a:t>Tak więc SJM jest wizualnym odbiciem struktury gramatycznej języka polskiego, a PJM posiada własną strukturę gramatyczną nie odpowiadającą gramatyce języka polskiego. W odniesieniu do SJM stosuje się rozmaite terminy np. – język migany, metoda kombinowana, metoda bimodalna, symultaniczna komunikacja, totalna komunikacja. Te wszystkie określenia nie odnoszą się do PJM.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3970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Jest to połączenie dwóch systemów komunikacyjnych: PJM i SJM.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47958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Tutaj przedstawiono różnice między PJM a SJM.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W języku polskim: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/>
              <a:t>Chłopiec jest pod drzewem.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W</a:t>
            </a:r>
            <a:r>
              <a:rPr lang="pl-PL" sz="1200" baseline="0" dirty="0"/>
              <a:t> PJM: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aseline="0" dirty="0"/>
              <a:t>[</a:t>
            </a:r>
            <a:r>
              <a:rPr lang="pl-PL" sz="1200" b="1" baseline="0" dirty="0"/>
              <a:t>drzewo</a:t>
            </a:r>
            <a:r>
              <a:rPr lang="pl-PL" sz="1200" baseline="0" dirty="0"/>
              <a:t>] [</a:t>
            </a:r>
            <a:r>
              <a:rPr lang="pl-PL" sz="1200" b="1" baseline="0" dirty="0"/>
              <a:t>chłopiec</a:t>
            </a:r>
            <a:r>
              <a:rPr lang="pl-PL" sz="1200" baseline="0" dirty="0"/>
              <a:t>] [</a:t>
            </a:r>
            <a:r>
              <a:rPr lang="pl-PL" sz="1200" b="1" baseline="0" dirty="0"/>
              <a:t>klasyfikator osoby</a:t>
            </a:r>
            <a:r>
              <a:rPr lang="pl-PL" sz="1200" baseline="0" dirty="0"/>
              <a:t> – obok drzewa] – Tutaj widać dokładnie w jakiej pozycji jest chłopiec w stosunku do drzewa.</a:t>
            </a:r>
            <a:endParaRPr lang="pl-PL" sz="1200" dirty="0"/>
          </a:p>
          <a:p>
            <a:endParaRPr lang="pl-PL" dirty="0"/>
          </a:p>
          <a:p>
            <a:r>
              <a:rPr lang="pl-PL" dirty="0"/>
              <a:t>W SJM:</a:t>
            </a:r>
          </a:p>
          <a:p>
            <a:r>
              <a:rPr lang="pl-PL" dirty="0"/>
              <a:t>[</a:t>
            </a:r>
            <a:r>
              <a:rPr lang="pl-PL" b="1" dirty="0"/>
              <a:t>chłopiec</a:t>
            </a:r>
            <a:r>
              <a:rPr lang="pl-PL" dirty="0"/>
              <a:t>]</a:t>
            </a:r>
            <a:r>
              <a:rPr lang="pl-PL" baseline="0" dirty="0"/>
              <a:t> [</a:t>
            </a:r>
            <a:r>
              <a:rPr lang="pl-PL" b="1" baseline="0" dirty="0"/>
              <a:t>jest</a:t>
            </a:r>
            <a:r>
              <a:rPr lang="pl-PL" baseline="0" dirty="0"/>
              <a:t>] [</a:t>
            </a:r>
            <a:r>
              <a:rPr lang="pl-PL" b="1" baseline="0" dirty="0"/>
              <a:t>pod</a:t>
            </a:r>
            <a:r>
              <a:rPr lang="pl-PL" baseline="0" dirty="0"/>
              <a:t>] [</a:t>
            </a:r>
            <a:r>
              <a:rPr lang="pl-PL" b="1" baseline="0" dirty="0"/>
              <a:t>drzewo</a:t>
            </a:r>
            <a:r>
              <a:rPr lang="pl-PL" baseline="0" dirty="0"/>
              <a:t>] – Można zrozumieć że chłopiec jest pod ziemią dosłownie pod drzewem.</a:t>
            </a:r>
          </a:p>
          <a:p>
            <a:endParaRPr lang="pl-PL" dirty="0"/>
          </a:p>
          <a:p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W języku polskim: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/>
              <a:t>Dziewczynka pojechała nad morze.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W</a:t>
            </a:r>
            <a:r>
              <a:rPr lang="pl-PL" sz="1200" baseline="0" dirty="0"/>
              <a:t> PJM: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aseline="0" dirty="0"/>
              <a:t>[</a:t>
            </a:r>
            <a:r>
              <a:rPr lang="pl-PL" sz="1200" b="1" baseline="0" dirty="0"/>
              <a:t>dziewczynka</a:t>
            </a:r>
            <a:r>
              <a:rPr lang="pl-PL" sz="1200" baseline="0" dirty="0"/>
              <a:t>] [</a:t>
            </a:r>
            <a:r>
              <a:rPr lang="pl-PL" sz="1200" b="1" baseline="0" dirty="0"/>
              <a:t>jechać</a:t>
            </a:r>
            <a:r>
              <a:rPr lang="pl-PL" sz="1200" baseline="0" dirty="0"/>
              <a:t>] [</a:t>
            </a:r>
            <a:r>
              <a:rPr lang="pl-PL" sz="1200" b="1" baseline="0" dirty="0" err="1"/>
              <a:t>klasykator</a:t>
            </a:r>
            <a:r>
              <a:rPr lang="pl-PL" sz="1200" b="1" baseline="0" dirty="0"/>
              <a:t> miejsca</a:t>
            </a:r>
            <a:r>
              <a:rPr lang="pl-PL" sz="1200" baseline="0" dirty="0"/>
              <a:t>] [</a:t>
            </a:r>
            <a:r>
              <a:rPr lang="pl-PL" sz="1200" b="1" baseline="0" dirty="0"/>
              <a:t>morze</a:t>
            </a:r>
            <a:r>
              <a:rPr lang="pl-PL" sz="1200" baseline="0" dirty="0"/>
              <a:t>]</a:t>
            </a:r>
            <a:endParaRPr lang="pl-PL" sz="1200" dirty="0"/>
          </a:p>
          <a:p>
            <a:endParaRPr lang="pl-PL" dirty="0"/>
          </a:p>
          <a:p>
            <a:r>
              <a:rPr lang="pl-PL" dirty="0"/>
              <a:t>W SJM:</a:t>
            </a:r>
          </a:p>
          <a:p>
            <a:r>
              <a:rPr lang="pl-PL" dirty="0"/>
              <a:t>[</a:t>
            </a:r>
            <a:r>
              <a:rPr lang="pl-PL" b="1" dirty="0"/>
              <a:t>dziewczynka</a:t>
            </a:r>
            <a:r>
              <a:rPr lang="pl-PL" dirty="0"/>
              <a:t>]</a:t>
            </a:r>
            <a:r>
              <a:rPr lang="pl-PL" baseline="0" dirty="0"/>
              <a:t> [</a:t>
            </a:r>
            <a:r>
              <a:rPr lang="pl-PL" b="1" baseline="0" dirty="0"/>
              <a:t>pojechała</a:t>
            </a:r>
            <a:r>
              <a:rPr lang="pl-PL" baseline="0" dirty="0"/>
              <a:t>] [</a:t>
            </a:r>
            <a:r>
              <a:rPr lang="pl-PL" b="1" baseline="0" dirty="0"/>
              <a:t>nad</a:t>
            </a:r>
            <a:r>
              <a:rPr lang="pl-PL" baseline="0" dirty="0"/>
              <a:t>] [</a:t>
            </a:r>
            <a:r>
              <a:rPr lang="pl-PL" b="1" baseline="0" dirty="0"/>
              <a:t>morze</a:t>
            </a:r>
            <a:r>
              <a:rPr lang="pl-PL" baseline="0" dirty="0"/>
              <a:t>] – Można zrozumieć że dziewczynka jest nad morzem nad nami co jest oczywiście nielogiczne.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93445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Popularne stereotypy nt.  głuchych i języka migowego: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Język migowy jest językiem uniwersalnym. Aczkolwiek głusi z różnych krajów szybciej</a:t>
            </a:r>
            <a:r>
              <a:rPr lang="pl-PL" sz="1200" baseline="0" dirty="0"/>
              <a:t> się dogadają.</a:t>
            </a:r>
            <a:endParaRPr lang="pl-P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Język migowy jest językiem zubożałym lub agramatycznym. Co</a:t>
            </a:r>
            <a:r>
              <a:rPr lang="pl-PL" sz="1200" baseline="0" dirty="0"/>
              <a:t> jest nie prawdą. Język migowy jest językiem wizualno-przestrzennym. </a:t>
            </a:r>
            <a:endParaRPr lang="pl-P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Każda osoba głucha jest użytkownikiem języka migowego. Nie każda osoba głucha zna</a:t>
            </a:r>
            <a:r>
              <a:rPr lang="pl-PL" sz="1200" baseline="0" dirty="0"/>
              <a:t> język migowy.</a:t>
            </a:r>
            <a:endParaRPr lang="pl-P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Osoba głucha nie posiada języka. Każdy człowiek ma jakiś język: rodzinny, ojczysty-foniczny, lub migowy.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Język polski jest pierwszym językiem osób głuchych. Jeżeli dziecko głuche wychowuje się w rodzinie głuchych to oczywiste, że pierwszym językiem będzie język migowy. Również</a:t>
            </a:r>
            <a:r>
              <a:rPr lang="pl-PL" sz="1200" baseline="0" dirty="0"/>
              <a:t> to dotyczy dzieci słyszących tzw. CODA (Dziecko słyszące rodziców głuchych).</a:t>
            </a:r>
            <a:endParaRPr lang="pl-P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Wystarczy nauczyć się alfabetu palcowego, żeby porozumieć się z niesłyszącym.</a:t>
            </a:r>
            <a:r>
              <a:rPr lang="pl-PL" sz="1200" baseline="0" dirty="0"/>
              <a:t> Nie jest prawdą z dwóch powodów: Nie każdy głuchy zna język polski, a drugi powód to ekonomia komunikacji – szybciej jest przekazać słowa niż litery.</a:t>
            </a:r>
            <a:endParaRPr lang="pl-P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Każdy głuchy pragnie być osobą słyszącą. Nie każdy głuchy chce słyszeć z wielu powodów. Większość Głuchych jest dumna</a:t>
            </a:r>
            <a:r>
              <a:rPr lang="pl-PL" sz="1200" baseline="0" dirty="0"/>
              <a:t> z bycia Głuchym.</a:t>
            </a:r>
            <a:endParaRPr lang="pl-P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Technologia pozwala całkowicie przywrócić słuch. Jak każda technologia jest zawodna</a:t>
            </a:r>
            <a:r>
              <a:rPr lang="pl-PL" sz="1200" baseline="0" dirty="0"/>
              <a:t> i nieprecyzyjna. W aparatach słuchowych coś tam słychać, ale nie wszystko słyszymy. Są osoby, którym technologia wspierająca słyszenie NIE pomoże (bardzo duży ubytek słuchu, bądź brak słuchu).</a:t>
            </a: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99210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8" indent="-1588">
              <a:lnSpc>
                <a:spcPct val="120000"/>
              </a:lnSpc>
              <a:buNone/>
            </a:pPr>
            <a:r>
              <a:rPr lang="pl-PL" sz="1200" dirty="0"/>
              <a:t>„</a:t>
            </a:r>
            <a:r>
              <a:rPr lang="pl-PL" sz="1200" b="1" dirty="0">
                <a:solidFill>
                  <a:srgbClr val="FFFF00"/>
                </a:solidFill>
              </a:rPr>
              <a:t>Kultura Głuchych</a:t>
            </a:r>
            <a:r>
              <a:rPr lang="pl-PL" sz="1200" dirty="0"/>
              <a:t>” to termin odnoszący się do ruchu społecznego, którego wyznacznikiem jest doświadczanie Głuchoty w kontekście kultury. </a:t>
            </a:r>
          </a:p>
          <a:p>
            <a:pPr marL="1588" indent="-1588">
              <a:lnSpc>
                <a:spcPct val="120000"/>
              </a:lnSpc>
              <a:buNone/>
            </a:pPr>
            <a:r>
              <a:rPr lang="pl-PL" sz="1200" dirty="0"/>
              <a:t>Postrzeganie głuchoty jako niepełnosprawności nie mieści się w ramach ww. terminu.</a:t>
            </a:r>
          </a:p>
          <a:p>
            <a:pPr marL="1588" indent="-1588">
              <a:lnSpc>
                <a:spcPct val="120000"/>
              </a:lnSpc>
              <a:buNone/>
            </a:pPr>
            <a:endParaRPr lang="pl-PL" sz="1200" dirty="0"/>
          </a:p>
          <a:p>
            <a:pPr marL="1588" indent="-1588">
              <a:lnSpc>
                <a:spcPct val="120000"/>
              </a:lnSpc>
              <a:buNone/>
            </a:pPr>
            <a:r>
              <a:rPr lang="pl-PL" sz="1200" dirty="0"/>
              <a:t>Istotnym spoiwem owej społeczności jest </a:t>
            </a:r>
            <a:r>
              <a:rPr lang="pl-PL" sz="1200" b="1" dirty="0">
                <a:solidFill>
                  <a:srgbClr val="FFFF00"/>
                </a:solidFill>
              </a:rPr>
              <a:t>język migowy </a:t>
            </a:r>
            <a:r>
              <a:rPr lang="pl-PL" sz="1200" dirty="0"/>
              <a:t>(tutaj w Polsce – Polski Język Migowy), który, jak każdy naturalny język foniczny, posiada swoją historię, ulega zmianom, wpływa na postrzeganie otaczającego świata. </a:t>
            </a:r>
            <a:r>
              <a:rPr lang="pl-PL" sz="1200" dirty="0" err="1"/>
              <a:t>Owy</a:t>
            </a:r>
            <a:r>
              <a:rPr lang="pl-PL" sz="1200" dirty="0"/>
              <a:t> obraz świata przekazywany jest następnym pokoleniom. </a:t>
            </a:r>
          </a:p>
          <a:p>
            <a:pPr marL="1588" indent="-1588">
              <a:lnSpc>
                <a:spcPct val="120000"/>
              </a:lnSpc>
              <a:buNone/>
            </a:pPr>
            <a:r>
              <a:rPr lang="pl-PL" sz="1200" dirty="0"/>
              <a:t>Wspólne doświadczenia takie jak: uczęszczanie do szkół dla niesłyszących czy borykanie się z problemami życia w świecie słyszących dopełniają obrazu odrębności kulturowej Głuchych.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83505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pl-PL" sz="1200" dirty="0"/>
              <a:t>Do </a:t>
            </a:r>
            <a:r>
              <a:rPr lang="pl-PL" sz="1200" b="1" dirty="0"/>
              <a:t>Kultury Głuchych należy</a:t>
            </a:r>
            <a:r>
              <a:rPr lang="pl-PL" sz="1200" dirty="0"/>
              <a:t>: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err="1"/>
              <a:t>DeafArt</a:t>
            </a:r>
            <a:r>
              <a:rPr lang="pl-PL" sz="1200" dirty="0"/>
              <a:t>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savoir-vivre Głuchych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język (poezja, humor)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teatr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err="1"/>
              <a:t>Deaflympics</a:t>
            </a:r>
            <a:endParaRPr lang="pl-PL" sz="1200" dirty="0"/>
          </a:p>
          <a:p>
            <a:pPr>
              <a:lnSpc>
                <a:spcPct val="120000"/>
              </a:lnSpc>
              <a:buNone/>
            </a:pPr>
            <a:r>
              <a:rPr lang="pl-PL" sz="1200" dirty="0"/>
              <a:t>Do </a:t>
            </a:r>
            <a:r>
              <a:rPr lang="pl-PL" sz="1200" b="1" dirty="0"/>
              <a:t>Kultury Głuchych nie należą</a:t>
            </a:r>
            <a:r>
              <a:rPr lang="pl-PL" sz="1200" dirty="0"/>
              <a:t>: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stroje ludowe,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kulinaria.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3475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68375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92523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Było trzech panów: Kubańczyk, Rosjanin i głuchy konduktor. </a:t>
            </a:r>
          </a:p>
          <a:p>
            <a:r>
              <a:rPr lang="pl-PL" sz="1200" dirty="0"/>
              <a:t>Kubańczyk wziął cygaro.</a:t>
            </a:r>
            <a:r>
              <a:rPr lang="pl-PL" sz="1200" baseline="0" dirty="0"/>
              <a:t> Wypalił do połowy i po chwili wyrzucił za okno. Pozostali pytają go dlaczego wyrzuca. Ten odpowiada na to: U nas na Kubie jest pełno cygar.</a:t>
            </a:r>
          </a:p>
          <a:p>
            <a:r>
              <a:rPr lang="pl-PL" sz="1200" baseline="0" dirty="0"/>
              <a:t>Natomiast Rosjanin wziął wódkę i wypił do połowy. Podobnie jak Kubańczyk wyrzucił za okno. Pozostali podobnie zapytali dlaczego to robi. Odpowiedź Rosjanina: W Rosji jest tego pełno.</a:t>
            </a:r>
          </a:p>
          <a:p>
            <a:r>
              <a:rPr lang="pl-PL" sz="1200" baseline="0" dirty="0"/>
              <a:t>A głuchy konduktor co zrobił? Wyrzucił wszystkich słyszących, bo jest ich pełno…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014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Tutaj pytamy uczestników jakie mają wyobrażenie o osobach G/głuchych.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00634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2667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FF00"/>
                </a:solidFill>
              </a:rPr>
              <a:t>Wskazanie palcem </a:t>
            </a:r>
            <a:r>
              <a:rPr lang="pl-PL" dirty="0"/>
              <a:t>jest formą gramatyczną języka migowego – wskazanie konkretnej osoby („pan/pani”, a nie „ty”) lub drogi do celu.</a:t>
            </a:r>
            <a:endParaRPr lang="pl-PL" b="1" dirty="0">
              <a:solidFill>
                <a:srgbClr val="FFFF00"/>
              </a:solidFill>
            </a:endParaRPr>
          </a:p>
          <a:p>
            <a:pPr marL="171450" indent="-171450" defTabSz="2667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FF00"/>
                </a:solidFill>
              </a:rPr>
              <a:t>Machanie ręką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/>
              <a:t>wykonujemy wyłącznie ruchem pionowym dłoni w celu zwrócenia uwagi osoby znajdującej się w pewnej odległości lub stojącej bokiem do rozmówcy.</a:t>
            </a:r>
          </a:p>
          <a:p>
            <a:pPr marL="171450" indent="-171450" defTabSz="2667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FF00"/>
                </a:solidFill>
              </a:rPr>
              <a:t>Lekkie klepnięcie w obszarze rąk lub ramion</a:t>
            </a:r>
            <a:r>
              <a:rPr lang="pl-PL" b="1" dirty="0"/>
              <a:t> </a:t>
            </a:r>
            <a:r>
              <a:rPr lang="pl-PL" dirty="0"/>
              <a:t>rozmówcy jest sygnałem zwrócenia uwagi. Klepnięcie w inną część ciała jest niestosowne i może prowadzić do innych reakcji niż oczekiwana. Osoba G/głucha klepnięta w okolicach karku może odebrać takie zachowanie za agresywne i obraźliwe.</a:t>
            </a:r>
          </a:p>
          <a:p>
            <a:pPr marL="171450" indent="-171450" defTabSz="2667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FF00"/>
                </a:solidFill>
              </a:rPr>
              <a:t>Lekkie uderzenie otwartą dłonią w stół </a:t>
            </a:r>
            <a:r>
              <a:rPr lang="pl-PL" dirty="0"/>
              <a:t>jest metodą nawiązania kontaktu wzrokowego w sytuacji, gdy rozmówca spożywa posiłek. To dzięki drganiom przenoszonym przez uderzoną powierzchnię rozmówca orientuje się i odczytuje wibracje jako sygnał zwrócenia uwagi.</a:t>
            </a:r>
          </a:p>
          <a:p>
            <a:pPr marL="171450" indent="-171450" defTabSz="26670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FFFF00"/>
                </a:solidFill>
              </a:rPr>
              <a:t>Miganie światłem </a:t>
            </a:r>
            <a:r>
              <a:rPr lang="pl-PL" sz="1200" dirty="0"/>
              <a:t>jest metodą skuteczną przy większej grupie osób. Czynność ta jednoznacznie identyfikowana jest przez osoby Głuche jako forma zwrócenia uwagi.</a:t>
            </a:r>
          </a:p>
          <a:p>
            <a:pPr marL="171450" indent="-171450" defTabSz="26670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FFFF00"/>
                </a:solidFill>
              </a:rPr>
              <a:t>Poproszenie kogoś o zawołanie innej osoby </a:t>
            </a:r>
            <a:r>
              <a:rPr lang="pl-PL" sz="1200" dirty="0"/>
              <a:t>i tym samym zwrócenie jej uwagi jest dobrym sposobem na zawołanie kogoś, kto znajduje się w pewnej odległości. Na zasadzie „łańcuszka” można zwrócić się do osoby stojącej bliżej, jeśli udało się podchwycić jej spojrzenie, aby wezwała osobę znajdująca się w jej sąsiedztwie. Dwie kolejne metody, w przeciwieństwie do poprzednich, są dopuszczalne jedynie w przypadku relacji rówieśniczych pomiędzy rozmówcami:</a:t>
            </a:r>
          </a:p>
          <a:p>
            <a:pPr marL="171450" indent="-171450" defTabSz="26670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FFFF00"/>
                </a:solidFill>
              </a:rPr>
              <a:t>Rzucenie lekkim przedmiotem</a:t>
            </a:r>
            <a:r>
              <a:rPr lang="pl-PL" sz="1200" b="1" dirty="0"/>
              <a:t> </a:t>
            </a:r>
            <a:r>
              <a:rPr lang="pl-PL" sz="1200" dirty="0"/>
              <a:t>w oddalonego od nas rozmówcę. Rzucać należy lekko celując w dolną część  ciała, w żadnym wypadku w twarz!</a:t>
            </a:r>
          </a:p>
          <a:p>
            <a:pPr marL="171450" indent="-171450" defTabSz="26670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FFFF00"/>
                </a:solidFill>
              </a:rPr>
              <a:t>Wysłanie sygnału z telefonu komórkowego </a:t>
            </a:r>
            <a:r>
              <a:rPr lang="pl-PL" sz="1200" dirty="0"/>
              <a:t>to sposób na nawiązanie kontaktu z rozmówcą znajdującym się w innym pomieszczeniu, czyli poza zasięgiem wzroku. Celem jest przywołanie rozmówcy do siebie.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FFFF00"/>
                </a:solidFill>
              </a:rPr>
              <a:t>Brawa, oklaski </a:t>
            </a:r>
            <a:r>
              <a:rPr lang="pl-PL" sz="1200" dirty="0"/>
              <a:t>– uniesione, rozczapierzone dłonie, obracające się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FFFF00"/>
                </a:solidFill>
              </a:rPr>
              <a:t>Życzenie smacznego</a:t>
            </a:r>
            <a:r>
              <a:rPr lang="pl-PL" sz="1200" dirty="0"/>
              <a:t> – dwukrotne stuknięcie w stół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FFFF00"/>
                </a:solidFill>
              </a:rPr>
              <a:t>Niezwracanie nadmiernej uwagi </a:t>
            </a:r>
            <a:r>
              <a:rPr lang="pl-PL" sz="1200" dirty="0"/>
              <a:t>na osoby migające w miejscu publicznym</a:t>
            </a:r>
          </a:p>
          <a:p>
            <a:pPr marL="177800" indent="-177800" defTabSz="266700">
              <a:buFont typeface="Wingdings" pitchFamily="2" charset="2"/>
              <a:buChar char="§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81747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pl-PL" sz="1200" b="1" dirty="0"/>
              <a:t>Przerwanie kontaktu wzrokowego </a:t>
            </a:r>
            <a:r>
              <a:rPr lang="pl-PL" sz="1200" dirty="0"/>
              <a:t>w komunikacji osób  słyszących nie prowadzi bezpośrednio do jej zerwania, ale może być odebrane jako forma lekceważenia.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200" dirty="0"/>
              <a:t>Natomiast wśród osób G/głuchych </a:t>
            </a:r>
            <a:r>
              <a:rPr lang="pl-PL" sz="1200" b="1" dirty="0"/>
              <a:t>brak kontaktu wzrokowego</a:t>
            </a:r>
            <a:r>
              <a:rPr lang="pl-PL" sz="1200" dirty="0"/>
              <a:t> prowadzi do blokady komunikacyjnej z ich strony. Stąd czynniki zewnętrzne takie jak: osoba przechodząca między rozmówcami albo miganie pod światło w sposób jednoznaczny szkodzą komunikacji.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4647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pl-PL" dirty="0"/>
              <a:t>Poniżej znajdują się dwa przykłady nietaktownych zachowań, jakie mogą mieć miejsce podczas komunikacji wizualnej, szczególnie wtedy gdy wykonywane są świadomie: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zajmowanie wzroku inną czynnością </a:t>
            </a:r>
            <a:r>
              <a:rPr lang="pl-PL" dirty="0"/>
              <a:t>np. pisaniem, czytaniem, bądź „błądzenie” wzrokiem wokół nie zwracając uwagi na osobę, która stara się rozpocząć dialog.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śledzenie wzrokiem dłoni rozmówcy </a:t>
            </a:r>
            <a:r>
              <a:rPr lang="pl-PL" dirty="0"/>
              <a:t>zamiast patrzenia mu w oczy. Oczy oraz twarz rozmówcy niosą za sobą ogromne znaczenie gramatyczne, które decydują niejednokrotnie o sensie wypowiedzi. Osoby rozpoczynające naukę języka migowego często popełniają ten błąd.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przesadzanie z potakiwaniem</a:t>
            </a:r>
            <a:r>
              <a:rPr lang="pl-PL" dirty="0"/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wchodzenie pomiędzy osoby porozumiewające się</a:t>
            </a:r>
            <a:r>
              <a:rPr lang="pl-PL" dirty="0"/>
              <a:t> językiem migowym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9118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67278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pl-PL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Jest Polski Język Migowy </a:t>
            </a:r>
            <a:r>
              <a:rPr lang="pl-PL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Wingdings"/>
              </a:rPr>
              <a:t> </a:t>
            </a:r>
          </a:p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pl-PL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Wingdings"/>
              </a:rPr>
              <a:t>Wejdź, zobacz, zamigaj !</a:t>
            </a:r>
            <a:endParaRPr lang="pl-PL" sz="12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87DB-8F11-43CD-ABDB-F508E1E16006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62782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Słowa głuchego rektora Uniwersytetu </a:t>
            </a:r>
            <a:r>
              <a:rPr lang="pl-PL" sz="1200" dirty="0" err="1"/>
              <a:t>Gallaudeta</a:t>
            </a:r>
            <a:r>
              <a:rPr lang="pl-PL" sz="1200" dirty="0"/>
              <a:t> pokazują wiarę w Głuchego jako człowieka w pełnym tego słowa znaczeniu. Człowieka, który ma takie same prawa i obowiązki jak inni ludzie. Zatem ma również prawo do pracy. Ma też wszelkie predyspozycje ku temu, by pracę wykonywać.</a:t>
            </a:r>
            <a:endParaRPr lang="pl-PL" sz="1200" dirty="0">
              <a:latin typeface="Myriad Pro" panose="020B0503030403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4383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Pytamy uczestników jakich określeń</a:t>
            </a:r>
            <a:r>
              <a:rPr lang="pl-PL" baseline="0" dirty="0"/>
              <a:t> używali.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805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Głusi chcą jednego pojęcia użyć „głuchy”. Pozostałe pojęcia zostały wykorzystane ze względu na prawo, poprawność polityczną,</a:t>
            </a:r>
            <a:r>
              <a:rPr lang="pl-PL" baseline="0" dirty="0"/>
              <a:t> itp..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3446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Punkt widzenia medyczny został zaprezentowany wczoraj przez Panią Magdę Grabowską. Dzisiaj zaprezentujemy społeczny punkt widzenia.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4214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Termin „</a:t>
            </a:r>
            <a:r>
              <a:rPr lang="pl-PL" sz="1200" b="1" dirty="0">
                <a:solidFill>
                  <a:srgbClr val="FFFF00"/>
                </a:solidFill>
              </a:rPr>
              <a:t>głuchy</a:t>
            </a:r>
            <a:r>
              <a:rPr lang="pl-PL" sz="1200" dirty="0"/>
              <a:t>” pisane małą literą jest określeniem medycznym, oznacza człowieka, u którego stwierdzono niedosłuch głębokiego stopnia. Możliwości słuchowe – ograniczone, trudności w opanowaniu języka mówionego, trudności w komunikowaniu się.</a:t>
            </a:r>
          </a:p>
          <a:p>
            <a:endParaRPr lang="pl-PL" dirty="0"/>
          </a:p>
          <a:p>
            <a:pPr marL="0" indent="4763">
              <a:buNone/>
            </a:pPr>
            <a:r>
              <a:rPr lang="pl-PL" sz="1200" b="1" dirty="0">
                <a:solidFill>
                  <a:srgbClr val="FFFF00"/>
                </a:solidFill>
              </a:rPr>
              <a:t>Głuchy</a:t>
            </a:r>
            <a:r>
              <a:rPr lang="pl-PL" sz="1200" dirty="0"/>
              <a:t> pisane dużą literą oznacza członka określonej mniejszości językowej, dla którego język migowy jest jego pierwszym językiem. </a:t>
            </a:r>
          </a:p>
          <a:p>
            <a:pPr marL="0" indent="4763">
              <a:buNone/>
            </a:pPr>
            <a:r>
              <a:rPr lang="pl-PL" sz="1200" dirty="0"/>
              <a:t>Wielka litera „G” to deklaracja przynależności do Kultury Głuchych, do jej wartości, przekonań, norm, a nie tylko stan zdrowia.</a:t>
            </a:r>
          </a:p>
          <a:p>
            <a:pPr marL="0" indent="4763">
              <a:buNone/>
            </a:pPr>
            <a:endParaRPr lang="pl-PL" sz="1200" dirty="0"/>
          </a:p>
          <a:p>
            <a:pPr marL="0" indent="4763">
              <a:buNone/>
            </a:pPr>
            <a:r>
              <a:rPr lang="pl-PL" sz="1200" dirty="0"/>
              <a:t>Na przykład zdania:</a:t>
            </a:r>
          </a:p>
          <a:p>
            <a:pPr marL="0" indent="4763">
              <a:buNone/>
            </a:pPr>
            <a:r>
              <a:rPr lang="pl-PL" sz="1200" dirty="0"/>
              <a:t>- „</a:t>
            </a:r>
            <a:r>
              <a:rPr lang="pl-PL" sz="1200" b="1" dirty="0"/>
              <a:t>Jestem głuchy</a:t>
            </a:r>
            <a:r>
              <a:rPr lang="pl-PL" sz="1200" dirty="0"/>
              <a:t>” - oznacza postrzeganie siebie jako osoby, która utraciła słuch. </a:t>
            </a:r>
          </a:p>
          <a:p>
            <a:pPr marL="0" indent="4763">
              <a:buNone/>
            </a:pPr>
            <a:r>
              <a:rPr lang="pl-PL" sz="1200" dirty="0"/>
              <a:t>- „</a:t>
            </a:r>
            <a:r>
              <a:rPr lang="pl-PL" sz="1200" b="1" dirty="0"/>
              <a:t>Jestem Głuchy</a:t>
            </a:r>
            <a:r>
              <a:rPr lang="pl-PL" sz="1200" dirty="0"/>
              <a:t>” - oznacza członkostwo w Kulturze Głuchych.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166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763">
              <a:buNone/>
            </a:pPr>
            <a:r>
              <a:rPr lang="pl-PL" sz="1200" b="1" dirty="0">
                <a:solidFill>
                  <a:srgbClr val="FFFF00"/>
                </a:solidFill>
              </a:rPr>
              <a:t>Niedosłyszący</a:t>
            </a:r>
            <a:r>
              <a:rPr lang="pl-PL" sz="1200" dirty="0"/>
              <a:t> – osoba, u której ubytki słuchu też stwarzają trudności w naturalnym opanowaniu języka mówionego (nawet przy pomocy aparatów słuchowych), ale nie w takim poważnym stopniu jak u osoby głuchej. Osoba niedosłysząca ma też trudności z rozumieniem mowy bez użycia aparatów słuchowych, lecz w sprzyjających warunkach może ona ją rozumieć za pomocą tychże protez.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334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2975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„</a:t>
            </a:r>
            <a:r>
              <a:rPr lang="pl-PL" sz="1200" b="1" dirty="0">
                <a:solidFill>
                  <a:srgbClr val="FFFF00"/>
                </a:solidFill>
              </a:rPr>
              <a:t>Język migowy</a:t>
            </a:r>
            <a:r>
              <a:rPr lang="pl-PL" sz="1200" dirty="0"/>
              <a:t>” odnosi się do polskiego języka migowego, a nie systemu językowo-migowego.</a:t>
            </a:r>
          </a:p>
          <a:p>
            <a:r>
              <a:rPr lang="pl-PL" sz="1200" dirty="0"/>
              <a:t>Używając określenia „</a:t>
            </a:r>
            <a:r>
              <a:rPr lang="pl-PL" sz="1200" dirty="0">
                <a:solidFill>
                  <a:srgbClr val="FFFF00"/>
                </a:solidFill>
              </a:rPr>
              <a:t>język migowy</a:t>
            </a:r>
            <a:r>
              <a:rPr lang="pl-PL" sz="1200" dirty="0"/>
              <a:t>” ma się też na myśli inne języki migowe oprócz polskiego języka migowego – np. amerykański język migowy, szwedzki język migowy, niemiecki język migowy, francuski język migowy.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0B1F-4566-4BBE-A7D8-E791A327AA5E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6385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30C-5102-42E2-934F-04B403F9EBEC}" type="datetime1">
              <a:rPr lang="pl-PL" smtClean="0"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 descr="logo">
            <a:extLst>
              <a:ext uri="{FF2B5EF4-FFF2-40B4-BE49-F238E27FC236}">
                <a16:creationId xmlns:a16="http://schemas.microsoft.com/office/drawing/2014/main" xmlns="" id="{556F97DC-3F9A-4BD7-B527-B3F776A2D93E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2" y="375445"/>
            <a:ext cx="557593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575349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9C9-205F-4259-83DE-A7C5AAEF5F84}" type="datetime1">
              <a:rPr lang="pl-PL" smtClean="0"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 descr="logo">
            <a:extLst>
              <a:ext uri="{FF2B5EF4-FFF2-40B4-BE49-F238E27FC236}">
                <a16:creationId xmlns:a16="http://schemas.microsoft.com/office/drawing/2014/main" xmlns="" id="{D58EAA7E-0C7B-40D1-88E6-75E489523AF9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2" y="375445"/>
            <a:ext cx="557593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430750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D73-7080-4876-A2C9-FC1D70455669}" type="datetime1">
              <a:rPr lang="pl-PL" smtClean="0"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 descr="logo">
            <a:extLst>
              <a:ext uri="{FF2B5EF4-FFF2-40B4-BE49-F238E27FC236}">
                <a16:creationId xmlns:a16="http://schemas.microsoft.com/office/drawing/2014/main" xmlns="" id="{B53C601B-83F5-4840-9D91-361A9AF1CA6E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2" y="375445"/>
            <a:ext cx="557593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58283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7FAE-C6D2-4F1B-A904-0D6D0CE7C7B3}" type="datetime1">
              <a:rPr lang="pl-PL" smtClean="0"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 descr="logo">
            <a:extLst>
              <a:ext uri="{FF2B5EF4-FFF2-40B4-BE49-F238E27FC236}">
                <a16:creationId xmlns:a16="http://schemas.microsoft.com/office/drawing/2014/main" xmlns="" id="{CE1CD66D-A12C-47AD-B458-AC85DD168426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2" y="375445"/>
            <a:ext cx="557593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6859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992-6347-4225-AB10-0B3C19D72DFA}" type="datetime1">
              <a:rPr lang="pl-PL" smtClean="0"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 descr="logo">
            <a:extLst>
              <a:ext uri="{FF2B5EF4-FFF2-40B4-BE49-F238E27FC236}">
                <a16:creationId xmlns:a16="http://schemas.microsoft.com/office/drawing/2014/main" xmlns="" id="{102868C6-66D4-4D20-8C60-565581ECC81F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2" y="375445"/>
            <a:ext cx="557593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16586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BF8-5F3F-44FD-9EFD-08E57ED493D1}" type="datetime1">
              <a:rPr lang="pl-PL" smtClean="0"/>
              <a:t>2018-08-23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 descr="logo">
            <a:extLst>
              <a:ext uri="{FF2B5EF4-FFF2-40B4-BE49-F238E27FC236}">
                <a16:creationId xmlns:a16="http://schemas.microsoft.com/office/drawing/2014/main" xmlns="" id="{4BE3FA99-2F97-46DB-9415-F4F205125BE5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2" y="375445"/>
            <a:ext cx="557593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40203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A634-0E90-40FD-98A4-DDF028E14C6D}" type="datetime1">
              <a:rPr lang="pl-PL" smtClean="0"/>
              <a:t>2018-08-23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 descr="logo">
            <a:extLst>
              <a:ext uri="{FF2B5EF4-FFF2-40B4-BE49-F238E27FC236}">
                <a16:creationId xmlns:a16="http://schemas.microsoft.com/office/drawing/2014/main" xmlns="" id="{92EEAC30-CE99-4075-9166-46EFF1952B3A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2" y="375445"/>
            <a:ext cx="557593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007151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97A1-765C-4422-93BC-5F359A4A5D11}" type="datetime1">
              <a:rPr lang="pl-PL" smtClean="0"/>
              <a:t>2018-08-23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 descr="logo">
            <a:extLst>
              <a:ext uri="{FF2B5EF4-FFF2-40B4-BE49-F238E27FC236}">
                <a16:creationId xmlns:a16="http://schemas.microsoft.com/office/drawing/2014/main" xmlns="" id="{31F6C88B-971A-45B2-AC98-7B5910C7C68B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2" y="375445"/>
            <a:ext cx="557593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282213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7FE9-1B7E-4000-A5A3-E10E573BB789}" type="datetime1">
              <a:rPr lang="pl-PL" smtClean="0"/>
              <a:t>2018-08-23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 descr="logo">
            <a:extLst>
              <a:ext uri="{FF2B5EF4-FFF2-40B4-BE49-F238E27FC236}">
                <a16:creationId xmlns:a16="http://schemas.microsoft.com/office/drawing/2014/main" xmlns="" id="{057BDAA8-0649-4E94-AEF8-4187058C9710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2" y="375445"/>
            <a:ext cx="557593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946160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E2C-6FE5-419B-ACE3-2283EFEBCB6A}" type="datetime1">
              <a:rPr lang="pl-PL" smtClean="0"/>
              <a:t>2018-08-23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 descr="logo">
            <a:extLst>
              <a:ext uri="{FF2B5EF4-FFF2-40B4-BE49-F238E27FC236}">
                <a16:creationId xmlns:a16="http://schemas.microsoft.com/office/drawing/2014/main" xmlns="" id="{038AED5D-CDE5-4EB2-B46E-E606CA8463AB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2" y="375445"/>
            <a:ext cx="557593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82245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D82-E934-4188-A389-421FEBEA7612}" type="datetime1">
              <a:rPr lang="pl-PL" smtClean="0"/>
              <a:t>2018-08-23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 descr="logo">
            <a:extLst>
              <a:ext uri="{FF2B5EF4-FFF2-40B4-BE49-F238E27FC236}">
                <a16:creationId xmlns:a16="http://schemas.microsoft.com/office/drawing/2014/main" xmlns="" id="{375A5092-EDCD-45E8-89EA-FF31E2850E72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2" y="375445"/>
            <a:ext cx="557593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273898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626E-3C95-462B-8B7B-27D249A97222}" type="datetime1">
              <a:rPr lang="pl-PL" smtClean="0"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A0E06-34E5-4406-95B2-1FF2A4E4C73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6202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fade/>
  </p:transition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eadthesign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zg.lodz.pl/" TargetMode="External"/><Relationship Id="rId2" Type="http://schemas.openxmlformats.org/officeDocument/2006/relationships/hyperlink" Target="http://www.pzg.org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readthesign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481608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mgr inż. Maciej Kowalski</a:t>
            </a:r>
          </a:p>
          <a:p>
            <a:pPr algn="ctr"/>
            <a:r>
              <a:rPr lang="pl-PL" sz="2000" dirty="0"/>
              <a:t>Katarzyna Mucha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307181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i="1" dirty="0"/>
              <a:t>Głusi, słabosłyszący</a:t>
            </a:r>
          </a:p>
        </p:txBody>
      </p:sp>
      <p:pic>
        <p:nvPicPr>
          <p:cNvPr id="1026" name="Picture 2" descr="Znalezione obrazy dla zapytania deaf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285860"/>
            <a:ext cx="1842474" cy="1842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000100" y="5500702"/>
            <a:ext cx="72152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Innowacja społeczna pn. "Usługi rozwojowe dostępne dla wszystkich" realizowana przez Polski Związek Głuchych Oddział Łódzki </a:t>
            </a:r>
            <a:br>
              <a:rPr lang="pl-PL" sz="1000" dirty="0" smtClean="0"/>
            </a:br>
            <a:r>
              <a:rPr lang="pl-PL" sz="1000" dirty="0" smtClean="0"/>
              <a:t>na podstawie umowy o powierzenie grantu nr:  ZS-II.042.16.7.2017 z dnia 21.12.2017 w ramach projektu</a:t>
            </a:r>
            <a:r>
              <a:rPr lang="pl-PL" sz="1000" b="1" dirty="0" smtClean="0"/>
              <a:t> </a:t>
            </a:r>
            <a:r>
              <a:rPr lang="pl-PL" sz="1000" dirty="0" smtClean="0"/>
              <a:t>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464918"/>
          </a:xfrm>
        </p:spPr>
        <p:txBody>
          <a:bodyPr/>
          <a:lstStyle/>
          <a:p>
            <a:pPr algn="ctr">
              <a:buNone/>
            </a:pPr>
            <a:r>
              <a:rPr lang="pl-PL" sz="3600" dirty="0"/>
              <a:t>„</a:t>
            </a:r>
            <a:r>
              <a:rPr lang="pl-PL" sz="3600" b="1" dirty="0"/>
              <a:t>Głuchy wszystko może zrobić</a:t>
            </a:r>
          </a:p>
          <a:p>
            <a:pPr algn="ctr">
              <a:buNone/>
            </a:pPr>
            <a:r>
              <a:rPr lang="pl-PL" sz="3600" b="1" dirty="0"/>
              <a:t>oprócz słyszenia</a:t>
            </a:r>
            <a:r>
              <a:rPr lang="pl-PL" sz="3600" dirty="0"/>
              <a:t>”</a:t>
            </a:r>
          </a:p>
          <a:p>
            <a:pPr>
              <a:buNone/>
            </a:pPr>
            <a:endParaRPr lang="pl-PL" sz="3600" dirty="0"/>
          </a:p>
          <a:p>
            <a:pPr algn="r">
              <a:buNone/>
            </a:pPr>
            <a:r>
              <a:rPr lang="pl-PL" sz="2800" dirty="0"/>
              <a:t>Rektor Uniwersytetu </a:t>
            </a:r>
            <a:r>
              <a:rPr lang="pl-PL" sz="2800" dirty="0" err="1"/>
              <a:t>Gallaudeta</a:t>
            </a:r>
            <a:r>
              <a:rPr lang="pl-PL" sz="2800" dirty="0"/>
              <a:t> </a:t>
            </a:r>
          </a:p>
          <a:p>
            <a:pPr algn="r">
              <a:buNone/>
            </a:pPr>
            <a:r>
              <a:rPr lang="pl-PL" sz="2800" dirty="0"/>
              <a:t>Jordan King  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933700"/>
            <a:ext cx="621909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/>
              <a:t>Czym jest</a:t>
            </a:r>
            <a:br>
              <a:rPr lang="pl-PL" sz="4800" dirty="0"/>
            </a:br>
            <a:r>
              <a:rPr lang="pl-PL" sz="4800" dirty="0"/>
              <a:t>język migowy?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003" y="1678496"/>
            <a:ext cx="1934307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18235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5516" y="1124744"/>
            <a:ext cx="87129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„</a:t>
            </a:r>
            <a:r>
              <a:rPr lang="pl-PL" sz="4800" b="1" dirty="0"/>
              <a:t>Język migowy jest tam,</a:t>
            </a:r>
          </a:p>
          <a:p>
            <a:pPr algn="ctr"/>
            <a:r>
              <a:rPr lang="pl-PL" sz="4800" b="1" dirty="0"/>
              <a:t>gdzie są głusi</a:t>
            </a:r>
            <a:r>
              <a:rPr lang="pl-PL" sz="4800" dirty="0"/>
              <a:t>”</a:t>
            </a:r>
          </a:p>
          <a:p>
            <a:pPr algn="r"/>
            <a:r>
              <a:rPr lang="pl-PL" sz="2800" dirty="0"/>
              <a:t>George </a:t>
            </a:r>
            <a:r>
              <a:rPr lang="pl-PL" sz="2800" dirty="0" err="1"/>
              <a:t>Veditz</a:t>
            </a:r>
            <a:endParaRPr lang="pl-PL" sz="2800" dirty="0"/>
          </a:p>
        </p:txBody>
      </p:sp>
      <p:pic>
        <p:nvPicPr>
          <p:cNvPr id="12290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41205"/>
            <a:ext cx="3624387" cy="2393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84092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Co to jest język migowy?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05013"/>
            <a:ext cx="7886700" cy="2864147"/>
          </a:xfrm>
        </p:spPr>
        <p:txBody>
          <a:bodyPr>
            <a:normAutofit/>
          </a:bodyPr>
          <a:lstStyle/>
          <a:p>
            <a:r>
              <a:rPr lang="pl-PL" sz="3200" dirty="0"/>
              <a:t>„</a:t>
            </a:r>
            <a:r>
              <a:rPr lang="pl-PL" sz="3200" b="1" dirty="0"/>
              <a:t>Język migowy</a:t>
            </a:r>
            <a:r>
              <a:rPr lang="pl-PL" sz="3200" dirty="0"/>
              <a:t>” odnosi się do polskiego języka migowego, a nie systemu językowo-migowego.</a:t>
            </a:r>
          </a:p>
          <a:p>
            <a:r>
              <a:rPr lang="pl-PL" sz="3200" dirty="0"/>
              <a:t>Używając określenia „</a:t>
            </a:r>
            <a:r>
              <a:rPr lang="pl-PL" sz="3200" b="1" dirty="0"/>
              <a:t>język migowy</a:t>
            </a:r>
            <a:r>
              <a:rPr lang="pl-PL" sz="3200" dirty="0"/>
              <a:t>” ma się też na myśli inne narodowe języki migowe.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1058631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Co to jest PJM?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72608"/>
          </a:xfrm>
        </p:spPr>
        <p:txBody>
          <a:bodyPr>
            <a:noAutofit/>
          </a:bodyPr>
          <a:lstStyle/>
          <a:p>
            <a:pPr marL="1588" indent="-1588" algn="ctr">
              <a:buNone/>
            </a:pPr>
            <a:endParaRPr lang="pl-PL" sz="3200" dirty="0"/>
          </a:p>
          <a:p>
            <a:pPr marL="1588" indent="-1588" algn="ctr">
              <a:buNone/>
            </a:pPr>
            <a:endParaRPr lang="pl-PL" sz="3200" dirty="0"/>
          </a:p>
          <a:p>
            <a:pPr marL="1588" indent="-1588" algn="ctr">
              <a:buNone/>
            </a:pPr>
            <a:r>
              <a:rPr lang="pl-PL" sz="3200" dirty="0"/>
              <a:t>„</a:t>
            </a:r>
            <a:r>
              <a:rPr lang="pl-PL" sz="3200" b="1" dirty="0"/>
              <a:t>Polski Język Migowy</a:t>
            </a:r>
            <a:r>
              <a:rPr lang="pl-PL" sz="3200" dirty="0"/>
              <a:t>” (</a:t>
            </a:r>
            <a:r>
              <a:rPr lang="pl-PL" sz="3200" b="1" dirty="0"/>
              <a:t>PJM</a:t>
            </a:r>
            <a:r>
              <a:rPr lang="pl-PL" sz="3200" dirty="0"/>
              <a:t>)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10527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Co to jest SJM?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72608"/>
          </a:xfrm>
        </p:spPr>
        <p:txBody>
          <a:bodyPr>
            <a:noAutofit/>
          </a:bodyPr>
          <a:lstStyle/>
          <a:p>
            <a:pPr marL="1588" indent="-1588" algn="ctr">
              <a:buNone/>
            </a:pPr>
            <a:endParaRPr lang="pl-PL" sz="3200" dirty="0"/>
          </a:p>
          <a:p>
            <a:pPr marL="1588" indent="-1588" algn="ctr">
              <a:buNone/>
            </a:pPr>
            <a:endParaRPr lang="pl-PL" sz="3200" dirty="0"/>
          </a:p>
          <a:p>
            <a:pPr marL="1588" indent="-1588" algn="ctr">
              <a:buNone/>
            </a:pPr>
            <a:r>
              <a:rPr lang="pl-PL" sz="3200" dirty="0"/>
              <a:t>„</a:t>
            </a:r>
            <a:r>
              <a:rPr lang="pl-PL" sz="3200" b="1" dirty="0"/>
              <a:t>System Językowo-Migowy</a:t>
            </a:r>
            <a:r>
              <a:rPr lang="pl-PL" sz="3200" dirty="0"/>
              <a:t>” (</a:t>
            </a:r>
            <a:r>
              <a:rPr lang="pl-PL" sz="3200" b="1" dirty="0"/>
              <a:t>SJM</a:t>
            </a:r>
            <a:r>
              <a:rPr lang="pl-PL" sz="3200" dirty="0"/>
              <a:t>)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908768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Co to jest hybryda </a:t>
            </a:r>
            <a:r>
              <a:rPr lang="pl-PL" dirty="0" err="1"/>
              <a:t>PJM-SJM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008830"/>
            <a:ext cx="8640960" cy="1420170"/>
          </a:xfrm>
        </p:spPr>
        <p:txBody>
          <a:bodyPr>
            <a:noAutofit/>
          </a:bodyPr>
          <a:lstStyle/>
          <a:p>
            <a:pPr marL="1588" indent="-1588" algn="ctr">
              <a:buNone/>
            </a:pPr>
            <a:r>
              <a:rPr lang="pl-PL" sz="3200" dirty="0"/>
              <a:t>Jest to połączenie dwóch systemów komunikacyjnych: </a:t>
            </a:r>
            <a:r>
              <a:rPr lang="pl-PL" sz="3200" b="1" dirty="0"/>
              <a:t>PJM</a:t>
            </a:r>
            <a:r>
              <a:rPr lang="pl-PL" sz="3200" dirty="0"/>
              <a:t> i </a:t>
            </a:r>
            <a:r>
              <a:rPr lang="pl-PL" sz="3200" b="1" dirty="0"/>
              <a:t>SJM</a:t>
            </a:r>
            <a:r>
              <a:rPr lang="pl-PL" sz="3200" dirty="0"/>
              <a:t>.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83671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Różnice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51451"/>
            <a:ext cx="8640960" cy="3196952"/>
          </a:xfrm>
        </p:spPr>
        <p:txBody>
          <a:bodyPr>
            <a:noAutofit/>
          </a:bodyPr>
          <a:lstStyle/>
          <a:p>
            <a:pPr marL="1588" indent="-1588" algn="ctr">
              <a:buNone/>
            </a:pPr>
            <a:r>
              <a:rPr lang="pl-PL" sz="3200" dirty="0"/>
              <a:t>Przykład zdania:</a:t>
            </a:r>
          </a:p>
          <a:p>
            <a:pPr marL="1588" indent="-1588" algn="ctr">
              <a:buNone/>
            </a:pPr>
            <a:endParaRPr lang="pl-PL" sz="3200" dirty="0"/>
          </a:p>
          <a:p>
            <a:pPr marL="1588" indent="-1588" algn="ctr">
              <a:buNone/>
            </a:pPr>
            <a:r>
              <a:rPr lang="pl-PL" sz="3200" b="1" i="1" dirty="0"/>
              <a:t>Chłopiec jest pod drzewem.</a:t>
            </a:r>
          </a:p>
          <a:p>
            <a:pPr marL="1588" indent="-1588" algn="ctr">
              <a:buNone/>
            </a:pPr>
            <a:endParaRPr lang="pl-PL" sz="3200" b="1" i="1" dirty="0"/>
          </a:p>
          <a:p>
            <a:pPr marL="1588" indent="-1588" algn="ctr">
              <a:buNone/>
            </a:pPr>
            <a:r>
              <a:rPr lang="pl-PL" sz="3200" b="1" i="1" dirty="0"/>
              <a:t>Dziewczynka pojechała nad morze.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1521988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112474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Popularne stereotypy nt. </a:t>
            </a:r>
            <a:br>
              <a:rPr lang="pl-PL" dirty="0"/>
            </a:br>
            <a:r>
              <a:rPr lang="pl-PL" dirty="0"/>
              <a:t>głuchych i języka migowego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01009"/>
            <a:ext cx="8229600" cy="3096344"/>
          </a:xfrm>
        </p:spPr>
        <p:txBody>
          <a:bodyPr>
            <a:normAutofit fontScale="77500" lnSpcReduction="20000"/>
          </a:bodyPr>
          <a:lstStyle/>
          <a:p>
            <a:r>
              <a:rPr lang="pl-PL" sz="2800" dirty="0"/>
              <a:t>Język migowy jest językiem uniwersalnym.</a:t>
            </a:r>
          </a:p>
          <a:p>
            <a:r>
              <a:rPr lang="pl-PL" sz="2800" dirty="0"/>
              <a:t>Język migowy jest językiem zubożałym lub agramatycznym.</a:t>
            </a:r>
          </a:p>
          <a:p>
            <a:r>
              <a:rPr lang="pl-PL" sz="2800" dirty="0"/>
              <a:t>Każda osoba głucha jest użytkownikiem języka migowego.</a:t>
            </a:r>
          </a:p>
          <a:p>
            <a:r>
              <a:rPr lang="pl-PL" sz="2800" dirty="0"/>
              <a:t>Osoba głucha nie posiada języka.</a:t>
            </a:r>
          </a:p>
          <a:p>
            <a:r>
              <a:rPr lang="pl-PL" sz="2800" dirty="0"/>
              <a:t>Język polski jest pierwszym językiem osób głuchych.</a:t>
            </a:r>
          </a:p>
          <a:p>
            <a:r>
              <a:rPr lang="pl-PL" sz="2800" dirty="0"/>
              <a:t>Wystarczy nauczyć się alfabetu palcowego, żeby porozumieć się z niesłyszącym.</a:t>
            </a:r>
          </a:p>
          <a:p>
            <a:r>
              <a:rPr lang="pl-PL" sz="2800" dirty="0"/>
              <a:t>Każdy głuchy pragnie być osobą słyszącą.</a:t>
            </a:r>
          </a:p>
          <a:p>
            <a:r>
              <a:rPr lang="pl-PL" sz="2800" dirty="0"/>
              <a:t>Technologia pozwala całkowicie przywrócić słuch.</a:t>
            </a:r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amian\komiksy Szoka\599 009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20008" t="9444" r="20292" b="10575"/>
          <a:stretch>
            <a:fillRect/>
          </a:stretch>
        </p:blipFill>
        <p:spPr bwMode="auto">
          <a:xfrm>
            <a:off x="1907704" y="1412776"/>
            <a:ext cx="5328592" cy="4269749"/>
          </a:xfrm>
          <a:prstGeom prst="rect">
            <a:avLst/>
          </a:prstGeom>
          <a:noFill/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1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endParaRPr lang="pl-PL" sz="3200" dirty="0"/>
          </a:p>
          <a:p>
            <a:pPr marL="4763" indent="-4763">
              <a:buNone/>
            </a:pPr>
            <a:endParaRPr lang="pl-PL" sz="3200" dirty="0"/>
          </a:p>
          <a:p>
            <a:pPr marL="4763" indent="-4763">
              <a:buNone/>
            </a:pPr>
            <a:r>
              <a:rPr lang="pl-PL" sz="3200" dirty="0"/>
              <a:t>Niby to Polacy, niby to mieszkają z nami w jednym kraju. Niby to spotykamy się w tych samych sklepach, na tych samych ulicach, przystankach autobusowych i na pierwszy rzut oka nic nas od nich nie różni.</a:t>
            </a:r>
          </a:p>
          <a:p>
            <a:pPr marL="4763" indent="-4763">
              <a:buNone/>
            </a:pPr>
            <a:endParaRPr lang="pl-PL" sz="3200" dirty="0"/>
          </a:p>
          <a:p>
            <a:pPr marL="4763" indent="-4763">
              <a:buNone/>
            </a:pPr>
            <a:endParaRPr lang="pl-PL" sz="3200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933700"/>
            <a:ext cx="621909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/>
              <a:t>Co to jest </a:t>
            </a:r>
            <a:br>
              <a:rPr lang="pl-PL" sz="4800" b="1" dirty="0"/>
            </a:br>
            <a:r>
              <a:rPr lang="pl-PL" sz="4800" b="1" dirty="0"/>
              <a:t>Kultura Głuchych?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003" y="1678496"/>
            <a:ext cx="1934307" cy="3501008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751380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221729"/>
            <a:ext cx="7886700" cy="1325563"/>
          </a:xfrm>
        </p:spPr>
        <p:txBody>
          <a:bodyPr/>
          <a:lstStyle/>
          <a:p>
            <a:pPr algn="ctr"/>
            <a:r>
              <a:rPr lang="pl-PL" dirty="0"/>
              <a:t>Kultura Głuchych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16" y="2564904"/>
            <a:ext cx="8712968" cy="2448272"/>
          </a:xfrm>
        </p:spPr>
        <p:txBody>
          <a:bodyPr>
            <a:normAutofit fontScale="92500"/>
          </a:bodyPr>
          <a:lstStyle/>
          <a:p>
            <a:pPr marL="1588" indent="-1588">
              <a:lnSpc>
                <a:spcPct val="120000"/>
              </a:lnSpc>
              <a:buNone/>
            </a:pPr>
            <a:r>
              <a:rPr lang="pl-PL" sz="3600" dirty="0"/>
              <a:t>„</a:t>
            </a:r>
            <a:r>
              <a:rPr lang="pl-PL" sz="3600" b="1" dirty="0"/>
              <a:t>Kultura Głuchych</a:t>
            </a:r>
            <a:r>
              <a:rPr lang="pl-PL" sz="3600" dirty="0"/>
              <a:t>” to termin odnoszący się do ruchu społecznego, którego wyznacznikiem jest doświadczanie Głuchoty w kontekście kultury. 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1325563"/>
          </a:xfrm>
        </p:spPr>
        <p:txBody>
          <a:bodyPr/>
          <a:lstStyle/>
          <a:p>
            <a:pPr algn="ctr"/>
            <a:r>
              <a:rPr lang="pl-PL" dirty="0"/>
              <a:t>Kultura Głuchych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125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pl-PL" sz="3200" dirty="0"/>
              <a:t>Do </a:t>
            </a:r>
            <a:r>
              <a:rPr lang="pl-PL" sz="3200" b="1" dirty="0"/>
              <a:t>Kultury Głuchych należy</a:t>
            </a:r>
            <a:r>
              <a:rPr lang="pl-PL" sz="3200" dirty="0"/>
              <a:t>: </a:t>
            </a:r>
          </a:p>
          <a:p>
            <a:pPr marL="355600" indent="-266700">
              <a:lnSpc>
                <a:spcPct val="120000"/>
              </a:lnSpc>
            </a:pPr>
            <a:r>
              <a:rPr lang="pl-PL" sz="3200" dirty="0" err="1"/>
              <a:t>DeafArt</a:t>
            </a:r>
            <a:r>
              <a:rPr lang="pl-PL" sz="3200" dirty="0"/>
              <a:t> </a:t>
            </a:r>
          </a:p>
          <a:p>
            <a:pPr marL="355600" indent="-266700">
              <a:lnSpc>
                <a:spcPct val="120000"/>
              </a:lnSpc>
            </a:pPr>
            <a:r>
              <a:rPr lang="pl-PL" sz="3200" dirty="0" err="1"/>
              <a:t>savoir-vivre</a:t>
            </a:r>
            <a:r>
              <a:rPr lang="pl-PL" sz="3200" dirty="0"/>
              <a:t> Głuchych</a:t>
            </a:r>
          </a:p>
          <a:p>
            <a:pPr marL="355600" indent="-266700">
              <a:lnSpc>
                <a:spcPct val="120000"/>
              </a:lnSpc>
            </a:pPr>
            <a:r>
              <a:rPr lang="pl-PL" sz="3200" dirty="0"/>
              <a:t>język (poezja, humor) </a:t>
            </a:r>
          </a:p>
          <a:p>
            <a:pPr marL="355600" indent="-266700">
              <a:lnSpc>
                <a:spcPct val="120000"/>
              </a:lnSpc>
            </a:pPr>
            <a:r>
              <a:rPr lang="pl-PL" sz="3200" dirty="0"/>
              <a:t>teatr </a:t>
            </a:r>
          </a:p>
          <a:p>
            <a:pPr marL="355600" indent="-266700">
              <a:lnSpc>
                <a:spcPct val="120000"/>
              </a:lnSpc>
            </a:pPr>
            <a:r>
              <a:rPr lang="pl-PL" sz="3200" dirty="0" err="1"/>
              <a:t>Deaflympics</a:t>
            </a:r>
            <a:endParaRPr lang="pl-PL" sz="320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amian\program PJM\KG\ARTPOSTER375x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6" y="2492896"/>
            <a:ext cx="4139952" cy="3720207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364088" y="4890473"/>
            <a:ext cx="2844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err="1"/>
              <a:t>Luisella</a:t>
            </a:r>
            <a:r>
              <a:rPr lang="pl-PL" sz="3200" dirty="0"/>
              <a:t> </a:t>
            </a:r>
            <a:r>
              <a:rPr lang="pl-PL" sz="3200" dirty="0" err="1"/>
              <a:t>Zuccotti</a:t>
            </a:r>
            <a:endParaRPr lang="pl-PL" sz="3200" dirty="0"/>
          </a:p>
        </p:txBody>
      </p:sp>
      <p:pic>
        <p:nvPicPr>
          <p:cNvPr id="1026" name="Picture 2" descr="E:\Damian\program PJM\KG\art0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04422"/>
            <a:ext cx="4139952" cy="3291262"/>
          </a:xfrm>
          <a:prstGeom prst="rect">
            <a:avLst/>
          </a:prstGeom>
          <a:noFill/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amian\program PJM\KG\Chuck Bai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31" y="1988840"/>
            <a:ext cx="7985337" cy="261466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493434" y="5013176"/>
            <a:ext cx="2157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Chuck Baird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464580" y="5440868"/>
            <a:ext cx="2214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err="1"/>
              <a:t>Deaflympics</a:t>
            </a:r>
            <a:endParaRPr lang="pl-PL" sz="3200" dirty="0"/>
          </a:p>
        </p:txBody>
      </p:sp>
      <p:pic>
        <p:nvPicPr>
          <p:cNvPr id="3074" name="Picture 2" descr="Znalezione obrazy dla zapytania Deaflym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660" y="1124744"/>
            <a:ext cx="5608679" cy="4206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794355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23796" y="5229200"/>
            <a:ext cx="2096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Pantomima</a:t>
            </a:r>
          </a:p>
        </p:txBody>
      </p:sp>
      <p:pic>
        <p:nvPicPr>
          <p:cNvPr id="7170" name="Picture 2" descr="ZdjÄcie uÅ¼ytkownika Regina SmoczyÅs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610" y="260648"/>
            <a:ext cx="7468385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9830011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28649" y="736649"/>
            <a:ext cx="7886700" cy="1325563"/>
          </a:xfrm>
        </p:spPr>
        <p:txBody>
          <a:bodyPr/>
          <a:lstStyle/>
          <a:p>
            <a:pPr algn="ctr"/>
            <a:r>
              <a:rPr lang="pl-PL" dirty="0"/>
              <a:t>Dowcip</a:t>
            </a:r>
          </a:p>
        </p:txBody>
      </p:sp>
      <p:pic>
        <p:nvPicPr>
          <p:cNvPr id="13314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134" y="2412356"/>
            <a:ext cx="2419729" cy="2383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9695324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933700"/>
            <a:ext cx="6219093" cy="990600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Savoir-vivre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003" y="1678496"/>
            <a:ext cx="1934307" cy="3501008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447268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325563"/>
          </a:xfrm>
        </p:spPr>
        <p:txBody>
          <a:bodyPr/>
          <a:lstStyle/>
          <a:p>
            <a:pPr algn="ctr"/>
            <a:r>
              <a:rPr lang="pl-PL" dirty="0" err="1"/>
              <a:t>Savoir-vivre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7776864" cy="4608512"/>
          </a:xfrm>
        </p:spPr>
        <p:txBody>
          <a:bodyPr>
            <a:noAutofit/>
          </a:bodyPr>
          <a:lstStyle/>
          <a:p>
            <a:pPr defTabSz="266700"/>
            <a:r>
              <a:rPr lang="pl-PL" sz="2400" b="1" dirty="0"/>
              <a:t>Wskazanie palcem</a:t>
            </a:r>
          </a:p>
          <a:p>
            <a:pPr defTabSz="266700"/>
            <a:r>
              <a:rPr lang="pl-PL" sz="2400" b="1" dirty="0"/>
              <a:t>Machanie ręką</a:t>
            </a:r>
            <a:endParaRPr lang="pl-PL" sz="2400" dirty="0"/>
          </a:p>
          <a:p>
            <a:pPr defTabSz="266700"/>
            <a:r>
              <a:rPr lang="pl-PL" sz="2400" b="1" dirty="0"/>
              <a:t>Lekkie klepnięcie w obszarze rąk lub ramion</a:t>
            </a:r>
            <a:endParaRPr lang="pl-PL" sz="2400" dirty="0"/>
          </a:p>
          <a:p>
            <a:pPr defTabSz="266700"/>
            <a:r>
              <a:rPr lang="pl-PL" sz="2400" b="1" dirty="0"/>
              <a:t>Lekkie uderzenie otwartą dłonią w stół</a:t>
            </a:r>
          </a:p>
          <a:p>
            <a:pPr defTabSz="266700"/>
            <a:r>
              <a:rPr lang="pl-PL" sz="2400" b="1" dirty="0"/>
              <a:t>Miganie światłem </a:t>
            </a:r>
          </a:p>
          <a:p>
            <a:pPr defTabSz="266700"/>
            <a:r>
              <a:rPr lang="pl-PL" sz="2400" b="1" dirty="0"/>
              <a:t>Poproszenie kogoś o zawołanie innej</a:t>
            </a:r>
            <a:endParaRPr lang="pl-PL" sz="2400" dirty="0"/>
          </a:p>
          <a:p>
            <a:pPr defTabSz="266700"/>
            <a:r>
              <a:rPr lang="pl-PL" sz="2400" b="1" dirty="0"/>
              <a:t>Rzucenie lekkim przedmiotem </a:t>
            </a:r>
          </a:p>
          <a:p>
            <a:pPr defTabSz="266700"/>
            <a:r>
              <a:rPr lang="pl-PL" sz="2400" b="1" dirty="0"/>
              <a:t>Wysłanie sygnału z telefonu komórkowego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/>
              <a:t>Brawa, oklaski</a:t>
            </a:r>
            <a:endParaRPr lang="pl-PL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/>
              <a:t>Życzenie smacznego</a:t>
            </a:r>
            <a:endParaRPr lang="pl-PL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/>
              <a:t>Niezwracanie nadmiernej uwagi</a:t>
            </a:r>
            <a:endParaRPr lang="pl-PL" sz="2400" dirty="0"/>
          </a:p>
          <a:p>
            <a:pPr marL="179388" indent="-179388" defTabSz="266700"/>
            <a:endParaRPr lang="pl-PL" sz="240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1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endParaRPr lang="pl-PL" sz="3200" dirty="0"/>
          </a:p>
          <a:p>
            <a:pPr marL="4763" indent="-4763">
              <a:buNone/>
            </a:pPr>
            <a:endParaRPr lang="pl-PL" sz="3200" dirty="0"/>
          </a:p>
          <a:p>
            <a:pPr marL="4763" indent="-4763">
              <a:buNone/>
            </a:pPr>
            <a:endParaRPr lang="pl-PL" sz="3200" dirty="0"/>
          </a:p>
          <a:p>
            <a:pPr marL="4763" indent="-4763">
              <a:buNone/>
            </a:pPr>
            <a:r>
              <a:rPr lang="pl-PL" sz="3200" dirty="0"/>
              <a:t>Jednakże w chwili nawiązania kontaktu wycofujemy się przestraszeni tym, czego nie rozumiemy, a nie rozumiemy wiele, szczególnie najważniejszego.</a:t>
            </a:r>
          </a:p>
          <a:p>
            <a:pPr marL="4763" indent="-4763">
              <a:buNone/>
            </a:pPr>
            <a:endParaRPr lang="pl-PL" sz="3200" dirty="0"/>
          </a:p>
          <a:p>
            <a:pPr marL="4763" indent="-4763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352648756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280831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sz="2800" b="1" dirty="0"/>
              <a:t>Przerwanie kontaktu wzrokowego </a:t>
            </a:r>
            <a:r>
              <a:rPr lang="pl-PL" sz="2800" dirty="0"/>
              <a:t>w komunikacji osób  słyszących nie prowadzi bezpośrednio do jej zerwania, ale może być odebrane jako forma lekceważenia.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/>
          <a:lstStyle/>
          <a:p>
            <a:r>
              <a:rPr lang="pl-PL" dirty="0"/>
              <a:t>Przeszkody w komunikacji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896"/>
            <a:ext cx="8229600" cy="338437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dirty="0"/>
              <a:t>Poniżej znajdują się dwa przykłady nietaktownych zachowań, jakie mogą mieć miejsce podczas komunikacji wizualnej, szczególnie wtedy gdy wykonywane są świadomie: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pl-PL" b="1" dirty="0"/>
              <a:t>zajmowanie wzroku inną czynnością</a:t>
            </a:r>
            <a:endParaRPr lang="pl-PL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pl-PL" b="1" dirty="0"/>
              <a:t>śledzenie wzrokiem dłoni rozmówcy</a:t>
            </a:r>
            <a:endParaRPr lang="pl-PL" dirty="0"/>
          </a:p>
          <a:p>
            <a:pPr>
              <a:spcAft>
                <a:spcPts val="600"/>
              </a:spcAft>
            </a:pPr>
            <a:r>
              <a:rPr lang="pl-PL" b="1" dirty="0"/>
              <a:t>przesadzanie z potakiwaniem</a:t>
            </a:r>
            <a:endParaRPr lang="pl-PL" dirty="0"/>
          </a:p>
          <a:p>
            <a:pPr>
              <a:spcAft>
                <a:spcPts val="600"/>
              </a:spcAft>
            </a:pPr>
            <a:r>
              <a:rPr lang="pl-PL" b="1" dirty="0"/>
              <a:t>wchodzenie pomiędzy osoby porozumiewające się</a:t>
            </a:r>
            <a:r>
              <a:rPr lang="pl-PL" dirty="0"/>
              <a:t> językiem migowym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2264" y="1015278"/>
            <a:ext cx="7886700" cy="1325563"/>
          </a:xfrm>
        </p:spPr>
        <p:txBody>
          <a:bodyPr/>
          <a:lstStyle/>
          <a:p>
            <a:r>
              <a:rPr lang="pl-PL" dirty="0"/>
              <a:t>Przeszkody w komunikacji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amian\komiksy Szoka\443 00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385831" y="1174364"/>
            <a:ext cx="6372337" cy="4509271"/>
          </a:xfrm>
          <a:prstGeom prst="rect">
            <a:avLst/>
          </a:prstGeom>
          <a:noFill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5301208"/>
            <a:ext cx="2676899" cy="238158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764630" y="1556792"/>
            <a:ext cx="777686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800" b="1" dirty="0">
                <a:solidFill>
                  <a:srgbClr val="000090"/>
                </a:solidFill>
                <a:latin typeface="Myriad Pro" panose="020B0503030403020204" pitchFamily="34" charset="0"/>
                <a:hlinkClick r:id="rId3"/>
              </a:rPr>
              <a:t>http://www.spreadthesign.com/</a:t>
            </a:r>
            <a:endParaRPr lang="pl-PL" sz="2800" b="1" dirty="0">
              <a:solidFill>
                <a:srgbClr val="000090"/>
              </a:solidFill>
              <a:latin typeface="Myriad Pro" panose="020B0503030403020204" pitchFamily="34" charset="0"/>
            </a:endParaRPr>
          </a:p>
          <a:p>
            <a:pPr>
              <a:spcAft>
                <a:spcPts val="600"/>
              </a:spcAft>
            </a:pPr>
            <a:endParaRPr lang="pl-PL" sz="2800" b="1" dirty="0">
              <a:solidFill>
                <a:srgbClr val="000090"/>
              </a:solidFill>
              <a:latin typeface="Myriad Pro" panose="020B0503030403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l-PL" sz="2800" b="1" dirty="0">
                <a:solidFill>
                  <a:srgbClr val="000090"/>
                </a:solidFill>
                <a:latin typeface="Myriad Pro" panose="020B0503030403020204" pitchFamily="34" charset="0"/>
              </a:rPr>
              <a:t>Słownik języków migowych on-line!</a:t>
            </a:r>
          </a:p>
          <a:p>
            <a:pPr>
              <a:spcAft>
                <a:spcPts val="600"/>
              </a:spcAft>
            </a:pPr>
            <a:endParaRPr lang="pl-PL" sz="2800" b="1" dirty="0">
              <a:solidFill>
                <a:srgbClr val="00009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65126"/>
            <a:ext cx="1761391" cy="88069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28650" y="651303"/>
            <a:ext cx="7886700" cy="1325563"/>
          </a:xfrm>
        </p:spPr>
        <p:txBody>
          <a:bodyPr/>
          <a:lstStyle/>
          <a:p>
            <a:r>
              <a:rPr lang="pl-PL" dirty="0" err="1"/>
              <a:t>SpreadTheSign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721" y="3140968"/>
            <a:ext cx="3940682" cy="2523903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993862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677813"/>
            <a:ext cx="7886700" cy="1325563"/>
          </a:xfrm>
        </p:spPr>
        <p:txBody>
          <a:bodyPr/>
          <a:lstStyle/>
          <a:p>
            <a:pPr algn="ctr"/>
            <a:r>
              <a:rPr lang="pl-PL" dirty="0"/>
              <a:t>Strony internetowe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>
                <a:hlinkClick r:id="rId2"/>
              </a:rPr>
              <a:t>http://www.pzg.org.pl/</a:t>
            </a:r>
            <a:endParaRPr lang="pl-PL" dirty="0"/>
          </a:p>
          <a:p>
            <a:r>
              <a:rPr lang="pl-PL" dirty="0">
                <a:hlinkClick r:id="rId3"/>
              </a:rPr>
              <a:t>http://www.pzg.lodz.pl/</a:t>
            </a:r>
            <a:endParaRPr lang="pl-PL" dirty="0"/>
          </a:p>
          <a:p>
            <a:r>
              <a:rPr lang="pl-PL" dirty="0">
                <a:hlinkClick r:id="rId4"/>
              </a:rPr>
              <a:t>http://spreadthesign.com/</a:t>
            </a:r>
            <a:endParaRPr lang="pl-PL" dirty="0"/>
          </a:p>
          <a:p>
            <a:r>
              <a:rPr lang="pl-PL" dirty="0"/>
              <a:t>facebook.pl</a:t>
            </a:r>
          </a:p>
          <a:p>
            <a:r>
              <a:rPr lang="pl-PL" dirty="0"/>
              <a:t>youtube.pl</a:t>
            </a:r>
          </a:p>
          <a:p>
            <a:r>
              <a:rPr lang="pl-PL" dirty="0"/>
              <a:t>instagram.pl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933700"/>
            <a:ext cx="6219093" cy="990600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Pytania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003" y="1678496"/>
            <a:ext cx="1934307" cy="3501008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40163944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2800" dirty="0"/>
              <a:t>„</a:t>
            </a:r>
            <a:r>
              <a:rPr lang="pl-PL" sz="2800" b="1" dirty="0"/>
              <a:t>Głuchy wszystko może zrobić oprócz słyszenia</a:t>
            </a:r>
            <a:r>
              <a:rPr lang="pl-PL" sz="2800" dirty="0"/>
              <a:t>”</a:t>
            </a:r>
          </a:p>
          <a:p>
            <a:pPr>
              <a:buNone/>
            </a:pPr>
            <a:endParaRPr lang="pl-PL" dirty="0"/>
          </a:p>
          <a:p>
            <a:pPr algn="r">
              <a:buNone/>
            </a:pPr>
            <a:r>
              <a:rPr lang="pl-PL" sz="2400" i="1" dirty="0"/>
              <a:t>Rektor Uniwersytetu </a:t>
            </a:r>
            <a:r>
              <a:rPr lang="pl-PL" sz="2400" i="1" dirty="0" err="1"/>
              <a:t>Gallaudeta</a:t>
            </a:r>
            <a:r>
              <a:rPr lang="pl-PL" sz="2400" i="1" dirty="0"/>
              <a:t> </a:t>
            </a:r>
          </a:p>
          <a:p>
            <a:pPr algn="r">
              <a:buNone/>
            </a:pPr>
            <a:r>
              <a:rPr lang="pl-PL" sz="2400" i="1" dirty="0"/>
              <a:t>Jordan King </a:t>
            </a:r>
          </a:p>
          <a:p>
            <a:pPr algn="r">
              <a:buNone/>
            </a:pPr>
            <a:endParaRPr lang="pl-PL" sz="2400" dirty="0"/>
          </a:p>
          <a:p>
            <a:pPr algn="r">
              <a:buNone/>
            </a:pP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429309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Dziękujemy za uwagę </a:t>
            </a: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Innowacja społeczna pn. "Usługi rozwojowe dostępne dla wszystkich" realizowana przez Polski Związek Głuchych Oddział Łódzki  na podstawie umowy o powierzenie grantu nr:  ZS-II.042.16.7.2017 z dnia 21.12.2017 w ramach projektu „Chcemy pracować – innowacje w zakresie usług opiekuńczych dla osób zależnych” realizowanego przez Gminę Miasta Radomia w ramach programu Operacyjnego Wiedza Edukacja Rozwój 2014-2020 współfinansowanego ze środków Europejskiego Funduszu Społecznego IV Oś Priorytetowa POWER, Działanie 4.1: Innowacje społeczne </a:t>
            </a:r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933700"/>
            <a:ext cx="621909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/>
              <a:t>Kim jest osoba,</a:t>
            </a:r>
            <a:br>
              <a:rPr lang="pl-PL" sz="4800" b="1" dirty="0"/>
            </a:br>
            <a:r>
              <a:rPr lang="pl-PL" sz="4800" b="1" dirty="0"/>
              <a:t>która nie słyszy?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003" y="1678496"/>
            <a:ext cx="1934307" cy="35010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05158"/>
            <a:ext cx="7886700" cy="1325563"/>
          </a:xfrm>
        </p:spPr>
        <p:txBody>
          <a:bodyPr>
            <a:normAutofit/>
          </a:bodyPr>
          <a:lstStyle/>
          <a:p>
            <a:r>
              <a:rPr lang="pl-PL" dirty="0"/>
              <a:t>Powszechnie używane pojęcie osoby, która nie słyszy.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03565" y="2492896"/>
            <a:ext cx="8229600" cy="3394496"/>
          </a:xfrm>
        </p:spPr>
        <p:txBody>
          <a:bodyPr>
            <a:normAutofit fontScale="92500" lnSpcReduction="20000"/>
          </a:bodyPr>
          <a:lstStyle/>
          <a:p>
            <a:pPr marL="444500" indent="-355600"/>
            <a:r>
              <a:rPr lang="pl-PL" sz="3200" dirty="0"/>
              <a:t>głuchoniemy</a:t>
            </a:r>
          </a:p>
          <a:p>
            <a:pPr marL="444500" indent="-355600"/>
            <a:r>
              <a:rPr lang="pl-PL" sz="3200" dirty="0"/>
              <a:t>głuchy</a:t>
            </a:r>
          </a:p>
          <a:p>
            <a:pPr marL="444500" indent="-355600"/>
            <a:r>
              <a:rPr lang="pl-PL" sz="3200" dirty="0"/>
              <a:t>niedosłyszący</a:t>
            </a:r>
          </a:p>
          <a:p>
            <a:pPr marL="444500" indent="-355600"/>
            <a:r>
              <a:rPr lang="pl-PL" sz="3200" dirty="0"/>
              <a:t>niesłyszący</a:t>
            </a:r>
          </a:p>
          <a:p>
            <a:pPr marL="444500" indent="-355600"/>
            <a:r>
              <a:rPr lang="pl-PL" sz="3200" dirty="0" err="1"/>
              <a:t>słabosłyszący</a:t>
            </a:r>
            <a:endParaRPr lang="pl-PL" sz="3200" dirty="0"/>
          </a:p>
          <a:p>
            <a:pPr marL="444500" indent="-355600"/>
            <a:r>
              <a:rPr lang="pl-PL" sz="3200" dirty="0"/>
              <a:t>inwalida słuchu</a:t>
            </a:r>
          </a:p>
          <a:p>
            <a:pPr marL="444500" indent="-355600"/>
            <a:r>
              <a:rPr lang="pl-PL" sz="3200" dirty="0"/>
              <a:t>inwalida narządu słuchu</a:t>
            </a:r>
          </a:p>
          <a:p>
            <a:pPr marL="444500" indent="-355600"/>
            <a:r>
              <a:rPr lang="pl-PL" sz="3200" dirty="0"/>
              <a:t>osoba z niepełnosprawnością słuchu</a:t>
            </a:r>
          </a:p>
        </p:txBody>
      </p:sp>
    </p:spTree>
  </p:cSld>
  <p:clrMapOvr>
    <a:masterClrMapping/>
  </p:clrMapOvr>
  <p:transition spd="med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08720"/>
            <a:ext cx="7886700" cy="1325563"/>
          </a:xfrm>
        </p:spPr>
        <p:txBody>
          <a:bodyPr>
            <a:normAutofit/>
          </a:bodyPr>
          <a:lstStyle/>
          <a:p>
            <a:r>
              <a:rPr lang="pl-PL" dirty="0"/>
              <a:t>Powszechnie używane pojęcie osoby, która nie słyszy.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9600" cy="3816424"/>
          </a:xfrm>
        </p:spPr>
        <p:txBody>
          <a:bodyPr>
            <a:normAutofit fontScale="92500" lnSpcReduction="10000"/>
          </a:bodyPr>
          <a:lstStyle/>
          <a:p>
            <a:pPr marL="444500" indent="-355600"/>
            <a:r>
              <a:rPr lang="pl-PL" sz="3200" dirty="0"/>
              <a:t>głuchoniemy</a:t>
            </a:r>
          </a:p>
          <a:p>
            <a:pPr marL="444500" indent="-355600"/>
            <a:r>
              <a:rPr lang="pl-PL" sz="3200" b="1" u="sng" dirty="0"/>
              <a:t>głuchy</a:t>
            </a:r>
          </a:p>
          <a:p>
            <a:pPr marL="444500" indent="-355600"/>
            <a:r>
              <a:rPr lang="pl-PL" sz="3200" dirty="0"/>
              <a:t>niedosłyszący</a:t>
            </a:r>
          </a:p>
          <a:p>
            <a:pPr marL="444500" indent="-355600"/>
            <a:r>
              <a:rPr lang="pl-PL" sz="3200" dirty="0"/>
              <a:t>niesłyszący</a:t>
            </a:r>
          </a:p>
          <a:p>
            <a:pPr marL="444500" indent="-355600"/>
            <a:r>
              <a:rPr lang="pl-PL" sz="3200" dirty="0" err="1"/>
              <a:t>słabosłyszący</a:t>
            </a:r>
            <a:endParaRPr lang="pl-PL" sz="3200" dirty="0"/>
          </a:p>
          <a:p>
            <a:pPr marL="444500" indent="-355600"/>
            <a:r>
              <a:rPr lang="pl-PL" sz="3200" dirty="0"/>
              <a:t>inwalida słuchu</a:t>
            </a:r>
          </a:p>
          <a:p>
            <a:pPr marL="444500" indent="-355600"/>
            <a:r>
              <a:rPr lang="pl-PL" sz="3200" dirty="0"/>
              <a:t>inwalida narządu słuchu</a:t>
            </a:r>
          </a:p>
          <a:p>
            <a:pPr marL="444500" indent="-355600"/>
            <a:r>
              <a:rPr lang="pl-PL" sz="3200" dirty="0"/>
              <a:t>osoba z niepełnosprawnością słuchu</a:t>
            </a:r>
          </a:p>
        </p:txBody>
      </p:sp>
    </p:spTree>
    <p:extLst>
      <p:ext uri="{BB962C8B-B14F-4D97-AF65-F5344CB8AC3E}">
        <p14:creationId xmlns:p14="http://schemas.microsoft.com/office/powerpoint/2010/main" xmlns="" val="2239790372"/>
      </p:ext>
    </p:extLst>
  </p:cSld>
  <p:clrMapOvr>
    <a:masterClrMapping/>
  </p:clrMapOvr>
  <p:transition spd="med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4654" y="676680"/>
            <a:ext cx="7886700" cy="1325563"/>
          </a:xfrm>
        </p:spPr>
        <p:txBody>
          <a:bodyPr>
            <a:noAutofit/>
          </a:bodyPr>
          <a:lstStyle/>
          <a:p>
            <a:r>
              <a:rPr lang="pl-PL" dirty="0"/>
              <a:t>Problem medyczny czy społeczny?</a:t>
            </a:r>
            <a:endParaRPr lang="pl-PL" sz="3200" b="1" dirty="0"/>
          </a:p>
        </p:txBody>
      </p:sp>
      <p:sp>
        <p:nvSpPr>
          <p:cNvPr id="107526" name="Rectangle 6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712968" cy="4608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>
                <a:effectLst/>
              </a:rPr>
              <a:t>Na świecie są dwa punkty widzenia:</a:t>
            </a:r>
          </a:p>
          <a:p>
            <a:pPr lvl="1"/>
            <a:r>
              <a:rPr lang="pl-PL" sz="2800" dirty="0">
                <a:effectLst/>
              </a:rPr>
              <a:t>medyczny</a:t>
            </a:r>
          </a:p>
          <a:p>
            <a:pPr lvl="1"/>
            <a:r>
              <a:rPr lang="pl-PL" sz="2800" dirty="0"/>
              <a:t>społeczny</a:t>
            </a:r>
          </a:p>
        </p:txBody>
      </p:sp>
      <p:pic>
        <p:nvPicPr>
          <p:cNvPr id="8194" name="Picture 2" descr="Znalezione obrazy dla zapytania model medyczny czy spoÅec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069" y="2231671"/>
            <a:ext cx="6342333" cy="3691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45" y="641828"/>
            <a:ext cx="7886700" cy="1325563"/>
          </a:xfrm>
        </p:spPr>
        <p:txBody>
          <a:bodyPr>
            <a:normAutofit/>
          </a:bodyPr>
          <a:lstStyle/>
          <a:p>
            <a:r>
              <a:rPr lang="pl-PL" dirty="0"/>
              <a:t>Definicja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608934"/>
          </a:xfrm>
        </p:spPr>
        <p:txBody>
          <a:bodyPr>
            <a:normAutofit/>
          </a:bodyPr>
          <a:lstStyle/>
          <a:p>
            <a:pPr marL="0" indent="4763">
              <a:buNone/>
            </a:pPr>
            <a:r>
              <a:rPr lang="pl-PL" sz="3200" dirty="0"/>
              <a:t>Słowo „</a:t>
            </a:r>
            <a:r>
              <a:rPr lang="pl-PL" sz="3200" b="1" dirty="0"/>
              <a:t>G/głuchy</a:t>
            </a:r>
            <a:r>
              <a:rPr lang="pl-PL" sz="3200" dirty="0"/>
              <a:t>” posiada dwa znaczenia.</a:t>
            </a:r>
          </a:p>
        </p:txBody>
      </p:sp>
      <p:pic>
        <p:nvPicPr>
          <p:cNvPr id="10244" name="Picture 4" descr="http://krytykapolityczna.pl/file/2016/10/img_89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21" t="16548" r="6140"/>
          <a:stretch/>
        </p:blipFill>
        <p:spPr bwMode="auto">
          <a:xfrm>
            <a:off x="223153" y="2708920"/>
            <a:ext cx="4474538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Znaczenie snu gÅuc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738" y="3357219"/>
            <a:ext cx="3989109" cy="2659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77" y="595450"/>
            <a:ext cx="7886700" cy="1325563"/>
          </a:xfrm>
        </p:spPr>
        <p:txBody>
          <a:bodyPr>
            <a:normAutofit/>
          </a:bodyPr>
          <a:lstStyle/>
          <a:p>
            <a:r>
              <a:rPr lang="pl-PL" dirty="0"/>
              <a:t>Definicja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608934"/>
          </a:xfrm>
        </p:spPr>
        <p:txBody>
          <a:bodyPr>
            <a:normAutofit/>
          </a:bodyPr>
          <a:lstStyle/>
          <a:p>
            <a:pPr marL="0" indent="4763">
              <a:buNone/>
            </a:pPr>
            <a:r>
              <a:rPr lang="pl-PL" sz="3200" b="1" dirty="0"/>
              <a:t>Niedosłyszący</a:t>
            </a:r>
            <a:endParaRPr lang="pl-PL" sz="3200" dirty="0"/>
          </a:p>
        </p:txBody>
      </p:sp>
      <p:pic>
        <p:nvPicPr>
          <p:cNvPr id="11266" name="Picture 2" descr="Znalezione obrazy dla zapytania osoba z aparatem sÅuchow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779" y="2554797"/>
            <a:ext cx="4560441" cy="3044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l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2831</Words>
  <Application>Microsoft Office PowerPoint</Application>
  <PresentationFormat>Pokaz na ekranie (4:3)</PresentationFormat>
  <Paragraphs>275</Paragraphs>
  <Slides>36</Slides>
  <Notes>25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Motyw pakietu Office</vt:lpstr>
      <vt:lpstr>Slajd 1</vt:lpstr>
      <vt:lpstr>Slajd 2</vt:lpstr>
      <vt:lpstr>Slajd 3</vt:lpstr>
      <vt:lpstr>Kim jest osoba, która nie słyszy?</vt:lpstr>
      <vt:lpstr>Powszechnie używane pojęcie osoby, która nie słyszy.</vt:lpstr>
      <vt:lpstr>Powszechnie używane pojęcie osoby, która nie słyszy.</vt:lpstr>
      <vt:lpstr>Problem medyczny czy społeczny?</vt:lpstr>
      <vt:lpstr>Definicja</vt:lpstr>
      <vt:lpstr>Definicja</vt:lpstr>
      <vt:lpstr>Slajd 10</vt:lpstr>
      <vt:lpstr>Czym jest język migowy?</vt:lpstr>
      <vt:lpstr>Slajd 12</vt:lpstr>
      <vt:lpstr>Co to jest język migowy?</vt:lpstr>
      <vt:lpstr>Co to jest PJM?</vt:lpstr>
      <vt:lpstr>Co to jest SJM?</vt:lpstr>
      <vt:lpstr>Co to jest hybryda PJM-SJM?</vt:lpstr>
      <vt:lpstr>Różnice</vt:lpstr>
      <vt:lpstr>Popularne stereotypy nt.  głuchych i języka migowego </vt:lpstr>
      <vt:lpstr>Slajd 19</vt:lpstr>
      <vt:lpstr>Co to jest  Kultura Głuchych?</vt:lpstr>
      <vt:lpstr>Kultura Głuchych</vt:lpstr>
      <vt:lpstr>Kultura Głuchych</vt:lpstr>
      <vt:lpstr>Slajd 23</vt:lpstr>
      <vt:lpstr>Slajd 24</vt:lpstr>
      <vt:lpstr>Slajd 25</vt:lpstr>
      <vt:lpstr>Slajd 26</vt:lpstr>
      <vt:lpstr>Dowcip</vt:lpstr>
      <vt:lpstr>Savoir-vivre</vt:lpstr>
      <vt:lpstr>Savoir-vivre</vt:lpstr>
      <vt:lpstr>Przeszkody w komunikacji</vt:lpstr>
      <vt:lpstr>Przeszkody w komunikacji</vt:lpstr>
      <vt:lpstr>Slajd 32</vt:lpstr>
      <vt:lpstr>SpreadTheSign</vt:lpstr>
      <vt:lpstr>Strony internetowe</vt:lpstr>
      <vt:lpstr>Pytania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Damian Paweł Rzeźniczak</dc:creator>
  <cp:lastModifiedBy>bartek</cp:lastModifiedBy>
  <cp:revision>102</cp:revision>
  <dcterms:created xsi:type="dcterms:W3CDTF">2011-03-09T07:38:17Z</dcterms:created>
  <dcterms:modified xsi:type="dcterms:W3CDTF">2018-08-24T06:43:31Z</dcterms:modified>
</cp:coreProperties>
</file>