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9" r:id="rId2"/>
    <p:sldId id="282" r:id="rId3"/>
    <p:sldId id="260" r:id="rId4"/>
    <p:sldId id="261" r:id="rId5"/>
    <p:sldId id="262" r:id="rId6"/>
    <p:sldId id="272" r:id="rId7"/>
    <p:sldId id="265" r:id="rId8"/>
    <p:sldId id="273" r:id="rId9"/>
    <p:sldId id="266" r:id="rId10"/>
    <p:sldId id="274" r:id="rId11"/>
    <p:sldId id="275" r:id="rId12"/>
    <p:sldId id="276" r:id="rId13"/>
    <p:sldId id="281" r:id="rId14"/>
    <p:sldId id="267" r:id="rId15"/>
    <p:sldId id="268" r:id="rId16"/>
    <p:sldId id="278" r:id="rId17"/>
    <p:sldId id="269" r:id="rId18"/>
    <p:sldId id="277" r:id="rId19"/>
    <p:sldId id="279" r:id="rId20"/>
    <p:sldId id="270" r:id="rId21"/>
    <p:sldId id="283" r:id="rId22"/>
    <p:sldId id="271" r:id="rId23"/>
  </p:sldIdLst>
  <p:sldSz cx="9144000" cy="6858000" type="screen4x3"/>
  <p:notesSz cx="6858000" cy="9144000"/>
  <p:defaultTextStyle>
    <a:defPPr>
      <a:defRPr lang="pl-P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Sekcja bez tytułu" id="{7516CBD1-973F-2A42-8DD0-A7AA343340E0}">
          <p14:sldIdLst>
            <p14:sldId id="259"/>
            <p14:sldId id="282"/>
            <p14:sldId id="260"/>
            <p14:sldId id="261"/>
            <p14:sldId id="262"/>
            <p14:sldId id="272"/>
            <p14:sldId id="265"/>
            <p14:sldId id="273"/>
            <p14:sldId id="266"/>
            <p14:sldId id="274"/>
            <p14:sldId id="275"/>
            <p14:sldId id="276"/>
            <p14:sldId id="281"/>
            <p14:sldId id="267"/>
            <p14:sldId id="268"/>
            <p14:sldId id="278"/>
            <p14:sldId id="269"/>
            <p14:sldId id="277"/>
            <p14:sldId id="279"/>
            <p14:sldId id="270"/>
            <p14:sldId id="283"/>
            <p14:sldId id="271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94611" autoAdjust="0"/>
  </p:normalViewPr>
  <p:slideViewPr>
    <p:cSldViewPr snapToGrid="0" snapToObjects="1">
      <p:cViewPr varScale="1">
        <p:scale>
          <a:sx n="65" d="100"/>
          <a:sy n="65" d="100"/>
        </p:scale>
        <p:origin x="-142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8C1DD8-1510-45EA-AC79-43E5E5EE2475}" type="doc">
      <dgm:prSet loTypeId="urn:microsoft.com/office/officeart/2005/8/layout/cycle4#1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729EF4BE-D4F5-496A-A2F6-FE1B3E674A7E}">
      <dgm:prSet phldrT="[Tekst]" custT="1"/>
      <dgm:spPr>
        <a:solidFill>
          <a:srgbClr val="FFFFFF"/>
        </a:solidFill>
      </dgm:spPr>
      <dgm:t>
        <a:bodyPr/>
        <a:lstStyle/>
        <a:p>
          <a:pPr algn="ctr"/>
          <a:r>
            <a:rPr lang="pl-PL" sz="1100" b="1" dirty="0"/>
            <a:t>osoby starsze, </a:t>
          </a:r>
          <a:r>
            <a:rPr lang="pl-PL" sz="1100" b="1" dirty="0">
              <a:solidFill>
                <a:srgbClr val="FF0000"/>
              </a:solidFill>
            </a:rPr>
            <a:t>osoby</a:t>
          </a:r>
        </a:p>
        <a:p>
          <a:pPr algn="ctr"/>
          <a:r>
            <a:rPr lang="pl-PL" sz="1100" b="1" dirty="0">
              <a:solidFill>
                <a:srgbClr val="FF0000"/>
              </a:solidFill>
            </a:rPr>
            <a:t>niepełnosprawne, </a:t>
          </a:r>
          <a:r>
            <a:rPr lang="pl-PL" sz="1100" b="1" dirty="0">
              <a:solidFill>
                <a:schemeClr val="tx1"/>
              </a:solidFill>
            </a:rPr>
            <a:t>osoby</a:t>
          </a:r>
          <a:r>
            <a:rPr lang="pl-PL" sz="1100" b="1" dirty="0">
              <a:solidFill>
                <a:srgbClr val="FF0000"/>
              </a:solidFill>
            </a:rPr>
            <a:t> </a:t>
          </a:r>
          <a:r>
            <a:rPr lang="pl-PL" sz="1100" b="1" dirty="0"/>
            <a:t>upośledzone, gospodynie domowe </a:t>
          </a:r>
        </a:p>
      </dgm:t>
    </dgm:pt>
    <dgm:pt modelId="{939D4653-D39A-43C8-A384-ADFE73CC209C}" type="parTrans" cxnId="{0CB6653D-7D9E-419A-9746-283276F1C320}">
      <dgm:prSet/>
      <dgm:spPr/>
      <dgm:t>
        <a:bodyPr/>
        <a:lstStyle/>
        <a:p>
          <a:endParaRPr lang="pl-PL"/>
        </a:p>
      </dgm:t>
    </dgm:pt>
    <dgm:pt modelId="{42D7EDCB-5068-4852-A091-4DAFD042339B}" type="sibTrans" cxnId="{0CB6653D-7D9E-419A-9746-283276F1C320}">
      <dgm:prSet/>
      <dgm:spPr/>
      <dgm:t>
        <a:bodyPr/>
        <a:lstStyle/>
        <a:p>
          <a:endParaRPr lang="pl-PL"/>
        </a:p>
      </dgm:t>
    </dgm:pt>
    <dgm:pt modelId="{1E8D434F-ED8D-4663-B951-57D793B9555A}">
      <dgm:prSet phldrT="[Tekst]"/>
      <dgm:spPr>
        <a:noFill/>
      </dgm:spPr>
      <dgm:t>
        <a:bodyPr/>
        <a:lstStyle/>
        <a:p>
          <a:r>
            <a:rPr lang="pl-PL" dirty="0">
              <a:solidFill>
                <a:srgbClr val="FF0000"/>
              </a:solidFill>
            </a:rPr>
            <a:t>żal, politowanie</a:t>
          </a:r>
        </a:p>
      </dgm:t>
    </dgm:pt>
    <dgm:pt modelId="{24E322AF-8EC0-45F5-874B-A027D8467266}" type="parTrans" cxnId="{8A07B602-46AA-4772-B404-F6D1919204CF}">
      <dgm:prSet/>
      <dgm:spPr/>
      <dgm:t>
        <a:bodyPr/>
        <a:lstStyle/>
        <a:p>
          <a:endParaRPr lang="pl-PL"/>
        </a:p>
      </dgm:t>
    </dgm:pt>
    <dgm:pt modelId="{E270F366-2A9A-4DD7-82F1-772DD787E17C}" type="sibTrans" cxnId="{8A07B602-46AA-4772-B404-F6D1919204CF}">
      <dgm:prSet/>
      <dgm:spPr/>
      <dgm:t>
        <a:bodyPr/>
        <a:lstStyle/>
        <a:p>
          <a:endParaRPr lang="pl-PL"/>
        </a:p>
      </dgm:t>
    </dgm:pt>
    <dgm:pt modelId="{09F84FAD-0E43-4F59-B2A3-35B075FBE11B}">
      <dgm:prSet phldrT="[Tekst]" custT="1"/>
      <dgm:spPr>
        <a:solidFill>
          <a:srgbClr val="FFFFFF"/>
        </a:solidFill>
      </dgm:spPr>
      <dgm:t>
        <a:bodyPr/>
        <a:lstStyle/>
        <a:p>
          <a:pPr algn="l"/>
          <a:r>
            <a:rPr lang="pl-PL" sz="1100" b="1" dirty="0"/>
            <a:t>Amerykanie,</a:t>
          </a:r>
        </a:p>
        <a:p>
          <a:pPr algn="l"/>
          <a:r>
            <a:rPr lang="pl-PL" sz="1100" b="1" dirty="0"/>
            <a:t>katolicy, afroamerykańscy profesjonaliści,</a:t>
          </a:r>
        </a:p>
        <a:p>
          <a:pPr algn="l"/>
          <a:r>
            <a:rPr lang="pl-PL" sz="1100" b="1" dirty="0"/>
            <a:t>Irlandczycy,</a:t>
          </a:r>
        </a:p>
      </dgm:t>
    </dgm:pt>
    <dgm:pt modelId="{3B524E9A-D511-41BA-90D0-E5AAB875BC50}" type="parTrans" cxnId="{647E8E34-BFB3-45BA-A46C-5CC6B4917648}">
      <dgm:prSet/>
      <dgm:spPr/>
      <dgm:t>
        <a:bodyPr/>
        <a:lstStyle/>
        <a:p>
          <a:endParaRPr lang="pl-PL"/>
        </a:p>
      </dgm:t>
    </dgm:pt>
    <dgm:pt modelId="{90B69BCA-4E2D-4FF9-B733-8A28CD46ABBD}" type="sibTrans" cxnId="{647E8E34-BFB3-45BA-A46C-5CC6B4917648}">
      <dgm:prSet/>
      <dgm:spPr/>
      <dgm:t>
        <a:bodyPr/>
        <a:lstStyle/>
        <a:p>
          <a:endParaRPr lang="pl-PL"/>
        </a:p>
      </dgm:t>
    </dgm:pt>
    <dgm:pt modelId="{19B89831-39AB-4946-BEA9-998F83F48984}">
      <dgm:prSet phldrT="[Tekst]"/>
      <dgm:spPr>
        <a:noFill/>
      </dgm:spPr>
      <dgm:t>
        <a:bodyPr/>
        <a:lstStyle/>
        <a:p>
          <a:r>
            <a:rPr lang="pl-PL" dirty="0"/>
            <a:t>lubienie</a:t>
          </a:r>
        </a:p>
      </dgm:t>
    </dgm:pt>
    <dgm:pt modelId="{F7D8028F-2490-40AD-A97D-6A311DB4588C}" type="parTrans" cxnId="{1D8D5555-C6BF-4447-BCA2-95E5E0037172}">
      <dgm:prSet/>
      <dgm:spPr/>
      <dgm:t>
        <a:bodyPr/>
        <a:lstStyle/>
        <a:p>
          <a:endParaRPr lang="pl-PL"/>
        </a:p>
      </dgm:t>
    </dgm:pt>
    <dgm:pt modelId="{9AB4D552-3FF7-4226-8456-09789F1D97FF}" type="sibTrans" cxnId="{1D8D5555-C6BF-4447-BCA2-95E5E0037172}">
      <dgm:prSet/>
      <dgm:spPr/>
      <dgm:t>
        <a:bodyPr/>
        <a:lstStyle/>
        <a:p>
          <a:endParaRPr lang="pl-PL"/>
        </a:p>
      </dgm:t>
    </dgm:pt>
    <dgm:pt modelId="{F336FCE0-8FCF-4763-BAF8-E191820F6D34}">
      <dgm:prSet phldrT="[Tekst]" custT="1"/>
      <dgm:spPr>
        <a:solidFill>
          <a:srgbClr val="FFFFFF"/>
        </a:solidFill>
      </dgm:spPr>
      <dgm:t>
        <a:bodyPr/>
        <a:lstStyle/>
        <a:p>
          <a:pPr algn="l"/>
          <a:endParaRPr lang="pl-PL" sz="1100" dirty="0"/>
        </a:p>
        <a:p>
          <a:pPr algn="l"/>
          <a:endParaRPr lang="pl-PL" sz="1100" dirty="0"/>
        </a:p>
        <a:p>
          <a:pPr algn="l"/>
          <a:endParaRPr lang="pl-PL" sz="1400" dirty="0"/>
        </a:p>
        <a:p>
          <a:pPr algn="l"/>
          <a:r>
            <a:rPr lang="pl-PL" sz="1100" b="1" dirty="0"/>
            <a:t>osoby bogate,</a:t>
          </a:r>
        </a:p>
        <a:p>
          <a:pPr algn="l"/>
          <a:r>
            <a:rPr lang="pl-PL" sz="1100" b="1" dirty="0"/>
            <a:t>biali,</a:t>
          </a:r>
        </a:p>
        <a:p>
          <a:pPr algn="l"/>
          <a:r>
            <a:rPr lang="pl-PL" sz="1100" b="1" dirty="0"/>
            <a:t>feministki,</a:t>
          </a:r>
        </a:p>
        <a:p>
          <a:pPr algn="l"/>
          <a:r>
            <a:rPr lang="pl-PL" sz="1100" b="1" dirty="0"/>
            <a:t>Żydzi,</a:t>
          </a:r>
        </a:p>
        <a:p>
          <a:pPr algn="l"/>
          <a:r>
            <a:rPr lang="pl-PL" sz="1100" b="1" dirty="0"/>
            <a:t>Azjaci,</a:t>
          </a:r>
        </a:p>
        <a:p>
          <a:pPr algn="ctr"/>
          <a:endParaRPr lang="pl-PL" sz="900" dirty="0"/>
        </a:p>
        <a:p>
          <a:pPr algn="ctr"/>
          <a:endParaRPr lang="pl-PL" sz="900" dirty="0"/>
        </a:p>
      </dgm:t>
    </dgm:pt>
    <dgm:pt modelId="{BB2A9402-0BF1-44AA-B6DD-B755FFC6F209}" type="parTrans" cxnId="{50E6E8FC-06B1-49B7-AFB9-903A3F1EE99B}">
      <dgm:prSet/>
      <dgm:spPr/>
      <dgm:t>
        <a:bodyPr/>
        <a:lstStyle/>
        <a:p>
          <a:endParaRPr lang="pl-PL"/>
        </a:p>
      </dgm:t>
    </dgm:pt>
    <dgm:pt modelId="{2EFD3A57-ED4A-40BD-8CD5-22C5382835FE}" type="sibTrans" cxnId="{50E6E8FC-06B1-49B7-AFB9-903A3F1EE99B}">
      <dgm:prSet/>
      <dgm:spPr/>
      <dgm:t>
        <a:bodyPr/>
        <a:lstStyle/>
        <a:p>
          <a:endParaRPr lang="pl-PL"/>
        </a:p>
      </dgm:t>
    </dgm:pt>
    <dgm:pt modelId="{286CD57B-B248-4852-92C8-EB1DC66C51DB}">
      <dgm:prSet phldrT="[Tekst]"/>
      <dgm:spPr>
        <a:solidFill>
          <a:srgbClr val="FFFFFF"/>
        </a:solidFill>
      </dgm:spPr>
      <dgm:t>
        <a:bodyPr/>
        <a:lstStyle/>
        <a:p>
          <a:r>
            <a:rPr lang="pl-PL" dirty="0"/>
            <a:t>zazdrość</a:t>
          </a:r>
        </a:p>
      </dgm:t>
    </dgm:pt>
    <dgm:pt modelId="{6212510E-6240-4564-890E-AD0552325B3C}" type="parTrans" cxnId="{5938F5E2-68F7-4684-B558-D285F633F48F}">
      <dgm:prSet/>
      <dgm:spPr/>
      <dgm:t>
        <a:bodyPr/>
        <a:lstStyle/>
        <a:p>
          <a:endParaRPr lang="pl-PL"/>
        </a:p>
      </dgm:t>
    </dgm:pt>
    <dgm:pt modelId="{F43D40BC-1D64-497C-99A0-773145F100BF}" type="sibTrans" cxnId="{5938F5E2-68F7-4684-B558-D285F633F48F}">
      <dgm:prSet/>
      <dgm:spPr/>
      <dgm:t>
        <a:bodyPr/>
        <a:lstStyle/>
        <a:p>
          <a:endParaRPr lang="pl-PL"/>
        </a:p>
      </dgm:t>
    </dgm:pt>
    <dgm:pt modelId="{970795D7-7E7F-4ED2-A87F-E72872C8037E}">
      <dgm:prSet phldrT="[Tekst]" custT="1"/>
      <dgm:spPr>
        <a:solidFill>
          <a:srgbClr val="FFFFFF"/>
        </a:solidFill>
      </dgm:spPr>
      <dgm:t>
        <a:bodyPr/>
        <a:lstStyle/>
        <a:p>
          <a:endParaRPr lang="pl-PL" sz="1400" dirty="0"/>
        </a:p>
        <a:p>
          <a:endParaRPr lang="pl-PL" sz="1100" dirty="0"/>
        </a:p>
        <a:p>
          <a:r>
            <a:rPr lang="pl-PL" sz="1100" b="1" dirty="0"/>
            <a:t>korzystający z opieki społecznej, </a:t>
          </a:r>
        </a:p>
        <a:p>
          <a:r>
            <a:rPr lang="pl-PL" sz="1100" b="1" dirty="0"/>
            <a:t>osoby ubogie,</a:t>
          </a:r>
        </a:p>
        <a:p>
          <a:r>
            <a:rPr lang="pl-PL" sz="1100" b="1" dirty="0"/>
            <a:t>Turcy ,</a:t>
          </a:r>
        </a:p>
        <a:p>
          <a:r>
            <a:rPr lang="pl-PL" sz="1100" b="1" dirty="0"/>
            <a:t>Arabowie </a:t>
          </a:r>
        </a:p>
      </dgm:t>
    </dgm:pt>
    <dgm:pt modelId="{FE46D549-BA22-41FA-8D35-2BDAC059933E}" type="parTrans" cxnId="{8386E065-3325-4247-940E-0497D0C187DF}">
      <dgm:prSet/>
      <dgm:spPr/>
      <dgm:t>
        <a:bodyPr/>
        <a:lstStyle/>
        <a:p>
          <a:endParaRPr lang="pl-PL"/>
        </a:p>
      </dgm:t>
    </dgm:pt>
    <dgm:pt modelId="{C5FFA32A-CB87-4541-BC8A-E51167C59971}" type="sibTrans" cxnId="{8386E065-3325-4247-940E-0497D0C187DF}">
      <dgm:prSet/>
      <dgm:spPr/>
      <dgm:t>
        <a:bodyPr/>
        <a:lstStyle/>
        <a:p>
          <a:endParaRPr lang="pl-PL"/>
        </a:p>
      </dgm:t>
    </dgm:pt>
    <dgm:pt modelId="{A4B234FF-41A5-4440-880A-E8E66F10C061}">
      <dgm:prSet phldrT="[Tekst]"/>
      <dgm:spPr>
        <a:solidFill>
          <a:srgbClr val="FFFFFF">
            <a:alpha val="90000"/>
          </a:srgbClr>
        </a:solidFill>
      </dgm:spPr>
      <dgm:t>
        <a:bodyPr/>
        <a:lstStyle/>
        <a:p>
          <a:r>
            <a:rPr lang="pl-PL" dirty="0"/>
            <a:t>pogarda</a:t>
          </a:r>
        </a:p>
      </dgm:t>
    </dgm:pt>
    <dgm:pt modelId="{06416672-AD4B-4DE0-857A-D58BFC34AAFA}" type="parTrans" cxnId="{715EB297-0F62-412A-9B3A-4E2F49DAF869}">
      <dgm:prSet/>
      <dgm:spPr/>
      <dgm:t>
        <a:bodyPr/>
        <a:lstStyle/>
        <a:p>
          <a:endParaRPr lang="pl-PL"/>
        </a:p>
      </dgm:t>
    </dgm:pt>
    <dgm:pt modelId="{9FB46186-401A-4A3A-9591-F7B410362BC8}" type="sibTrans" cxnId="{715EB297-0F62-412A-9B3A-4E2F49DAF869}">
      <dgm:prSet/>
      <dgm:spPr/>
      <dgm:t>
        <a:bodyPr/>
        <a:lstStyle/>
        <a:p>
          <a:endParaRPr lang="pl-PL"/>
        </a:p>
      </dgm:t>
    </dgm:pt>
    <dgm:pt modelId="{CF1C86D2-BFD1-40E3-9A90-585C3E3A10D8}">
      <dgm:prSet phldrT="[Tekst]"/>
      <dgm:spPr>
        <a:noFill/>
      </dgm:spPr>
      <dgm:t>
        <a:bodyPr/>
        <a:lstStyle/>
        <a:p>
          <a:r>
            <a:rPr lang="pl-PL" dirty="0"/>
            <a:t>lubienie</a:t>
          </a:r>
        </a:p>
      </dgm:t>
    </dgm:pt>
    <dgm:pt modelId="{7270E0C7-6210-468C-8006-F8D5A834CF40}" type="parTrans" cxnId="{8CD50396-F986-4897-B748-4D4F8B0F55EE}">
      <dgm:prSet/>
      <dgm:spPr/>
      <dgm:t>
        <a:bodyPr/>
        <a:lstStyle/>
        <a:p>
          <a:endParaRPr lang="pl-PL"/>
        </a:p>
      </dgm:t>
    </dgm:pt>
    <dgm:pt modelId="{BB23B189-A5B9-41C2-AC23-469402A12858}" type="sibTrans" cxnId="{8CD50396-F986-4897-B748-4D4F8B0F55EE}">
      <dgm:prSet/>
      <dgm:spPr/>
      <dgm:t>
        <a:bodyPr/>
        <a:lstStyle/>
        <a:p>
          <a:endParaRPr lang="pl-PL"/>
        </a:p>
      </dgm:t>
    </dgm:pt>
    <dgm:pt modelId="{C623D7B0-D0E6-424E-8F08-FBAC8D2CDE31}">
      <dgm:prSet phldrT="[Tekst]"/>
      <dgm:spPr>
        <a:solidFill>
          <a:srgbClr val="FFFFFF"/>
        </a:solidFill>
      </dgm:spPr>
      <dgm:t>
        <a:bodyPr/>
        <a:lstStyle/>
        <a:p>
          <a:r>
            <a:rPr lang="pl-PL" dirty="0"/>
            <a:t>szacunek</a:t>
          </a:r>
        </a:p>
      </dgm:t>
    </dgm:pt>
    <dgm:pt modelId="{5D1D425A-C1EF-422E-8D0B-F6867F3B739C}" type="parTrans" cxnId="{D14DC87D-0800-4EBC-B532-BD8CA26AFA02}">
      <dgm:prSet/>
      <dgm:spPr/>
      <dgm:t>
        <a:bodyPr/>
        <a:lstStyle/>
        <a:p>
          <a:endParaRPr lang="pl-PL"/>
        </a:p>
      </dgm:t>
    </dgm:pt>
    <dgm:pt modelId="{D4F6B9BC-7EEF-4590-87F2-4A5C0BBC7959}" type="sibTrans" cxnId="{D14DC87D-0800-4EBC-B532-BD8CA26AFA02}">
      <dgm:prSet/>
      <dgm:spPr/>
      <dgm:t>
        <a:bodyPr/>
        <a:lstStyle/>
        <a:p>
          <a:endParaRPr lang="pl-PL"/>
        </a:p>
      </dgm:t>
    </dgm:pt>
    <dgm:pt modelId="{950E51BC-6734-4EA1-974A-3C88F3CFB1B0}">
      <dgm:prSet phldrT="[Tekst]"/>
      <dgm:spPr>
        <a:noFill/>
      </dgm:spPr>
      <dgm:t>
        <a:bodyPr/>
        <a:lstStyle/>
        <a:p>
          <a:r>
            <a:rPr lang="pl-PL" dirty="0"/>
            <a:t>szacunek</a:t>
          </a:r>
        </a:p>
      </dgm:t>
    </dgm:pt>
    <dgm:pt modelId="{7C8A1840-6A6E-4514-9E5B-BE2C8780A984}" type="parTrans" cxnId="{82674E22-B1FA-432E-9CA2-90B1E57C31D7}">
      <dgm:prSet/>
      <dgm:spPr/>
      <dgm:t>
        <a:bodyPr/>
        <a:lstStyle/>
        <a:p>
          <a:endParaRPr lang="pl-PL"/>
        </a:p>
      </dgm:t>
    </dgm:pt>
    <dgm:pt modelId="{98B021BC-0D79-47A3-BF75-F654596652D8}" type="sibTrans" cxnId="{82674E22-B1FA-432E-9CA2-90B1E57C31D7}">
      <dgm:prSet/>
      <dgm:spPr/>
      <dgm:t>
        <a:bodyPr/>
        <a:lstStyle/>
        <a:p>
          <a:endParaRPr lang="pl-PL"/>
        </a:p>
      </dgm:t>
    </dgm:pt>
    <dgm:pt modelId="{9F9B42F7-D2EC-4FBC-A0E4-BC820CBD7767}" type="pres">
      <dgm:prSet presAssocID="{E78C1DD8-1510-45EA-AC79-43E5E5EE2475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44028278-2E26-4BD0-997F-907B99F07CED}" type="pres">
      <dgm:prSet presAssocID="{E78C1DD8-1510-45EA-AC79-43E5E5EE2475}" presName="children" presStyleCnt="0"/>
      <dgm:spPr/>
    </dgm:pt>
    <dgm:pt modelId="{EB883A38-4211-4C94-8EAE-CB0DE8155DB3}" type="pres">
      <dgm:prSet presAssocID="{E78C1DD8-1510-45EA-AC79-43E5E5EE2475}" presName="child1group" presStyleCnt="0"/>
      <dgm:spPr/>
    </dgm:pt>
    <dgm:pt modelId="{472DE8CA-548E-415B-80FE-8128BA89CA4A}" type="pres">
      <dgm:prSet presAssocID="{E78C1DD8-1510-45EA-AC79-43E5E5EE2475}" presName="child1" presStyleLbl="bgAcc1" presStyleIdx="0" presStyleCnt="4" custScaleX="107174" custLinFactNeighborX="-17860" custLinFactNeighborY="1213"/>
      <dgm:spPr/>
      <dgm:t>
        <a:bodyPr/>
        <a:lstStyle/>
        <a:p>
          <a:endParaRPr lang="pl-PL"/>
        </a:p>
      </dgm:t>
    </dgm:pt>
    <dgm:pt modelId="{0566F8BF-0A36-425D-8B93-7F81713B4450}" type="pres">
      <dgm:prSet presAssocID="{E78C1DD8-1510-45EA-AC79-43E5E5EE2475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79661AB-7E64-430F-ADC8-D0FE65D6457E}" type="pres">
      <dgm:prSet presAssocID="{E78C1DD8-1510-45EA-AC79-43E5E5EE2475}" presName="child2group" presStyleCnt="0"/>
      <dgm:spPr/>
    </dgm:pt>
    <dgm:pt modelId="{3ABA2DED-FB3F-42AE-9DC0-655FBFE5B056}" type="pres">
      <dgm:prSet presAssocID="{E78C1DD8-1510-45EA-AC79-43E5E5EE2475}" presName="child2" presStyleLbl="bgAcc1" presStyleIdx="1" presStyleCnt="4" custLinFactNeighborX="19840" custLinFactNeighborY="-4324"/>
      <dgm:spPr/>
      <dgm:t>
        <a:bodyPr/>
        <a:lstStyle/>
        <a:p>
          <a:endParaRPr lang="pl-PL"/>
        </a:p>
      </dgm:t>
    </dgm:pt>
    <dgm:pt modelId="{81433528-187E-4525-B0ED-A5CE1CC1A546}" type="pres">
      <dgm:prSet presAssocID="{E78C1DD8-1510-45EA-AC79-43E5E5EE2475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9A91678-410E-4091-B3F6-CDD466A16F7F}" type="pres">
      <dgm:prSet presAssocID="{E78C1DD8-1510-45EA-AC79-43E5E5EE2475}" presName="child3group" presStyleCnt="0"/>
      <dgm:spPr/>
    </dgm:pt>
    <dgm:pt modelId="{158F781F-4ECE-4C63-9BCB-5F72BAEA405A}" type="pres">
      <dgm:prSet presAssocID="{E78C1DD8-1510-45EA-AC79-43E5E5EE2475}" presName="child3" presStyleLbl="bgAcc1" presStyleIdx="2" presStyleCnt="4" custLinFactNeighborX="16253" custLinFactNeighborY="-880"/>
      <dgm:spPr/>
      <dgm:t>
        <a:bodyPr/>
        <a:lstStyle/>
        <a:p>
          <a:endParaRPr lang="pl-PL"/>
        </a:p>
      </dgm:t>
    </dgm:pt>
    <dgm:pt modelId="{6AE0778F-56D7-4A17-961E-DB2F46F18B8F}" type="pres">
      <dgm:prSet presAssocID="{E78C1DD8-1510-45EA-AC79-43E5E5EE2475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5BEA44C-C904-4D2E-B372-B5835F64A1E6}" type="pres">
      <dgm:prSet presAssocID="{E78C1DD8-1510-45EA-AC79-43E5E5EE2475}" presName="child4group" presStyleCnt="0"/>
      <dgm:spPr/>
    </dgm:pt>
    <dgm:pt modelId="{6DA5CC9E-CD54-4537-B1C2-ADC146419B71}" type="pres">
      <dgm:prSet presAssocID="{E78C1DD8-1510-45EA-AC79-43E5E5EE2475}" presName="child4" presStyleLbl="bgAcc1" presStyleIdx="3" presStyleCnt="4" custLinFactNeighborX="-17860" custLinFactNeighborY="-880"/>
      <dgm:spPr/>
      <dgm:t>
        <a:bodyPr/>
        <a:lstStyle/>
        <a:p>
          <a:endParaRPr lang="pl-PL"/>
        </a:p>
      </dgm:t>
    </dgm:pt>
    <dgm:pt modelId="{5F197010-5ED5-4C84-A142-47C0F7EFE234}" type="pres">
      <dgm:prSet presAssocID="{E78C1DD8-1510-45EA-AC79-43E5E5EE2475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91D3EBA-C567-4D04-B4BF-5D1BE162A24A}" type="pres">
      <dgm:prSet presAssocID="{E78C1DD8-1510-45EA-AC79-43E5E5EE2475}" presName="childPlaceholder" presStyleCnt="0"/>
      <dgm:spPr/>
    </dgm:pt>
    <dgm:pt modelId="{4015A3D1-4886-4858-A0DA-EADCEB5B3DF6}" type="pres">
      <dgm:prSet presAssocID="{E78C1DD8-1510-45EA-AC79-43E5E5EE2475}" presName="circle" presStyleCnt="0"/>
      <dgm:spPr/>
    </dgm:pt>
    <dgm:pt modelId="{83158E7A-4234-4B84-B0F1-FEF57ED38ED1}" type="pres">
      <dgm:prSet presAssocID="{E78C1DD8-1510-45EA-AC79-43E5E5EE2475}" presName="quadrant1" presStyleLbl="node1" presStyleIdx="0" presStyleCnt="4" custScaleX="108183" custLinFactNeighborX="-2710" custLinFactNeighborY="-8175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540533D-7263-45B1-A8E5-C06E182225EF}" type="pres">
      <dgm:prSet presAssocID="{E78C1DD8-1510-45EA-AC79-43E5E5EE2475}" presName="quadrant2" presStyleLbl="node1" presStyleIdx="1" presStyleCnt="4" custScaleX="112786" custLinFactNeighborX="3156" custLinFactNeighborY="-8175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960D3E1-0C59-4ACC-99B9-9A438E3CECB7}" type="pres">
      <dgm:prSet presAssocID="{E78C1DD8-1510-45EA-AC79-43E5E5EE2475}" presName="quadrant3" presStyleLbl="node1" presStyleIdx="2" presStyleCnt="4" custScaleX="112786" custScaleY="112389" custLinFactNeighborX="3156" custLinFactNeighborY="886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3142050-31B7-4C76-BCD5-96E1A198D6D7}" type="pres">
      <dgm:prSet presAssocID="{E78C1DD8-1510-45EA-AC79-43E5E5EE2475}" presName="quadrant4" presStyleLbl="node1" presStyleIdx="3" presStyleCnt="4" custScaleX="107366" custScaleY="110650" custLinFactNeighborX="-3119" custLinFactNeighborY="886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ADE5D24-464F-479F-A235-D8357C970A4B}" type="pres">
      <dgm:prSet presAssocID="{E78C1DD8-1510-45EA-AC79-43E5E5EE2475}" presName="quadrantPlaceholder" presStyleCnt="0"/>
      <dgm:spPr/>
    </dgm:pt>
    <dgm:pt modelId="{894847F2-66F5-4FB3-ADC5-472AD04EF7A6}" type="pres">
      <dgm:prSet presAssocID="{E78C1DD8-1510-45EA-AC79-43E5E5EE2475}" presName="center1" presStyleLbl="fgShp" presStyleIdx="0" presStyleCnt="2" custFlipVert="0" custScaleX="110561" custScaleY="15315" custLinFactY="200000" custLinFactNeighborX="-82963" custLinFactNeighborY="222519"/>
      <dgm:spPr/>
    </dgm:pt>
    <dgm:pt modelId="{EFA97C53-5F09-4067-95B4-BACBC85553FD}" type="pres">
      <dgm:prSet presAssocID="{E78C1DD8-1510-45EA-AC79-43E5E5EE2475}" presName="center2" presStyleLbl="fgShp" presStyleIdx="1" presStyleCnt="2" custFlipVert="1" custScaleY="21287" custLinFactY="279808" custLinFactNeighborX="77682" custLinFactNeighborY="300000"/>
      <dgm:spPr/>
    </dgm:pt>
  </dgm:ptLst>
  <dgm:cxnLst>
    <dgm:cxn modelId="{C499E8A7-536F-1E45-972D-76CB1703EA23}" type="presOf" srcId="{A4B234FF-41A5-4440-880A-E8E66F10C061}" destId="{5F197010-5ED5-4C84-A142-47C0F7EFE234}" srcOrd="1" destOrd="0" presId="urn:microsoft.com/office/officeart/2005/8/layout/cycle4#1"/>
    <dgm:cxn modelId="{9E297827-E49B-844F-B394-E7AC79F304C9}" type="presOf" srcId="{19B89831-39AB-4946-BEA9-998F83F48984}" destId="{3ABA2DED-FB3F-42AE-9DC0-655FBFE5B056}" srcOrd="0" destOrd="0" presId="urn:microsoft.com/office/officeart/2005/8/layout/cycle4#1"/>
    <dgm:cxn modelId="{0D93EA18-8D05-9D49-8D51-3BB24AD63505}" type="presOf" srcId="{970795D7-7E7F-4ED2-A87F-E72872C8037E}" destId="{13142050-31B7-4C76-BCD5-96E1A198D6D7}" srcOrd="0" destOrd="0" presId="urn:microsoft.com/office/officeart/2005/8/layout/cycle4#1"/>
    <dgm:cxn modelId="{8A07B602-46AA-4772-B404-F6D1919204CF}" srcId="{729EF4BE-D4F5-496A-A2F6-FE1B3E674A7E}" destId="{1E8D434F-ED8D-4663-B951-57D793B9555A}" srcOrd="0" destOrd="0" parTransId="{24E322AF-8EC0-45F5-874B-A027D8467266}" sibTransId="{E270F366-2A9A-4DD7-82F1-772DD787E17C}"/>
    <dgm:cxn modelId="{715EB297-0F62-412A-9B3A-4E2F49DAF869}" srcId="{970795D7-7E7F-4ED2-A87F-E72872C8037E}" destId="{A4B234FF-41A5-4440-880A-E8E66F10C061}" srcOrd="0" destOrd="0" parTransId="{06416672-AD4B-4DE0-857A-D58BFC34AAFA}" sibTransId="{9FB46186-401A-4A3A-9591-F7B410362BC8}"/>
    <dgm:cxn modelId="{4C4317B8-68D1-6D4B-8557-A901A17A8D49}" type="presOf" srcId="{E78C1DD8-1510-45EA-AC79-43E5E5EE2475}" destId="{9F9B42F7-D2EC-4FBC-A0E4-BC820CBD7767}" srcOrd="0" destOrd="0" presId="urn:microsoft.com/office/officeart/2005/8/layout/cycle4#1"/>
    <dgm:cxn modelId="{551B787C-B83C-8343-BD33-44300F23B689}" type="presOf" srcId="{F336FCE0-8FCF-4763-BAF8-E191820F6D34}" destId="{5960D3E1-0C59-4ACC-99B9-9A438E3CECB7}" srcOrd="0" destOrd="0" presId="urn:microsoft.com/office/officeart/2005/8/layout/cycle4#1"/>
    <dgm:cxn modelId="{F21AED41-269A-E143-A3DA-9E9D625947D1}" type="presOf" srcId="{C623D7B0-D0E6-424E-8F08-FBAC8D2CDE31}" destId="{158F781F-4ECE-4C63-9BCB-5F72BAEA405A}" srcOrd="0" destOrd="1" presId="urn:microsoft.com/office/officeart/2005/8/layout/cycle4#1"/>
    <dgm:cxn modelId="{EBACD222-0E32-3749-A2C7-B652809BE584}" type="presOf" srcId="{CF1C86D2-BFD1-40E3-9A90-585C3E3A10D8}" destId="{472DE8CA-548E-415B-80FE-8128BA89CA4A}" srcOrd="0" destOrd="1" presId="urn:microsoft.com/office/officeart/2005/8/layout/cycle4#1"/>
    <dgm:cxn modelId="{E72D9A74-2815-784A-9D71-2CBE81B3F2A3}" type="presOf" srcId="{950E51BC-6734-4EA1-974A-3C88F3CFB1B0}" destId="{3ABA2DED-FB3F-42AE-9DC0-655FBFE5B056}" srcOrd="0" destOrd="1" presId="urn:microsoft.com/office/officeart/2005/8/layout/cycle4#1"/>
    <dgm:cxn modelId="{0CB6653D-7D9E-419A-9746-283276F1C320}" srcId="{E78C1DD8-1510-45EA-AC79-43E5E5EE2475}" destId="{729EF4BE-D4F5-496A-A2F6-FE1B3E674A7E}" srcOrd="0" destOrd="0" parTransId="{939D4653-D39A-43C8-A384-ADFE73CC209C}" sibTransId="{42D7EDCB-5068-4852-A091-4DAFD042339B}"/>
    <dgm:cxn modelId="{12220CB5-BED6-9F4A-8745-88D4D9E1B53E}" type="presOf" srcId="{1E8D434F-ED8D-4663-B951-57D793B9555A}" destId="{0566F8BF-0A36-425D-8B93-7F81713B4450}" srcOrd="1" destOrd="0" presId="urn:microsoft.com/office/officeart/2005/8/layout/cycle4#1"/>
    <dgm:cxn modelId="{CFFB00A8-57C2-D340-9816-DB85C0A5B1FC}" type="presOf" srcId="{CF1C86D2-BFD1-40E3-9A90-585C3E3A10D8}" destId="{0566F8BF-0A36-425D-8B93-7F81713B4450}" srcOrd="1" destOrd="1" presId="urn:microsoft.com/office/officeart/2005/8/layout/cycle4#1"/>
    <dgm:cxn modelId="{5938F5E2-68F7-4684-B558-D285F633F48F}" srcId="{F336FCE0-8FCF-4763-BAF8-E191820F6D34}" destId="{286CD57B-B248-4852-92C8-EB1DC66C51DB}" srcOrd="0" destOrd="0" parTransId="{6212510E-6240-4564-890E-AD0552325B3C}" sibTransId="{F43D40BC-1D64-497C-99A0-773145F100BF}"/>
    <dgm:cxn modelId="{E3EAC6BA-4FA7-304A-8178-A25E9FBF86A5}" type="presOf" srcId="{A4B234FF-41A5-4440-880A-E8E66F10C061}" destId="{6DA5CC9E-CD54-4537-B1C2-ADC146419B71}" srcOrd="0" destOrd="0" presId="urn:microsoft.com/office/officeart/2005/8/layout/cycle4#1"/>
    <dgm:cxn modelId="{AAA8D550-CF19-8643-A16D-0FE43B3A8102}" type="presOf" srcId="{1E8D434F-ED8D-4663-B951-57D793B9555A}" destId="{472DE8CA-548E-415B-80FE-8128BA89CA4A}" srcOrd="0" destOrd="0" presId="urn:microsoft.com/office/officeart/2005/8/layout/cycle4#1"/>
    <dgm:cxn modelId="{1D8D5555-C6BF-4447-BCA2-95E5E0037172}" srcId="{09F84FAD-0E43-4F59-B2A3-35B075FBE11B}" destId="{19B89831-39AB-4946-BEA9-998F83F48984}" srcOrd="0" destOrd="0" parTransId="{F7D8028F-2490-40AD-A97D-6A311DB4588C}" sibTransId="{9AB4D552-3FF7-4226-8456-09789F1D97FF}"/>
    <dgm:cxn modelId="{82674E22-B1FA-432E-9CA2-90B1E57C31D7}" srcId="{09F84FAD-0E43-4F59-B2A3-35B075FBE11B}" destId="{950E51BC-6734-4EA1-974A-3C88F3CFB1B0}" srcOrd="1" destOrd="0" parTransId="{7C8A1840-6A6E-4514-9E5B-BE2C8780A984}" sibTransId="{98B021BC-0D79-47A3-BF75-F654596652D8}"/>
    <dgm:cxn modelId="{B53BF750-7E56-C94C-9A1F-111FEB6F0046}" type="presOf" srcId="{286CD57B-B248-4852-92C8-EB1DC66C51DB}" destId="{6AE0778F-56D7-4A17-961E-DB2F46F18B8F}" srcOrd="1" destOrd="0" presId="urn:microsoft.com/office/officeart/2005/8/layout/cycle4#1"/>
    <dgm:cxn modelId="{30477C60-ED03-0449-9C51-6856402E3C77}" type="presOf" srcId="{729EF4BE-D4F5-496A-A2F6-FE1B3E674A7E}" destId="{83158E7A-4234-4B84-B0F1-FEF57ED38ED1}" srcOrd="0" destOrd="0" presId="urn:microsoft.com/office/officeart/2005/8/layout/cycle4#1"/>
    <dgm:cxn modelId="{AC7EC0BC-77A0-2A40-AA54-34DB5F436D10}" type="presOf" srcId="{286CD57B-B248-4852-92C8-EB1DC66C51DB}" destId="{158F781F-4ECE-4C63-9BCB-5F72BAEA405A}" srcOrd="0" destOrd="0" presId="urn:microsoft.com/office/officeart/2005/8/layout/cycle4#1"/>
    <dgm:cxn modelId="{647E8E34-BFB3-45BA-A46C-5CC6B4917648}" srcId="{E78C1DD8-1510-45EA-AC79-43E5E5EE2475}" destId="{09F84FAD-0E43-4F59-B2A3-35B075FBE11B}" srcOrd="1" destOrd="0" parTransId="{3B524E9A-D511-41BA-90D0-E5AAB875BC50}" sibTransId="{90B69BCA-4E2D-4FF9-B733-8A28CD46ABBD}"/>
    <dgm:cxn modelId="{E52B0049-BC64-8B4C-BFA5-00D0771004FA}" type="presOf" srcId="{09F84FAD-0E43-4F59-B2A3-35B075FBE11B}" destId="{5540533D-7263-45B1-A8E5-C06E182225EF}" srcOrd="0" destOrd="0" presId="urn:microsoft.com/office/officeart/2005/8/layout/cycle4#1"/>
    <dgm:cxn modelId="{8CD50396-F986-4897-B748-4D4F8B0F55EE}" srcId="{729EF4BE-D4F5-496A-A2F6-FE1B3E674A7E}" destId="{CF1C86D2-BFD1-40E3-9A90-585C3E3A10D8}" srcOrd="1" destOrd="0" parTransId="{7270E0C7-6210-468C-8006-F8D5A834CF40}" sibTransId="{BB23B189-A5B9-41C2-AC23-469402A12858}"/>
    <dgm:cxn modelId="{50E6E8FC-06B1-49B7-AFB9-903A3F1EE99B}" srcId="{E78C1DD8-1510-45EA-AC79-43E5E5EE2475}" destId="{F336FCE0-8FCF-4763-BAF8-E191820F6D34}" srcOrd="2" destOrd="0" parTransId="{BB2A9402-0BF1-44AA-B6DD-B755FFC6F209}" sibTransId="{2EFD3A57-ED4A-40BD-8CD5-22C5382835FE}"/>
    <dgm:cxn modelId="{F77F1BF0-C282-8742-A142-32F7CBAE794F}" type="presOf" srcId="{19B89831-39AB-4946-BEA9-998F83F48984}" destId="{81433528-187E-4525-B0ED-A5CE1CC1A546}" srcOrd="1" destOrd="0" presId="urn:microsoft.com/office/officeart/2005/8/layout/cycle4#1"/>
    <dgm:cxn modelId="{8386E065-3325-4247-940E-0497D0C187DF}" srcId="{E78C1DD8-1510-45EA-AC79-43E5E5EE2475}" destId="{970795D7-7E7F-4ED2-A87F-E72872C8037E}" srcOrd="3" destOrd="0" parTransId="{FE46D549-BA22-41FA-8D35-2BDAC059933E}" sibTransId="{C5FFA32A-CB87-4541-BC8A-E51167C59971}"/>
    <dgm:cxn modelId="{038B8B60-9B36-E247-9218-190DDE0D7194}" type="presOf" srcId="{C623D7B0-D0E6-424E-8F08-FBAC8D2CDE31}" destId="{6AE0778F-56D7-4A17-961E-DB2F46F18B8F}" srcOrd="1" destOrd="1" presId="urn:microsoft.com/office/officeart/2005/8/layout/cycle4#1"/>
    <dgm:cxn modelId="{1105B947-D3B6-C24C-9487-1E1FBE70C515}" type="presOf" srcId="{950E51BC-6734-4EA1-974A-3C88F3CFB1B0}" destId="{81433528-187E-4525-B0ED-A5CE1CC1A546}" srcOrd="1" destOrd="1" presId="urn:microsoft.com/office/officeart/2005/8/layout/cycle4#1"/>
    <dgm:cxn modelId="{D14DC87D-0800-4EBC-B532-BD8CA26AFA02}" srcId="{F336FCE0-8FCF-4763-BAF8-E191820F6D34}" destId="{C623D7B0-D0E6-424E-8F08-FBAC8D2CDE31}" srcOrd="1" destOrd="0" parTransId="{5D1D425A-C1EF-422E-8D0B-F6867F3B739C}" sibTransId="{D4F6B9BC-7EEF-4590-87F2-4A5C0BBC7959}"/>
    <dgm:cxn modelId="{A8FA0A2D-CEB1-8940-AD69-EFB2A219D3A7}" type="presParOf" srcId="{9F9B42F7-D2EC-4FBC-A0E4-BC820CBD7767}" destId="{44028278-2E26-4BD0-997F-907B99F07CED}" srcOrd="0" destOrd="0" presId="urn:microsoft.com/office/officeart/2005/8/layout/cycle4#1"/>
    <dgm:cxn modelId="{E615DA1E-A3BE-9D42-B639-4F436E974BA2}" type="presParOf" srcId="{44028278-2E26-4BD0-997F-907B99F07CED}" destId="{EB883A38-4211-4C94-8EAE-CB0DE8155DB3}" srcOrd="0" destOrd="0" presId="urn:microsoft.com/office/officeart/2005/8/layout/cycle4#1"/>
    <dgm:cxn modelId="{14B8B069-7909-4A4C-A8FC-CD57FFC52215}" type="presParOf" srcId="{EB883A38-4211-4C94-8EAE-CB0DE8155DB3}" destId="{472DE8CA-548E-415B-80FE-8128BA89CA4A}" srcOrd="0" destOrd="0" presId="urn:microsoft.com/office/officeart/2005/8/layout/cycle4#1"/>
    <dgm:cxn modelId="{C446ECAD-C5B4-C941-A418-94A593271E4A}" type="presParOf" srcId="{EB883A38-4211-4C94-8EAE-CB0DE8155DB3}" destId="{0566F8BF-0A36-425D-8B93-7F81713B4450}" srcOrd="1" destOrd="0" presId="urn:microsoft.com/office/officeart/2005/8/layout/cycle4#1"/>
    <dgm:cxn modelId="{A1EB386D-B64A-1C45-BAC5-031CB08BFBCF}" type="presParOf" srcId="{44028278-2E26-4BD0-997F-907B99F07CED}" destId="{979661AB-7E64-430F-ADC8-D0FE65D6457E}" srcOrd="1" destOrd="0" presId="urn:microsoft.com/office/officeart/2005/8/layout/cycle4#1"/>
    <dgm:cxn modelId="{9D9A7791-959E-D743-950D-5740893FF089}" type="presParOf" srcId="{979661AB-7E64-430F-ADC8-D0FE65D6457E}" destId="{3ABA2DED-FB3F-42AE-9DC0-655FBFE5B056}" srcOrd="0" destOrd="0" presId="urn:microsoft.com/office/officeart/2005/8/layout/cycle4#1"/>
    <dgm:cxn modelId="{9968E1C5-35AF-6A46-B9B1-60B3F816802C}" type="presParOf" srcId="{979661AB-7E64-430F-ADC8-D0FE65D6457E}" destId="{81433528-187E-4525-B0ED-A5CE1CC1A546}" srcOrd="1" destOrd="0" presId="urn:microsoft.com/office/officeart/2005/8/layout/cycle4#1"/>
    <dgm:cxn modelId="{8031CAFF-FCA9-9940-A220-23CA0C5DF7A4}" type="presParOf" srcId="{44028278-2E26-4BD0-997F-907B99F07CED}" destId="{19A91678-410E-4091-B3F6-CDD466A16F7F}" srcOrd="2" destOrd="0" presId="urn:microsoft.com/office/officeart/2005/8/layout/cycle4#1"/>
    <dgm:cxn modelId="{BAACC0F6-8A9C-034A-8400-969317B33327}" type="presParOf" srcId="{19A91678-410E-4091-B3F6-CDD466A16F7F}" destId="{158F781F-4ECE-4C63-9BCB-5F72BAEA405A}" srcOrd="0" destOrd="0" presId="urn:microsoft.com/office/officeart/2005/8/layout/cycle4#1"/>
    <dgm:cxn modelId="{C0A1D1ED-60A2-1C43-9AD5-D22C366377FA}" type="presParOf" srcId="{19A91678-410E-4091-B3F6-CDD466A16F7F}" destId="{6AE0778F-56D7-4A17-961E-DB2F46F18B8F}" srcOrd="1" destOrd="0" presId="urn:microsoft.com/office/officeart/2005/8/layout/cycle4#1"/>
    <dgm:cxn modelId="{71C96E2A-6E05-8747-8391-BD8DA0D8DC95}" type="presParOf" srcId="{44028278-2E26-4BD0-997F-907B99F07CED}" destId="{95BEA44C-C904-4D2E-B372-B5835F64A1E6}" srcOrd="3" destOrd="0" presId="urn:microsoft.com/office/officeart/2005/8/layout/cycle4#1"/>
    <dgm:cxn modelId="{1BC73656-42EC-8D41-85A2-C1C294253C8B}" type="presParOf" srcId="{95BEA44C-C904-4D2E-B372-B5835F64A1E6}" destId="{6DA5CC9E-CD54-4537-B1C2-ADC146419B71}" srcOrd="0" destOrd="0" presId="urn:microsoft.com/office/officeart/2005/8/layout/cycle4#1"/>
    <dgm:cxn modelId="{1AB1699A-EAEF-8B4C-ACF8-B7B4EFCDA0A0}" type="presParOf" srcId="{95BEA44C-C904-4D2E-B372-B5835F64A1E6}" destId="{5F197010-5ED5-4C84-A142-47C0F7EFE234}" srcOrd="1" destOrd="0" presId="urn:microsoft.com/office/officeart/2005/8/layout/cycle4#1"/>
    <dgm:cxn modelId="{B0CF4E8D-F0C7-9142-A282-A5D7E5FF4F78}" type="presParOf" srcId="{44028278-2E26-4BD0-997F-907B99F07CED}" destId="{991D3EBA-C567-4D04-B4BF-5D1BE162A24A}" srcOrd="4" destOrd="0" presId="urn:microsoft.com/office/officeart/2005/8/layout/cycle4#1"/>
    <dgm:cxn modelId="{A798406E-98E6-9547-ACC2-7CF4D95DC97D}" type="presParOf" srcId="{9F9B42F7-D2EC-4FBC-A0E4-BC820CBD7767}" destId="{4015A3D1-4886-4858-A0DA-EADCEB5B3DF6}" srcOrd="1" destOrd="0" presId="urn:microsoft.com/office/officeart/2005/8/layout/cycle4#1"/>
    <dgm:cxn modelId="{798D2E11-9001-404B-8909-A4F43AFAE335}" type="presParOf" srcId="{4015A3D1-4886-4858-A0DA-EADCEB5B3DF6}" destId="{83158E7A-4234-4B84-B0F1-FEF57ED38ED1}" srcOrd="0" destOrd="0" presId="urn:microsoft.com/office/officeart/2005/8/layout/cycle4#1"/>
    <dgm:cxn modelId="{9CD2A7EF-6474-3A40-B113-50802D57F36F}" type="presParOf" srcId="{4015A3D1-4886-4858-A0DA-EADCEB5B3DF6}" destId="{5540533D-7263-45B1-A8E5-C06E182225EF}" srcOrd="1" destOrd="0" presId="urn:microsoft.com/office/officeart/2005/8/layout/cycle4#1"/>
    <dgm:cxn modelId="{57094DA5-703F-2A46-86EA-96B35FD4A4A3}" type="presParOf" srcId="{4015A3D1-4886-4858-A0DA-EADCEB5B3DF6}" destId="{5960D3E1-0C59-4ACC-99B9-9A438E3CECB7}" srcOrd="2" destOrd="0" presId="urn:microsoft.com/office/officeart/2005/8/layout/cycle4#1"/>
    <dgm:cxn modelId="{F48BCB41-4B3D-6643-BF27-97A8433D83B7}" type="presParOf" srcId="{4015A3D1-4886-4858-A0DA-EADCEB5B3DF6}" destId="{13142050-31B7-4C76-BCD5-96E1A198D6D7}" srcOrd="3" destOrd="0" presId="urn:microsoft.com/office/officeart/2005/8/layout/cycle4#1"/>
    <dgm:cxn modelId="{D711E5B7-DB58-5F40-9FE6-C5F77A380E27}" type="presParOf" srcId="{4015A3D1-4886-4858-A0DA-EADCEB5B3DF6}" destId="{BADE5D24-464F-479F-A235-D8357C970A4B}" srcOrd="4" destOrd="0" presId="urn:microsoft.com/office/officeart/2005/8/layout/cycle4#1"/>
    <dgm:cxn modelId="{8800F77C-4843-6C44-979F-79B32C191D1F}" type="presParOf" srcId="{9F9B42F7-D2EC-4FBC-A0E4-BC820CBD7767}" destId="{894847F2-66F5-4FB3-ADC5-472AD04EF7A6}" srcOrd="2" destOrd="0" presId="urn:microsoft.com/office/officeart/2005/8/layout/cycle4#1"/>
    <dgm:cxn modelId="{B3D8B597-F932-A541-8BA6-657A990B7275}" type="presParOf" srcId="{9F9B42F7-D2EC-4FBC-A0E4-BC820CBD7767}" destId="{EFA97C53-5F09-4067-95B4-BACBC85553FD}" srcOrd="3" destOrd="0" presId="urn:microsoft.com/office/officeart/2005/8/layout/cycle4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8F781F-4ECE-4C63-9BCB-5F72BAEA405A}">
      <dsp:nvSpPr>
        <dsp:cNvPr id="0" name=""/>
        <dsp:cNvSpPr/>
      </dsp:nvSpPr>
      <dsp:spPr>
        <a:xfrm>
          <a:off x="3691900" y="2136097"/>
          <a:ext cx="1558264" cy="1009402"/>
        </a:xfrm>
        <a:prstGeom prst="roundRect">
          <a:avLst>
            <a:gd name="adj" fmla="val 10000"/>
          </a:avLst>
        </a:prstGeom>
        <a:solidFill>
          <a:srgbClr val="FFFFFF"/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300" kern="1200" dirty="0"/>
            <a:t>zazdrość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300" kern="1200" dirty="0"/>
            <a:t>szacunek</a:t>
          </a:r>
        </a:p>
      </dsp:txBody>
      <dsp:txXfrm>
        <a:off x="4181553" y="2410620"/>
        <a:ext cx="1046439" cy="712705"/>
      </dsp:txXfrm>
    </dsp:sp>
    <dsp:sp modelId="{6DA5CC9E-CD54-4537-B1C2-ADC146419B71}">
      <dsp:nvSpPr>
        <dsp:cNvPr id="0" name=""/>
        <dsp:cNvSpPr/>
      </dsp:nvSpPr>
      <dsp:spPr>
        <a:xfrm>
          <a:off x="617898" y="2136097"/>
          <a:ext cx="1558264" cy="1009402"/>
        </a:xfrm>
        <a:prstGeom prst="roundRect">
          <a:avLst>
            <a:gd name="adj" fmla="val 10000"/>
          </a:avLst>
        </a:prstGeom>
        <a:solidFill>
          <a:srgbClr val="FFFFFF">
            <a:alpha val="90000"/>
          </a:srgb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300" kern="1200" dirty="0"/>
            <a:t>pogarda</a:t>
          </a:r>
        </a:p>
      </dsp:txBody>
      <dsp:txXfrm>
        <a:off x="640071" y="2410620"/>
        <a:ext cx="1046439" cy="712705"/>
      </dsp:txXfrm>
    </dsp:sp>
    <dsp:sp modelId="{3ABA2DED-FB3F-42AE-9DC0-655FBFE5B056}">
      <dsp:nvSpPr>
        <dsp:cNvPr id="0" name=""/>
        <dsp:cNvSpPr/>
      </dsp:nvSpPr>
      <dsp:spPr>
        <a:xfrm>
          <a:off x="3747795" y="0"/>
          <a:ext cx="1558264" cy="1009402"/>
        </a:xfrm>
        <a:prstGeom prst="roundRect">
          <a:avLst>
            <a:gd name="adj" fmla="val 10000"/>
          </a:avLst>
        </a:pr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300" kern="1200" dirty="0"/>
            <a:t>lubienie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300" kern="1200" dirty="0"/>
            <a:t>szacunek</a:t>
          </a:r>
        </a:p>
      </dsp:txBody>
      <dsp:txXfrm>
        <a:off x="4237448" y="22173"/>
        <a:ext cx="1046439" cy="712705"/>
      </dsp:txXfrm>
    </dsp:sp>
    <dsp:sp modelId="{472DE8CA-548E-415B-80FE-8128BA89CA4A}">
      <dsp:nvSpPr>
        <dsp:cNvPr id="0" name=""/>
        <dsp:cNvSpPr/>
      </dsp:nvSpPr>
      <dsp:spPr>
        <a:xfrm>
          <a:off x="562003" y="12244"/>
          <a:ext cx="1670054" cy="1009402"/>
        </a:xfrm>
        <a:prstGeom prst="roundRect">
          <a:avLst>
            <a:gd name="adj" fmla="val 10000"/>
          </a:avLst>
        </a:pr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300" kern="1200" dirty="0">
              <a:solidFill>
                <a:srgbClr val="FF0000"/>
              </a:solidFill>
            </a:rPr>
            <a:t>żal, politowanie</a:t>
          </a: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l-PL" sz="1300" kern="1200" dirty="0"/>
            <a:t>lubienie</a:t>
          </a:r>
        </a:p>
      </dsp:txBody>
      <dsp:txXfrm>
        <a:off x="584176" y="34417"/>
        <a:ext cx="1124692" cy="712705"/>
      </dsp:txXfrm>
    </dsp:sp>
    <dsp:sp modelId="{83158E7A-4234-4B84-B0F1-FEF57ED38ED1}">
      <dsp:nvSpPr>
        <dsp:cNvPr id="0" name=""/>
        <dsp:cNvSpPr/>
      </dsp:nvSpPr>
      <dsp:spPr>
        <a:xfrm>
          <a:off x="1428315" y="68141"/>
          <a:ext cx="1477614" cy="1365847"/>
        </a:xfrm>
        <a:prstGeom prst="pieWedge">
          <a:avLst/>
        </a:prstGeom>
        <a:solidFill>
          <a:srgbClr val="FFFFFF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osoby starsze, </a:t>
          </a:r>
          <a:r>
            <a:rPr lang="pl-PL" sz="1100" b="1" kern="1200" dirty="0">
              <a:solidFill>
                <a:srgbClr val="FF0000"/>
              </a:solidFill>
            </a:rPr>
            <a:t>osoby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>
              <a:solidFill>
                <a:srgbClr val="FF0000"/>
              </a:solidFill>
            </a:rPr>
            <a:t>niepełnosprawne, </a:t>
          </a:r>
          <a:r>
            <a:rPr lang="pl-PL" sz="1100" b="1" kern="1200" dirty="0">
              <a:solidFill>
                <a:schemeClr val="tx1"/>
              </a:solidFill>
            </a:rPr>
            <a:t>osoby</a:t>
          </a:r>
          <a:r>
            <a:rPr lang="pl-PL" sz="1100" b="1" kern="1200" dirty="0">
              <a:solidFill>
                <a:srgbClr val="FF0000"/>
              </a:solidFill>
            </a:rPr>
            <a:t> </a:t>
          </a:r>
          <a:r>
            <a:rPr lang="pl-PL" sz="1100" b="1" kern="1200" dirty="0"/>
            <a:t>upośledzone, gospodynie domowe </a:t>
          </a:r>
        </a:p>
      </dsp:txBody>
      <dsp:txXfrm>
        <a:off x="1861098" y="468188"/>
        <a:ext cx="1044831" cy="965800"/>
      </dsp:txXfrm>
    </dsp:sp>
    <dsp:sp modelId="{5540533D-7263-45B1-A8E5-C06E182225EF}">
      <dsp:nvSpPr>
        <dsp:cNvPr id="0" name=""/>
        <dsp:cNvSpPr/>
      </dsp:nvSpPr>
      <dsp:spPr>
        <a:xfrm rot="5400000">
          <a:off x="2993254" y="-19176"/>
          <a:ext cx="1365847" cy="1540484"/>
        </a:xfrm>
        <a:prstGeom prst="pieWedge">
          <a:avLst/>
        </a:prstGeom>
        <a:solidFill>
          <a:srgbClr val="FFFFFF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Amerykanie,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katolicy, afroamerykańscy profesjonaliści,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Irlandczycy,</a:t>
          </a:r>
        </a:p>
      </dsp:txBody>
      <dsp:txXfrm rot="-5400000">
        <a:off x="2905936" y="468189"/>
        <a:ext cx="1089287" cy="965800"/>
      </dsp:txXfrm>
    </dsp:sp>
    <dsp:sp modelId="{5960D3E1-0C59-4ACC-99B9-9A438E3CECB7}">
      <dsp:nvSpPr>
        <dsp:cNvPr id="0" name=""/>
        <dsp:cNvSpPr/>
      </dsp:nvSpPr>
      <dsp:spPr>
        <a:xfrm rot="10800000">
          <a:off x="2905936" y="1536228"/>
          <a:ext cx="1540484" cy="1535062"/>
        </a:xfrm>
        <a:prstGeom prst="pieWedge">
          <a:avLst/>
        </a:prstGeom>
        <a:solidFill>
          <a:srgbClr val="FFFFFF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100" kern="1200" dirty="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100" kern="1200" dirty="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400" kern="1200" dirty="0"/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osoby bogate,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biali,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feministki,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Żydzi,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Azjaci,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900" kern="1200" dirty="0"/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900" kern="1200" dirty="0"/>
        </a:p>
      </dsp:txBody>
      <dsp:txXfrm rot="10800000">
        <a:off x="2905936" y="1536228"/>
        <a:ext cx="1089287" cy="1085453"/>
      </dsp:txXfrm>
    </dsp:sp>
    <dsp:sp modelId="{13142050-31B7-4C76-BCD5-96E1A198D6D7}">
      <dsp:nvSpPr>
        <dsp:cNvPr id="0" name=""/>
        <dsp:cNvSpPr/>
      </dsp:nvSpPr>
      <dsp:spPr>
        <a:xfrm rot="16200000">
          <a:off x="1405881" y="1570532"/>
          <a:ext cx="1511310" cy="1466455"/>
        </a:xfrm>
        <a:prstGeom prst="pieWedge">
          <a:avLst/>
        </a:prstGeom>
        <a:solidFill>
          <a:srgbClr val="FFFFFF"/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4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1100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korzystający z opieki społecznej,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osoby ubogie,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Turcy ,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b="1" kern="1200" dirty="0"/>
            <a:t>Arabowie </a:t>
          </a:r>
        </a:p>
      </dsp:txBody>
      <dsp:txXfrm rot="5400000">
        <a:off x="1857824" y="1548105"/>
        <a:ext cx="1036940" cy="1068658"/>
      </dsp:txXfrm>
    </dsp:sp>
    <dsp:sp modelId="{894847F2-66F5-4FB3-ADC5-472AD04EF7A6}">
      <dsp:nvSpPr>
        <dsp:cNvPr id="0" name=""/>
        <dsp:cNvSpPr/>
      </dsp:nvSpPr>
      <dsp:spPr>
        <a:xfrm>
          <a:off x="2266676" y="3122980"/>
          <a:ext cx="521383" cy="62802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EFA97C53-5F09-4067-95B4-BACBC85553FD}">
      <dsp:nvSpPr>
        <dsp:cNvPr id="0" name=""/>
        <dsp:cNvSpPr/>
      </dsp:nvSpPr>
      <dsp:spPr>
        <a:xfrm rot="10800000" flipV="1">
          <a:off x="3049147" y="3110736"/>
          <a:ext cx="471580" cy="87291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#1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xmlns="" id="{67C543B4-4E76-4F9F-826D-8F927985731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xmlns="" id="{927344B3-1B64-4CF0-AC20-F158186C359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1CB047-EE6F-48F4-A301-336C02A1A444}" type="datetimeFigureOut">
              <a:rPr lang="pl-PL" smtClean="0"/>
              <a:pPr/>
              <a:t>2018-08-23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89CD994C-868B-496A-8E0B-0E4A408E1D3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320A0020-56C8-44D2-A959-62695E67210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2D304F-6E43-40C2-BE76-773BA9724DF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62673196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013064-A333-4531-8F5E-4903F87C5DE9}" type="datetimeFigureOut">
              <a:rPr lang="pl-PL" smtClean="0"/>
              <a:pPr/>
              <a:t>2018-08-23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D4B2DB-3F01-4A0B-9F89-CAA03A78141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77192332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edyt. styl wz. tyt.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2580C-4C61-4FDF-BD2D-A07E6A33E1A3}" type="datetime1">
              <a:rPr lang="pl-PL" smtClean="0"/>
              <a:t>2018-08-23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BACF-31FA-2249-9ABE-145DC4C374C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48700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tekst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A88AD-71A7-4234-8E58-D7244287F6C9}" type="datetime1">
              <a:rPr lang="pl-PL" smtClean="0"/>
              <a:t>2018-08-23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BACF-31FA-2249-9ABE-145DC4C374C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253649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tekst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0BE7-A40F-4E81-97A0-B82B72E42F70}" type="datetime1">
              <a:rPr lang="pl-PL" smtClean="0"/>
              <a:t>2018-08-23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BACF-31FA-2249-9ABE-145DC4C374C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687231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CE55-A0EC-4857-B85C-B2368F222258}" type="datetime1">
              <a:rPr lang="pl-PL" smtClean="0"/>
              <a:t>2018-08-23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BACF-31FA-2249-9ABE-145DC4C374C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073852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D780D-23AB-4A21-B9D2-2BFC52A2C5BB}" type="datetime1">
              <a:rPr lang="pl-PL" smtClean="0"/>
              <a:t>2018-08-23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BACF-31FA-2249-9ABE-145DC4C374C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803602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E877D-0498-48D5-BC23-8273327C5E95}" type="datetime1">
              <a:rPr lang="pl-PL" smtClean="0"/>
              <a:t>2018-08-23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BACF-31FA-2249-9ABE-145DC4C374C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558160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9E1F-8470-45FA-A532-5CC3AFA6EBCE}" type="datetime1">
              <a:rPr lang="pl-PL" smtClean="0"/>
              <a:t>2018-08-23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BACF-31FA-2249-9ABE-145DC4C374C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39017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A6030-C276-48BE-9039-BE6250939B61}" type="datetime1">
              <a:rPr lang="pl-PL" smtClean="0"/>
              <a:t>2018-08-23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BACF-31FA-2249-9ABE-145DC4C374C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417029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2F909-4CE7-4E84-8F7F-0C4CAA03BF8D}" type="datetime1">
              <a:rPr lang="pl-PL" smtClean="0"/>
              <a:t>2018-08-23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BACF-31FA-2249-9ABE-145DC4C374C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649671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61B4D-A3C0-4229-993D-D7521BED54C9}" type="datetime1">
              <a:rPr lang="pl-PL" smtClean="0"/>
              <a:t>2018-08-23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BACF-31FA-2249-9ABE-145DC4C374C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648389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1B584-728A-4614-AED8-74D7225B141C}" type="datetime1">
              <a:rPr lang="pl-PL" smtClean="0"/>
              <a:t>2018-08-23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49BACF-31FA-2249-9ABE-145DC4C374C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339816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edyt. styl wz. tyt.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D7305-07E2-4CCE-B621-6AD63BDDBC88}" type="datetime1">
              <a:rPr lang="pl-PL" smtClean="0"/>
              <a:t>2018-08-23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9BACF-31FA-2249-9ABE-145DC4C374C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01836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microsoft.com/office/2007/relationships/diagramDrawing" Target="../diagrams/drawing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572398"/>
            <a:ext cx="7772400" cy="1470025"/>
          </a:xfrm>
        </p:spPr>
        <p:txBody>
          <a:bodyPr/>
          <a:lstStyle/>
          <a:p>
            <a:r>
              <a:rPr lang="pl-PL" dirty="0"/>
              <a:t>MODUŁ 2</a:t>
            </a:r>
          </a:p>
        </p:txBody>
      </p:sp>
      <p:sp>
        <p:nvSpPr>
          <p:cNvPr id="10" name="Podtytuł 9"/>
          <p:cNvSpPr>
            <a:spLocks noGrp="1"/>
          </p:cNvSpPr>
          <p:nvPr>
            <p:ph type="subTitle" idx="1"/>
          </p:nvPr>
        </p:nvSpPr>
        <p:spPr>
          <a:xfrm>
            <a:off x="676236" y="3626109"/>
            <a:ext cx="7907380" cy="17526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l-PL" dirty="0">
                <a:solidFill>
                  <a:schemeClr val="tx1"/>
                </a:solidFill>
              </a:rPr>
              <a:t>Stereotypy oraz różne sposoby definiowania pojęcia głuchota i ich konsekwencje ze szczególnym zwróceniem uwagi na relację specjalista – głuchy klient.</a:t>
            </a:r>
          </a:p>
          <a:p>
            <a:endParaRPr lang="pl-PL" dirty="0"/>
          </a:p>
        </p:txBody>
      </p:sp>
      <p:pic>
        <p:nvPicPr>
          <p:cNvPr id="11" name="Obraz 1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38441" y="722479"/>
            <a:ext cx="2345175" cy="296810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C12BC361-177F-4F38-9E6D-34C95C688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3459" y="5742122"/>
            <a:ext cx="8585850" cy="979353"/>
          </a:xfrm>
        </p:spPr>
        <p:txBody>
          <a:bodyPr/>
          <a:lstStyle/>
          <a:p>
            <a:r>
              <a:rPr lang="pl-PL" dirty="0" smtClean="0"/>
              <a:t>Innowacja społeczna pn. "Usługi rozwojowe dostępne dla wszystkich" realizowana przez Polski Związek Głuchych Oddział Łódzki </a:t>
            </a:r>
            <a:br>
              <a:rPr lang="pl-PL" dirty="0" smtClean="0"/>
            </a:br>
            <a:r>
              <a:rPr lang="pl-PL" dirty="0" smtClean="0"/>
              <a:t>na podstawie umowy o powierzenie grantu nr:  ZS-II.042.16.7.2017 z dnia 21.12.2017 </a:t>
            </a:r>
            <a:endParaRPr lang="pl-PL" dirty="0" smtClean="0"/>
          </a:p>
          <a:p>
            <a:r>
              <a:rPr lang="pl-PL" dirty="0" smtClean="0"/>
              <a:t>w </a:t>
            </a:r>
            <a:r>
              <a:rPr lang="pl-PL" dirty="0" smtClean="0"/>
              <a:t>ramach projektu</a:t>
            </a:r>
            <a:r>
              <a:rPr lang="pl-PL" b="1" dirty="0" smtClean="0"/>
              <a:t> </a:t>
            </a:r>
            <a:r>
              <a:rPr lang="pl-PL" dirty="0" smtClean="0"/>
              <a:t>„Chcemy pracować – innowacje w zakresie usług opiekuńczych dla osób zależnych” realizowanego przez Gminę Miasta Radomia </a:t>
            </a:r>
            <a:r>
              <a:rPr lang="pl-PL" dirty="0" smtClean="0"/>
              <a:t>w </a:t>
            </a:r>
            <a:r>
              <a:rPr lang="pl-PL" dirty="0" smtClean="0"/>
              <a:t>ramach programu Operacyjnego Wiedza Edukacja Rozwój 2014-2020 </a:t>
            </a:r>
            <a:r>
              <a:rPr lang="pl-PL" dirty="0" smtClean="0"/>
              <a:t>współfinansowanego </a:t>
            </a:r>
          </a:p>
          <a:p>
            <a:r>
              <a:rPr lang="pl-PL" dirty="0" smtClean="0"/>
              <a:t>ze </a:t>
            </a:r>
            <a:r>
              <a:rPr lang="pl-PL" dirty="0" smtClean="0"/>
              <a:t>środków Europejskiego Funduszu Społecznego IV Oś Priorytetowa POWER, Działanie 4.1: Innowacje społeczne</a:t>
            </a:r>
            <a:endParaRPr lang="pl-PL" dirty="0"/>
          </a:p>
        </p:txBody>
      </p:sp>
      <p:pic>
        <p:nvPicPr>
          <p:cNvPr id="6" name="Obraz 5" descr="logo">
            <a:extLst>
              <a:ext uri="{FF2B5EF4-FFF2-40B4-BE49-F238E27FC236}">
                <a16:creationId xmlns:a16="http://schemas.microsoft.com/office/drawing/2014/main" xmlns="" id="{29067B88-43C6-4484-BA0B-C997C04731B5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05346" y="240610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2465066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668876"/>
            <a:ext cx="8229600" cy="1143000"/>
          </a:xfrm>
        </p:spPr>
        <p:txBody>
          <a:bodyPr>
            <a:normAutofit/>
          </a:bodyPr>
          <a:lstStyle/>
          <a:p>
            <a:r>
              <a:rPr lang="pl-PL" sz="4000" dirty="0"/>
              <a:t>Sytuacja osób głuchych w Polsce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buNone/>
            </a:pPr>
            <a:r>
              <a:rPr lang="pl-PL" sz="9600" dirty="0"/>
              <a:t>Rynek pracy:</a:t>
            </a:r>
          </a:p>
          <a:p>
            <a:pPr algn="just">
              <a:buNone/>
            </a:pPr>
            <a:endParaRPr lang="pl-PL" sz="9600" dirty="0"/>
          </a:p>
          <a:p>
            <a:pPr algn="just">
              <a:buFont typeface="Arial" pitchFamily="34" charset="0"/>
              <a:buChar char="•"/>
            </a:pPr>
            <a:r>
              <a:rPr lang="pl-PL" sz="9600" dirty="0"/>
              <a:t>wśród osób z niepełnosprawnością słuchu odsetek osób biernych zawodowo wynosi aż  65,2 %</a:t>
            </a:r>
          </a:p>
          <a:p>
            <a:pPr algn="just">
              <a:buFont typeface="Arial" pitchFamily="34" charset="0"/>
              <a:buChar char="•"/>
            </a:pPr>
            <a:r>
              <a:rPr lang="pl-PL" sz="9600" dirty="0"/>
              <a:t>praca w niskopłatnych, pomocowych zawodach i „szarej strefie” (pułapka świadczeniowa)</a:t>
            </a:r>
          </a:p>
          <a:p>
            <a:pPr algn="just">
              <a:buFont typeface="Arial" pitchFamily="34" charset="0"/>
              <a:buChar char="•"/>
            </a:pPr>
            <a:r>
              <a:rPr lang="pl-PL" sz="9600" dirty="0"/>
              <a:t>trudności na etapie poszukiwania pracy (stereotypy pracodawców, oferty w języku polskim)</a:t>
            </a:r>
          </a:p>
          <a:p>
            <a:pPr algn="just">
              <a:buFont typeface="Arial" pitchFamily="34" charset="0"/>
              <a:buChar char="•"/>
            </a:pPr>
            <a:r>
              <a:rPr lang="pl-PL" sz="9600" dirty="0"/>
              <a:t>niskie i zdezaktualizowane umiejętności zawodowe</a:t>
            </a:r>
          </a:p>
          <a:p>
            <a:pPr algn="just">
              <a:buFont typeface="Arial" pitchFamily="34" charset="0"/>
              <a:buChar char="•"/>
            </a:pPr>
            <a:r>
              <a:rPr lang="pl-PL" sz="9600" dirty="0"/>
              <a:t>brak wypracowanych metod i narzędzi pracy w doradztwie zawodowym dla głuchych</a:t>
            </a:r>
          </a:p>
          <a:p>
            <a:pPr algn="just">
              <a:buNone/>
            </a:pPr>
            <a:endParaRPr lang="pl-PL" sz="9600" dirty="0"/>
          </a:p>
          <a:p>
            <a:pPr algn="just">
              <a:buNone/>
            </a:pPr>
            <a:endParaRPr lang="pl-PL" sz="7400" dirty="0"/>
          </a:p>
          <a:p>
            <a:pPr algn="just">
              <a:buNone/>
            </a:pPr>
            <a:endParaRPr lang="pl-PL" sz="5100" dirty="0"/>
          </a:p>
          <a:p>
            <a:pPr algn="just">
              <a:buNone/>
            </a:pPr>
            <a:r>
              <a:rPr lang="pl-PL" sz="5100" dirty="0"/>
              <a:t> </a:t>
            </a:r>
          </a:p>
          <a:p>
            <a:pPr>
              <a:buNone/>
            </a:pPr>
            <a:endParaRPr lang="pl-PL" sz="5000" dirty="0"/>
          </a:p>
          <a:p>
            <a:pPr>
              <a:buNone/>
            </a:pPr>
            <a:endParaRPr lang="pl-PL" sz="5000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A02C3A8B-6515-492C-A343-0100DE9FC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199" y="6183824"/>
            <a:ext cx="8229599" cy="537651"/>
          </a:xfrm>
        </p:spPr>
        <p:txBody>
          <a:bodyPr/>
          <a:lstStyle/>
          <a:p>
            <a:r>
              <a:rPr lang="pl-PL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 dirty="0"/>
          </a:p>
        </p:txBody>
      </p:sp>
      <p:pic>
        <p:nvPicPr>
          <p:cNvPr id="5" name="Obraz 4" descr="logo">
            <a:extLst>
              <a:ext uri="{FF2B5EF4-FFF2-40B4-BE49-F238E27FC236}">
                <a16:creationId xmlns:a16="http://schemas.microsoft.com/office/drawing/2014/main" xmlns="" id="{37C3CE92-F0D8-4D18-9830-1D1233F32B41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4032" y="216977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8430993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/>
          </a:bodyPr>
          <a:lstStyle/>
          <a:p>
            <a:r>
              <a:rPr lang="pl-PL" sz="4000" dirty="0"/>
              <a:t>Sytuacja osób głuchych w Polsce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endParaRPr lang="pl-PL" dirty="0"/>
          </a:p>
          <a:p>
            <a:pPr>
              <a:buNone/>
            </a:pPr>
            <a:r>
              <a:rPr lang="pl-PL" sz="11200" dirty="0"/>
              <a:t>Edukacja</a:t>
            </a:r>
          </a:p>
          <a:p>
            <a:pPr>
              <a:buNone/>
            </a:pPr>
            <a:endParaRPr lang="pl-PL" sz="11200" dirty="0"/>
          </a:p>
          <a:p>
            <a:pPr algn="just"/>
            <a:r>
              <a:rPr lang="pl-PL" sz="9600" dirty="0"/>
              <a:t>nauczanie i egzaminy w języku polskim</a:t>
            </a:r>
          </a:p>
          <a:p>
            <a:pPr algn="just"/>
            <a:r>
              <a:rPr lang="pl-PL" sz="9600" dirty="0"/>
              <a:t>konieczność finansowania tłumaczy języka migowego we własnym zakresie </a:t>
            </a:r>
          </a:p>
          <a:p>
            <a:pPr algn="just"/>
            <a:r>
              <a:rPr lang="pl-PL" sz="9600" dirty="0"/>
              <a:t>trudności w przełożeniu wiedzy podręcznikowej napisanej w </a:t>
            </a:r>
          </a:p>
          <a:p>
            <a:pPr algn="just">
              <a:buNone/>
            </a:pPr>
            <a:r>
              <a:rPr lang="pl-PL" sz="9600" dirty="0"/>
              <a:t>     j. polskim na PJM</a:t>
            </a:r>
          </a:p>
          <a:p>
            <a:pPr algn="just"/>
            <a:r>
              <a:rPr lang="pl-PL" sz="9600" dirty="0"/>
              <a:t>uboga i przestarzała oferta edukacyjna</a:t>
            </a:r>
          </a:p>
          <a:p>
            <a:pPr algn="just"/>
            <a:r>
              <a:rPr lang="pl-PL" sz="9600" dirty="0"/>
              <a:t>zaniżenie norm i wymagań edukacyjnych względem dzieci</a:t>
            </a:r>
          </a:p>
          <a:p>
            <a:pPr algn="just">
              <a:buNone/>
            </a:pPr>
            <a:r>
              <a:rPr lang="pl-PL" sz="9600" dirty="0"/>
              <a:t>     głuchych</a:t>
            </a:r>
          </a:p>
          <a:p>
            <a:pPr algn="just">
              <a:buNone/>
            </a:pPr>
            <a:endParaRPr lang="pl-PL" sz="9600" dirty="0"/>
          </a:p>
          <a:p>
            <a:pPr algn="just"/>
            <a:endParaRPr lang="pl-PL" sz="9600" dirty="0"/>
          </a:p>
          <a:p>
            <a:pPr algn="just">
              <a:buNone/>
            </a:pPr>
            <a:endParaRPr lang="pl-PL" sz="9600" dirty="0"/>
          </a:p>
          <a:p>
            <a:pPr lvl="0" algn="just">
              <a:buNone/>
            </a:pPr>
            <a:endParaRPr lang="pl-PL" sz="8000" dirty="0"/>
          </a:p>
          <a:p>
            <a:pPr lvl="0" algn="just">
              <a:buNone/>
            </a:pPr>
            <a:r>
              <a:rPr lang="pl-PL" sz="8000" dirty="0"/>
              <a:t> </a:t>
            </a:r>
            <a:endParaRPr lang="pl-PL" sz="9600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937133F9-2E12-431C-9A7E-888048DC3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013342"/>
            <a:ext cx="8229600" cy="708133"/>
          </a:xfrm>
        </p:spPr>
        <p:txBody>
          <a:bodyPr/>
          <a:lstStyle/>
          <a:p>
            <a:r>
              <a:rPr lang="pl-PL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 dirty="0"/>
          </a:p>
        </p:txBody>
      </p:sp>
      <p:pic>
        <p:nvPicPr>
          <p:cNvPr id="5" name="Obraz 4" descr="logo">
            <a:extLst>
              <a:ext uri="{FF2B5EF4-FFF2-40B4-BE49-F238E27FC236}">
                <a16:creationId xmlns:a16="http://schemas.microsoft.com/office/drawing/2014/main" xmlns="" id="{F07068F7-92C3-4A04-99DB-DB9550382B0E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4032" y="274638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9348" y="652288"/>
            <a:ext cx="8229600" cy="1143000"/>
          </a:xfrm>
        </p:spPr>
        <p:txBody>
          <a:bodyPr>
            <a:normAutofit/>
          </a:bodyPr>
          <a:lstStyle/>
          <a:p>
            <a:r>
              <a:rPr lang="pl-PL" sz="4000" dirty="0"/>
              <a:t>Sytuacja osób głuchych w Polsce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pl-PL" sz="2400" dirty="0"/>
              <a:t>Uczestnictwo w życiu społecznym, kulturalnym </a:t>
            </a:r>
          </a:p>
          <a:p>
            <a:pPr algn="just">
              <a:buNone/>
            </a:pPr>
            <a:endParaRPr lang="pl-PL" sz="2400" dirty="0"/>
          </a:p>
          <a:p>
            <a:pPr algn="just">
              <a:buFont typeface="Arial" pitchFamily="34" charset="0"/>
              <a:buChar char="•"/>
            </a:pPr>
            <a:r>
              <a:rPr lang="pl-PL" sz="2400" dirty="0"/>
              <a:t>niewielka ilość programów w TV z tłumaczem, </a:t>
            </a:r>
          </a:p>
          <a:p>
            <a:pPr algn="just">
              <a:buFont typeface="Arial" pitchFamily="34" charset="0"/>
              <a:buChar char="•"/>
            </a:pPr>
            <a:r>
              <a:rPr lang="pl-PL" sz="2400" dirty="0"/>
              <a:t>brak napisów przy filmach, programach telewizyjnych, w teatrze</a:t>
            </a:r>
          </a:p>
          <a:p>
            <a:pPr algn="just">
              <a:buFont typeface="Arial" pitchFamily="34" charset="0"/>
              <a:buChar char="•"/>
            </a:pPr>
            <a:r>
              <a:rPr lang="pl-PL" sz="2400" dirty="0"/>
              <a:t>muzea niedostosowane do potrzeb głuchych </a:t>
            </a:r>
          </a:p>
          <a:p>
            <a:pPr algn="just">
              <a:buFont typeface="Arial" pitchFamily="34" charset="0"/>
              <a:buChar char="•"/>
            </a:pPr>
            <a:r>
              <a:rPr lang="pl-PL" sz="2400" dirty="0"/>
              <a:t>niewidzialność – znikoma liczba osób reprezentujących tę społeczność  w przestrzeni publicznej</a:t>
            </a:r>
          </a:p>
          <a:p>
            <a:pPr>
              <a:buNone/>
            </a:pPr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53A0C2FE-428B-41AC-82E1-D9C05AFA2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126163"/>
            <a:ext cx="8175356" cy="595312"/>
          </a:xfrm>
        </p:spPr>
        <p:txBody>
          <a:bodyPr/>
          <a:lstStyle/>
          <a:p>
            <a:r>
              <a:rPr lang="pl-PL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 dirty="0"/>
          </a:p>
        </p:txBody>
      </p:sp>
      <p:pic>
        <p:nvPicPr>
          <p:cNvPr id="5" name="Obraz 4" descr="logo">
            <a:extLst>
              <a:ext uri="{FF2B5EF4-FFF2-40B4-BE49-F238E27FC236}">
                <a16:creationId xmlns:a16="http://schemas.microsoft.com/office/drawing/2014/main" xmlns="" id="{2D6054BA-0542-4BF7-9495-21401EE4131E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6910" y="274638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606424"/>
            <a:ext cx="8229600" cy="1143000"/>
          </a:xfrm>
        </p:spPr>
        <p:txBody>
          <a:bodyPr>
            <a:normAutofit/>
          </a:bodyPr>
          <a:lstStyle/>
          <a:p>
            <a:r>
              <a:rPr lang="pl-PL" sz="4000" dirty="0"/>
              <a:t>Ważne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dirty="0"/>
              <a:t>Niestereotypowe, otwarte i życzliwe podejście oraz wiedza na temat tego jak funkcjonują w Polsce osoby głuche i z jakimi trudnościami i nierównościami się mierzą oraz ich konsekwencjami to kluczowe aspekty budowania pozytywnej relacji z głuchym klientem. </a:t>
            </a: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7A756B13-EB78-4E79-A063-43343BD6F3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199" y="6126162"/>
            <a:ext cx="8229599" cy="595313"/>
          </a:xfrm>
        </p:spPr>
        <p:txBody>
          <a:bodyPr/>
          <a:lstStyle/>
          <a:p>
            <a:r>
              <a:rPr lang="pl-PL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 dirty="0"/>
          </a:p>
        </p:txBody>
      </p:sp>
      <p:pic>
        <p:nvPicPr>
          <p:cNvPr id="5" name="Obraz 4" descr="logo">
            <a:extLst>
              <a:ext uri="{FF2B5EF4-FFF2-40B4-BE49-F238E27FC236}">
                <a16:creationId xmlns:a16="http://schemas.microsoft.com/office/drawing/2014/main" xmlns="" id="{3B3AF2E0-B1CC-49ED-A536-7083C6F32708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4030" y="274637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5484723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6255" y="1004887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dirty="0"/>
              <a:t>Kim jest osoba głucha ?  Definiowanie pojęcia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sz="2400" dirty="0"/>
              <a:t>Trzy ujęcia/perspektywy:  </a:t>
            </a:r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r>
              <a:rPr lang="pl-PL" sz="2400" dirty="0"/>
              <a:t>1. Medyczna</a:t>
            </a:r>
          </a:p>
          <a:p>
            <a:pPr marL="0" indent="0">
              <a:buNone/>
            </a:pPr>
            <a:r>
              <a:rPr lang="pl-PL" sz="2400" dirty="0"/>
              <a:t>2. Funkcjonalna (społeczna)</a:t>
            </a:r>
          </a:p>
          <a:p>
            <a:pPr marL="0" indent="0">
              <a:buNone/>
            </a:pPr>
            <a:r>
              <a:rPr lang="pl-PL" sz="2400" dirty="0"/>
              <a:t>3. Lingwistyczno </a:t>
            </a:r>
            <a:r>
              <a:rPr lang="mr-IN" sz="2400" dirty="0"/>
              <a:t>–</a:t>
            </a:r>
            <a:r>
              <a:rPr lang="pl-PL" sz="2400" dirty="0"/>
              <a:t> kulturowa</a:t>
            </a:r>
          </a:p>
        </p:txBody>
      </p:sp>
      <p:pic>
        <p:nvPicPr>
          <p:cNvPr id="4" name="Picture 2" descr="C:\Users\mdunaj\AppData\Local\Microsoft\Windows\Temporary Internet Files\Content.IE5\26KGRJYQ\znak-zapytania[1].jpg"/>
          <p:cNvPicPr>
            <a:picLocks noChangeAspect="1" noChangeArrowheads="1"/>
          </p:cNvPicPr>
          <p:nvPr/>
        </p:nvPicPr>
        <p:blipFill>
          <a:blip r:embed="rId2" cstate="print">
            <a:biLevel thresh="50000"/>
          </a:blip>
          <a:srcRect l="-60614" r="-60614"/>
          <a:stretch>
            <a:fillRect/>
          </a:stretch>
        </p:blipFill>
        <p:spPr bwMode="auto">
          <a:xfrm>
            <a:off x="4445209" y="1600200"/>
            <a:ext cx="5829515" cy="3499887"/>
          </a:xfrm>
          <a:prstGeom prst="rect">
            <a:avLst/>
          </a:prstGeom>
          <a:noFill/>
        </p:spPr>
      </p:pic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BCFCD91A-83E2-461B-91C6-166F39F09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060526"/>
            <a:ext cx="8229600" cy="660950"/>
          </a:xfrm>
        </p:spPr>
        <p:txBody>
          <a:bodyPr/>
          <a:lstStyle/>
          <a:p>
            <a:r>
              <a:rPr lang="pl-PL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 dirty="0"/>
          </a:p>
        </p:txBody>
      </p:sp>
      <p:pic>
        <p:nvPicPr>
          <p:cNvPr id="6" name="Obraz 5" descr="logo">
            <a:extLst>
              <a:ext uri="{FF2B5EF4-FFF2-40B4-BE49-F238E27FC236}">
                <a16:creationId xmlns:a16="http://schemas.microsoft.com/office/drawing/2014/main" xmlns="" id="{01D61D7A-D60B-4C0C-8FCC-2D3ACA14F48B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4032" y="274637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6328046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199" y="7197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dirty="0"/>
              <a:t>Głuchota w perspektywie medycznej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dirty="0"/>
              <a:t>Głuchota jest w takim ujęciu postrzegana przez pryzmat patologii, deficytu, jako jednostka chorobowa (niekiedy nieuleczalna) którą należy zdiagnozować (istotna jest tutaj etiologia, metody leczenia, postęp schorzenia) i wyleczyć (ratować resztki słuchu - aparat, implant, operacja) mamy tu do czynienia z tzw. medykalizacją głuchoty.</a:t>
            </a:r>
          </a:p>
          <a:p>
            <a:pPr marL="0" indent="0" algn="ctr">
              <a:buNone/>
            </a:pPr>
            <a:r>
              <a:rPr lang="pl-PL" sz="2400" dirty="0"/>
              <a:t> </a:t>
            </a:r>
          </a:p>
          <a:p>
            <a:pPr marL="0" indent="0" algn="ctr">
              <a:buNone/>
            </a:pPr>
            <a:r>
              <a:rPr lang="pl-PL" sz="2400" dirty="0"/>
              <a:t>Głuchy = chory </a:t>
            </a:r>
          </a:p>
          <a:p>
            <a:pPr marL="0" indent="0" algn="just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dirty="0"/>
              <a:t>Tutaj słowo „głuchy” jest pisane z małej litery.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CE278C07-5AFC-4BE2-B2F7-2EEA5A82F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230320"/>
            <a:ext cx="8229600" cy="491156"/>
          </a:xfrm>
        </p:spPr>
        <p:txBody>
          <a:bodyPr/>
          <a:lstStyle/>
          <a:p>
            <a:r>
              <a:rPr lang="pl-PL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 dirty="0"/>
          </a:p>
        </p:txBody>
      </p:sp>
      <p:pic>
        <p:nvPicPr>
          <p:cNvPr id="5" name="Obraz 4" descr="logo">
            <a:extLst>
              <a:ext uri="{FF2B5EF4-FFF2-40B4-BE49-F238E27FC236}">
                <a16:creationId xmlns:a16="http://schemas.microsoft.com/office/drawing/2014/main" xmlns="" id="{AC7F3235-AE9D-408F-82E4-948ADB9E443E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4032" y="274638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037542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77339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dirty="0"/>
              <a:t>Podział ze względu na stopień uszkodzenia słuchu (klasyfikacja BIAP)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988997439"/>
              </p:ext>
            </p:extLst>
          </p:nvPr>
        </p:nvGraphicFramePr>
        <p:xfrm>
          <a:off x="640807" y="2686465"/>
          <a:ext cx="8229600" cy="2651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Uszkodzenie słuchu</a:t>
                      </a:r>
                      <a:br>
                        <a:rPr lang="pl-PL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 stopniu</a:t>
                      </a:r>
                      <a:r>
                        <a:rPr lang="pl-PL" sz="2400" dirty="0">
                          <a:effectLst/>
                          <a:latin typeface="+mn-lt"/>
                        </a:rPr>
                        <a:t> </a:t>
                      </a:r>
                      <a:endParaRPr lang="pl-PL" sz="2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Ubytek słuchu</a:t>
                      </a:r>
                      <a:br>
                        <a:rPr lang="pl-PL" sz="2400" dirty="0">
                          <a:effectLst/>
                          <a:latin typeface="+mn-lt"/>
                          <a:ea typeface="ＭＳ 明朝"/>
                          <a:cs typeface="Times New Roman"/>
                        </a:rPr>
                      </a:br>
                      <a:r>
                        <a:rPr lang="pl-PL" sz="2400" dirty="0"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w decybelach (</a:t>
                      </a:r>
                      <a:r>
                        <a:rPr lang="pl-PL" sz="2400" dirty="0" err="1"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dB</a:t>
                      </a:r>
                      <a:r>
                        <a:rPr lang="pl-PL" sz="2400" dirty="0">
                          <a:effectLst/>
                          <a:latin typeface="+mn-lt"/>
                          <a:ea typeface="ＭＳ 明朝"/>
                          <a:cs typeface="Times New Roman"/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400" dirty="0">
                          <a:latin typeface="+mn-lt"/>
                        </a:rPr>
                        <a:t>lekkim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n-lt"/>
                        </a:rPr>
                        <a:t>od 20 </a:t>
                      </a:r>
                      <a:r>
                        <a:rPr lang="pl-PL" sz="2400" dirty="0" err="1">
                          <a:latin typeface="+mn-lt"/>
                        </a:rPr>
                        <a:t>dB</a:t>
                      </a:r>
                      <a:r>
                        <a:rPr lang="pl-PL" sz="2400" dirty="0">
                          <a:latin typeface="+mn-lt"/>
                        </a:rPr>
                        <a:t> do 40 </a:t>
                      </a:r>
                      <a:r>
                        <a:rPr lang="pl-PL" sz="2400" dirty="0" err="1">
                          <a:latin typeface="+mn-lt"/>
                        </a:rPr>
                        <a:t>dB</a:t>
                      </a:r>
                      <a:endParaRPr lang="pl-PL" sz="2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400" dirty="0">
                          <a:latin typeface="+mn-lt"/>
                        </a:rPr>
                        <a:t>umiarkowanym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n-lt"/>
                        </a:rPr>
                        <a:t>od 40 </a:t>
                      </a:r>
                      <a:r>
                        <a:rPr lang="pl-PL" sz="2400" dirty="0" err="1">
                          <a:latin typeface="+mn-lt"/>
                        </a:rPr>
                        <a:t>dB</a:t>
                      </a:r>
                      <a:r>
                        <a:rPr lang="pl-PL" sz="2400" dirty="0">
                          <a:latin typeface="+mn-lt"/>
                        </a:rPr>
                        <a:t> do 70dB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400" dirty="0">
                          <a:latin typeface="+mn-lt"/>
                        </a:rPr>
                        <a:t>znacznym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n-lt"/>
                        </a:rPr>
                        <a:t>70 </a:t>
                      </a:r>
                      <a:r>
                        <a:rPr lang="pl-PL" sz="2400" dirty="0" err="1">
                          <a:latin typeface="+mn-lt"/>
                        </a:rPr>
                        <a:t>dB</a:t>
                      </a:r>
                      <a:r>
                        <a:rPr lang="pl-PL" sz="2400" baseline="0" dirty="0">
                          <a:latin typeface="+mn-lt"/>
                        </a:rPr>
                        <a:t> do 90dB</a:t>
                      </a:r>
                      <a:endParaRPr lang="pl-PL" sz="2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2400" dirty="0">
                          <a:latin typeface="+mn-lt"/>
                        </a:rPr>
                        <a:t>głębokim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>
                          <a:latin typeface="+mn-lt"/>
                        </a:rPr>
                        <a:t>powyżej 90</a:t>
                      </a:r>
                      <a:r>
                        <a:rPr lang="pl-PL" sz="2400" baseline="0" dirty="0">
                          <a:latin typeface="+mn-lt"/>
                        </a:rPr>
                        <a:t> </a:t>
                      </a:r>
                      <a:r>
                        <a:rPr lang="pl-PL" sz="2400" baseline="0" dirty="0" err="1">
                          <a:latin typeface="+mn-lt"/>
                        </a:rPr>
                        <a:t>dB</a:t>
                      </a:r>
                      <a:endParaRPr lang="pl-PL" sz="2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D8B95E17-22B5-43D1-88D4-3F787C0E7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807" y="6146893"/>
            <a:ext cx="8229600" cy="460160"/>
          </a:xfrm>
        </p:spPr>
        <p:txBody>
          <a:bodyPr/>
          <a:lstStyle/>
          <a:p>
            <a:r>
              <a:rPr lang="pl-PL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 dirty="0"/>
          </a:p>
        </p:txBody>
      </p:sp>
      <p:pic>
        <p:nvPicPr>
          <p:cNvPr id="5" name="Obraz 4" descr="logo">
            <a:extLst>
              <a:ext uri="{FF2B5EF4-FFF2-40B4-BE49-F238E27FC236}">
                <a16:creationId xmlns:a16="http://schemas.microsoft.com/office/drawing/2014/main" xmlns="" id="{E3C14F38-0345-41F5-8D14-07D2FB8040CC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4032" y="250947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6365810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199" y="8461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dirty="0"/>
              <a:t>Głuchota w perspektywie funkcjonalnej (społecznej)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pl-PL" sz="2600" dirty="0"/>
          </a:p>
          <a:p>
            <a:pPr marL="0" indent="0" algn="just">
              <a:buNone/>
            </a:pPr>
            <a:r>
              <a:rPr lang="pl-PL" sz="2600" dirty="0"/>
              <a:t>W tej perspektywie głuchota stanowi barierę, przeszkodę, utrudnienie i ograniczenie w dostępie i pełnym uczestnictwie w życiu społecznym.</a:t>
            </a:r>
          </a:p>
          <a:p>
            <a:pPr marL="0" indent="0" algn="just">
              <a:buNone/>
            </a:pPr>
            <a:r>
              <a:rPr lang="pl-PL" sz="2600" dirty="0"/>
              <a:t>To niepełnosprawność, którą należy rehabilitować i aby pokonać bariery komunikacyjne najlepiej będzie głuchego nauczyć mówić (oralizm, SJM, czytanie z ust )  </a:t>
            </a:r>
          </a:p>
          <a:p>
            <a:pPr marL="0" indent="0" algn="ctr">
              <a:buNone/>
            </a:pPr>
            <a:endParaRPr lang="pl-PL" sz="2600" dirty="0"/>
          </a:p>
          <a:p>
            <a:pPr marL="0" indent="0" algn="ctr">
              <a:buNone/>
            </a:pPr>
            <a:r>
              <a:rPr lang="pl-PL" sz="2600" dirty="0"/>
              <a:t>Głuchy = niepełnosprawny </a:t>
            </a:r>
          </a:p>
          <a:p>
            <a:pPr marL="0" indent="0" algn="just">
              <a:buNone/>
            </a:pPr>
            <a:r>
              <a:rPr lang="pl-PL" sz="2600" dirty="0"/>
              <a:t>W tym ujęciu również „głuchy” występuje z małej litery.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0F3BD46E-B9FA-4951-86E6-F1461C1C2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308725"/>
            <a:ext cx="8229600" cy="412751"/>
          </a:xfrm>
        </p:spPr>
        <p:txBody>
          <a:bodyPr/>
          <a:lstStyle/>
          <a:p>
            <a:r>
              <a:rPr lang="pl-PL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 dirty="0"/>
          </a:p>
        </p:txBody>
      </p:sp>
      <p:pic>
        <p:nvPicPr>
          <p:cNvPr id="5" name="Obraz 4" descr="logo">
            <a:extLst>
              <a:ext uri="{FF2B5EF4-FFF2-40B4-BE49-F238E27FC236}">
                <a16:creationId xmlns:a16="http://schemas.microsoft.com/office/drawing/2014/main" xmlns="" id="{27ED2C8F-E622-4311-B728-37778F3CC29F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4031" y="136524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9179163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199" y="130527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dirty="0"/>
              <a:t>Definicja niepełnosprawności (ONZ)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dirty="0"/>
              <a:t>„Do osób niepełnosprawnych zalicza się te osoby, które mają długotrwale naruszoną sprawność fizyczną, umysłową, intelektualną lub w zakresie zmysłów, co może, w oddziaływaniu z </a:t>
            </a:r>
            <a:r>
              <a:rPr lang="pl-PL" sz="2400" u="sng" dirty="0"/>
              <a:t>różnymi barierami</a:t>
            </a:r>
            <a:r>
              <a:rPr lang="pl-PL" sz="2400" dirty="0"/>
              <a:t>, utrudniać im pełny i skuteczny udział w życiu społecznym, na zasadzie równości z innymi osobami” </a:t>
            </a: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38D769EB-9917-427B-8C31-B2E2F53FF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126164"/>
            <a:ext cx="8229600" cy="595312"/>
          </a:xfrm>
        </p:spPr>
        <p:txBody>
          <a:bodyPr/>
          <a:lstStyle/>
          <a:p>
            <a:r>
              <a:rPr lang="pl-PL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 dirty="0"/>
          </a:p>
        </p:txBody>
      </p:sp>
      <p:pic>
        <p:nvPicPr>
          <p:cNvPr id="5" name="Obraz 4" descr="logo">
            <a:extLst>
              <a:ext uri="{FF2B5EF4-FFF2-40B4-BE49-F238E27FC236}">
                <a16:creationId xmlns:a16="http://schemas.microsoft.com/office/drawing/2014/main" xmlns="" id="{B708F8E3-8B8C-463D-A552-BD68BFFED34D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4032" y="214247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1651848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90980"/>
            <a:ext cx="8229600" cy="1143000"/>
          </a:xfrm>
        </p:spPr>
        <p:txBody>
          <a:bodyPr/>
          <a:lstStyle/>
          <a:p>
            <a:r>
              <a:rPr lang="pl-PL" dirty="0"/>
              <a:t>Głusi o głuchocie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pl-PL" sz="2400" i="1" dirty="0"/>
          </a:p>
          <a:p>
            <a:pPr marL="0" indent="0" algn="ctr">
              <a:buNone/>
            </a:pPr>
            <a:r>
              <a:rPr lang="pl-PL" sz="2800" i="1" dirty="0"/>
              <a:t>„Dlaczego wszyscy doktorzy mówili mi, że tracę słuch a ani jeden nie powiedział, że zyskuję głuchotę ? </a:t>
            </a:r>
            <a:r>
              <a:rPr lang="pl-PL" sz="2800" dirty="0"/>
              <a:t>”</a:t>
            </a:r>
          </a:p>
          <a:p>
            <a:pPr marL="0" indent="0" algn="just">
              <a:buNone/>
            </a:pPr>
            <a:endParaRPr lang="pl-PL" sz="1800" dirty="0"/>
          </a:p>
          <a:p>
            <a:pPr marL="0" indent="0" algn="just">
              <a:buNone/>
            </a:pPr>
            <a:r>
              <a:rPr lang="pl-PL" sz="1800" dirty="0"/>
              <a:t>głuchy performer Aaron Williams</a:t>
            </a:r>
          </a:p>
          <a:p>
            <a:pPr marL="0" indent="0" algn="just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800" dirty="0"/>
              <a:t> </a:t>
            </a:r>
            <a:r>
              <a:rPr lang="pl-PL" sz="2800" i="1" dirty="0"/>
              <a:t>„Moja głuchota jest czymś wyjątkowym.</a:t>
            </a:r>
          </a:p>
          <a:p>
            <a:pPr marL="0" indent="0" algn="ctr">
              <a:buNone/>
            </a:pPr>
            <a:r>
              <a:rPr lang="pl-PL" sz="2800" i="1" dirty="0"/>
              <a:t>Nie chciałabym jej stracić. Chcę zostać taka, jaka jestem”</a:t>
            </a:r>
            <a:r>
              <a:rPr lang="pl-PL" sz="2800" dirty="0"/>
              <a:t> </a:t>
            </a:r>
          </a:p>
          <a:p>
            <a:pPr marL="0" indent="0" algn="just">
              <a:buNone/>
            </a:pPr>
            <a:endParaRPr lang="pl-PL" sz="1800" dirty="0"/>
          </a:p>
          <a:p>
            <a:pPr marL="0" indent="0" algn="just">
              <a:buNone/>
            </a:pPr>
            <a:r>
              <a:rPr lang="pl-PL" sz="1800" dirty="0"/>
              <a:t>anonimowa wypowiedz z forum </a:t>
            </a:r>
            <a:r>
              <a:rPr lang="pl-PL" sz="1800" dirty="0" err="1"/>
              <a:t>deaf.pl</a:t>
            </a:r>
            <a:endParaRPr lang="pl-PL" sz="1800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B40138DB-7A93-4ACC-B3D1-9391F0E8C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199" y="6126164"/>
            <a:ext cx="8229599" cy="595312"/>
          </a:xfrm>
        </p:spPr>
        <p:txBody>
          <a:bodyPr/>
          <a:lstStyle/>
          <a:p>
            <a:r>
              <a:rPr lang="pl-PL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 dirty="0"/>
          </a:p>
        </p:txBody>
      </p:sp>
      <p:pic>
        <p:nvPicPr>
          <p:cNvPr id="5" name="Obraz 4" descr="logo">
            <a:extLst>
              <a:ext uri="{FF2B5EF4-FFF2-40B4-BE49-F238E27FC236}">
                <a16:creationId xmlns:a16="http://schemas.microsoft.com/office/drawing/2014/main" xmlns="" id="{DE45E1C3-4E73-4536-B978-7C706B626D27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4030" y="131736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245183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199" y="601986"/>
            <a:ext cx="8229600" cy="1143000"/>
          </a:xfrm>
        </p:spPr>
        <p:txBody>
          <a:bodyPr/>
          <a:lstStyle/>
          <a:p>
            <a:r>
              <a:rPr lang="pl-PL" dirty="0"/>
              <a:t>Głuchy</a:t>
            </a:r>
          </a:p>
        </p:txBody>
      </p:sp>
      <p:pic>
        <p:nvPicPr>
          <p:cNvPr id="5" name="Picture 2" descr="C:\Users\mdunaj\AppData\Local\Microsoft\Windows\Temporary Internet Files\Content.IE5\26KGRJYQ\znak-zapytania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biLevel thresh="50000"/>
          </a:blip>
          <a:srcRect l="-60614" r="-60614"/>
          <a:stretch>
            <a:fillRect/>
          </a:stretch>
        </p:blipFill>
        <p:spPr bwMode="auto">
          <a:prstGeom prst="rect">
            <a:avLst/>
          </a:prstGeom>
          <a:noFill/>
        </p:spPr>
      </p:pic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DB5ECD52-0D88-420C-8BB2-EABEA460E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5734374"/>
            <a:ext cx="8229600" cy="987102"/>
          </a:xfrm>
        </p:spPr>
        <p:txBody>
          <a:bodyPr/>
          <a:lstStyle/>
          <a:p>
            <a:r>
              <a:rPr lang="pl-PL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 dirty="0"/>
          </a:p>
        </p:txBody>
      </p:sp>
      <p:pic>
        <p:nvPicPr>
          <p:cNvPr id="6" name="Obraz 5" descr="logo">
            <a:extLst>
              <a:ext uri="{FF2B5EF4-FFF2-40B4-BE49-F238E27FC236}">
                <a16:creationId xmlns:a16="http://schemas.microsoft.com/office/drawing/2014/main" xmlns="" id="{BD5E1940-B0BA-40A7-AD8B-35B8EFD38BE1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4032" y="92076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6431891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dirty="0"/>
              <a:t>Głuchota w perspektywie lingwistyczno-kulturowej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dirty="0"/>
              <a:t>Głuchota jest tożsamością, drogą życiową, identyfikacją ze społecznością Głuchych. </a:t>
            </a:r>
          </a:p>
          <a:p>
            <a:pPr marL="0" indent="0" algn="just">
              <a:buNone/>
            </a:pPr>
            <a:r>
              <a:rPr lang="pl-PL" sz="2400" dirty="0"/>
              <a:t>To posługiwanie się swoim językiem (język migowy) i uczestniczenie w tzw. kulturze Głuchych. </a:t>
            </a:r>
          </a:p>
          <a:p>
            <a:pPr marL="0" indent="0" algn="just">
              <a:buNone/>
            </a:pPr>
            <a:r>
              <a:rPr lang="pl-PL" sz="2400" dirty="0"/>
              <a:t>Ważna z tej perspektywy jest emancypacja głuchych, walka o równe traktowanie i niedyskryminowanie. </a:t>
            </a:r>
          </a:p>
          <a:p>
            <a:pPr marL="0" indent="0" algn="ctr">
              <a:buNone/>
            </a:pPr>
            <a:endParaRPr lang="pl-PL" sz="2400" dirty="0"/>
          </a:p>
          <a:p>
            <a:pPr marL="0" indent="0" algn="ctr">
              <a:buNone/>
            </a:pPr>
            <a:r>
              <a:rPr lang="pl-PL" sz="2400" dirty="0"/>
              <a:t>„Głuchy” pisane wielką literą = zdrowy przedstawiciel mniejszości kulturowo - językowej 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24CE3A9A-5750-45A1-BF29-FF5DA2C8D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126164"/>
            <a:ext cx="8229600" cy="595312"/>
          </a:xfrm>
        </p:spPr>
        <p:txBody>
          <a:bodyPr/>
          <a:lstStyle/>
          <a:p>
            <a:r>
              <a:rPr lang="pl-PL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 dirty="0"/>
          </a:p>
        </p:txBody>
      </p:sp>
      <p:pic>
        <p:nvPicPr>
          <p:cNvPr id="5" name="Obraz 4" descr="logo">
            <a:extLst>
              <a:ext uri="{FF2B5EF4-FFF2-40B4-BE49-F238E27FC236}">
                <a16:creationId xmlns:a16="http://schemas.microsoft.com/office/drawing/2014/main" xmlns="" id="{00868438-03D9-439D-9801-7757F91B13B3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4032" y="182563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2524051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606425"/>
            <a:ext cx="8229600" cy="1143000"/>
          </a:xfrm>
        </p:spPr>
        <p:txBody>
          <a:bodyPr/>
          <a:lstStyle/>
          <a:p>
            <a:r>
              <a:rPr lang="pl-PL" dirty="0"/>
              <a:t>Przykład kultury Głuchych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sz="1700" dirty="0"/>
              <a:t>http://</a:t>
            </a:r>
            <a:r>
              <a:rPr lang="pl-PL" sz="1700" dirty="0" err="1"/>
              <a:t>www.duporart.com</a:t>
            </a:r>
            <a:r>
              <a:rPr lang="pl-PL" sz="1700" dirty="0"/>
              <a:t>/</a:t>
            </a:r>
            <a:r>
              <a:rPr lang="pl-PL" sz="1700" dirty="0" err="1"/>
              <a:t>gallery</a:t>
            </a:r>
            <a:r>
              <a:rPr lang="pl-PL" sz="1700" dirty="0"/>
              <a:t>/</a:t>
            </a:r>
            <a:r>
              <a:rPr lang="pl-PL" sz="1700" dirty="0" err="1"/>
              <a:t>prints</a:t>
            </a:r>
            <a:r>
              <a:rPr lang="pl-PL" sz="1700" dirty="0"/>
              <a:t>/</a:t>
            </a:r>
            <a:r>
              <a:rPr lang="pl-PL" sz="1700" dirty="0" err="1"/>
              <a:t>familydog.html</a:t>
            </a:r>
            <a:endParaRPr lang="pl-PL" sz="1700" dirty="0"/>
          </a:p>
        </p:txBody>
      </p:sp>
      <p:pic>
        <p:nvPicPr>
          <p:cNvPr id="4" name="Obraz 3" descr="familydo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00021" y="1716910"/>
            <a:ext cx="5087402" cy="3522236"/>
          </a:xfrm>
          <a:prstGeom prst="rect">
            <a:avLst/>
          </a:prstGeom>
        </p:spPr>
      </p:pic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5CB86D0D-02A8-4D66-9F92-FBF7E86D2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199" y="6308725"/>
            <a:ext cx="8229599" cy="412751"/>
          </a:xfrm>
        </p:spPr>
        <p:txBody>
          <a:bodyPr/>
          <a:lstStyle/>
          <a:p>
            <a:r>
              <a:rPr lang="pl-PL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 dirty="0"/>
          </a:p>
        </p:txBody>
      </p:sp>
      <p:pic>
        <p:nvPicPr>
          <p:cNvPr id="6" name="Obraz 5" descr="logo">
            <a:extLst>
              <a:ext uri="{FF2B5EF4-FFF2-40B4-BE49-F238E27FC236}">
                <a16:creationId xmlns:a16="http://schemas.microsoft.com/office/drawing/2014/main" xmlns="" id="{DC37CCCD-16F7-429C-9917-967EC58EA965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5753" y="274638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34262199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31837"/>
            <a:ext cx="8229600" cy="1143000"/>
          </a:xfrm>
        </p:spPr>
        <p:txBody>
          <a:bodyPr/>
          <a:lstStyle/>
          <a:p>
            <a:r>
              <a:rPr lang="pl-PL" dirty="0"/>
              <a:t>Ważne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dirty="0"/>
              <a:t>Postrzeganie osoby głuchej w procesie wsparcia nie tylko jako osoby z niepełnosprawnością ale </a:t>
            </a:r>
            <a:r>
              <a:rPr lang="pl-PL" sz="2400" u="sng" dirty="0"/>
              <a:t>przede wszystkim </a:t>
            </a:r>
            <a:r>
              <a:rPr lang="pl-PL" sz="2400" dirty="0"/>
              <a:t>jako przedstawiciela mniejszości kulturowo – językowej który:</a:t>
            </a:r>
          </a:p>
          <a:p>
            <a:pPr marL="0" indent="0" algn="just">
              <a:buNone/>
            </a:pPr>
            <a:endParaRPr lang="pl-PL" sz="2400" dirty="0"/>
          </a:p>
          <a:p>
            <a:pPr algn="just"/>
            <a:r>
              <a:rPr lang="pl-PL" sz="2400" dirty="0"/>
              <a:t>komunikuje się językiem migowym </a:t>
            </a:r>
          </a:p>
          <a:p>
            <a:pPr algn="just"/>
            <a:r>
              <a:rPr lang="pl-PL" sz="2400" dirty="0"/>
              <a:t>posiada system wartości, doświadczenia </a:t>
            </a:r>
            <a:r>
              <a:rPr lang="pl-PL" sz="2400"/>
              <a:t>i przeżycia charakterystyczne </a:t>
            </a:r>
            <a:r>
              <a:rPr lang="pl-PL" sz="2400" dirty="0"/>
              <a:t>dla tej grupy osób</a:t>
            </a:r>
          </a:p>
          <a:p>
            <a:pPr marL="0" indent="0" algn="just">
              <a:buNone/>
            </a:pPr>
            <a:r>
              <a:rPr lang="pl-PL" sz="2400" dirty="0"/>
              <a:t>ma zasadniczy  wpływ na budowanie relacji partnerskiej opartej na autonomii i podmiotowości klienta.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32C9F08B-0865-4D7C-90AF-B1A27145A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5890195"/>
            <a:ext cx="8229600" cy="595313"/>
          </a:xfrm>
        </p:spPr>
        <p:txBody>
          <a:bodyPr/>
          <a:lstStyle/>
          <a:p>
            <a:r>
              <a:rPr lang="pl-PL" dirty="0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 dirty="0"/>
          </a:p>
        </p:txBody>
      </p:sp>
      <p:pic>
        <p:nvPicPr>
          <p:cNvPr id="5" name="Obraz 4" descr="logo">
            <a:extLst>
              <a:ext uri="{FF2B5EF4-FFF2-40B4-BE49-F238E27FC236}">
                <a16:creationId xmlns:a16="http://schemas.microsoft.com/office/drawing/2014/main" xmlns="" id="{84D9EF56-FD37-4671-BA8F-87DDE2D64B4A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4032" y="254808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597584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00723"/>
            <a:ext cx="8229600" cy="1143000"/>
          </a:xfrm>
        </p:spPr>
        <p:txBody>
          <a:bodyPr>
            <a:normAutofit/>
          </a:bodyPr>
          <a:lstStyle/>
          <a:p>
            <a:r>
              <a:rPr lang="pl-PL" sz="4000" dirty="0"/>
              <a:t>Stereotyp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sz="2400" dirty="0"/>
              <a:t>Stereotypy to negatywne, nadmiernie zgeneralizowane poglądy/opinie na temat określonej grupy.  </a:t>
            </a:r>
          </a:p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dirty="0"/>
              <a:t>Stereotypy są: podzielane społecznie; niepodatne na zmiany, nadogólne, nadmiernie uproszczone.</a:t>
            </a:r>
          </a:p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dirty="0"/>
              <a:t>Prowadzą do podziału na dwie grupy - „my” (grupę własną i „oni” ( grupę obcą).</a:t>
            </a:r>
          </a:p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dirty="0"/>
              <a:t>Skutki działań podejmowanych pod wpływem stereotypów są negatywne, zwłaszcza dla grupy stereotypizowanej. </a:t>
            </a:r>
          </a:p>
          <a:p>
            <a:pPr marL="0" indent="0" algn="just">
              <a:buNone/>
            </a:pPr>
            <a:endParaRPr lang="pl-PL" sz="2800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5835E9BD-8C55-4DE2-917C-B6DFBC28F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5780868"/>
            <a:ext cx="8229600" cy="940607"/>
          </a:xfrm>
        </p:spPr>
        <p:txBody>
          <a:bodyPr/>
          <a:lstStyle/>
          <a:p>
            <a:r>
              <a:rPr lang="pl-PL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 dirty="0"/>
          </a:p>
        </p:txBody>
      </p:sp>
      <p:pic>
        <p:nvPicPr>
          <p:cNvPr id="5" name="Obraz 4" descr="logo">
            <a:extLst>
              <a:ext uri="{FF2B5EF4-FFF2-40B4-BE49-F238E27FC236}">
                <a16:creationId xmlns:a16="http://schemas.microsoft.com/office/drawing/2014/main" xmlns="" id="{C0473263-EC4F-4411-808C-9C1221F2240C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61524" y="92076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256021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059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dirty="0"/>
              <a:t>Model treści stereotypu wg. S. </a:t>
            </a:r>
            <a:r>
              <a:rPr lang="pl-PL" dirty="0" err="1"/>
              <a:t>Fiske</a:t>
            </a:r>
            <a:endParaRPr lang="pl-PL" dirty="0"/>
          </a:p>
        </p:txBody>
      </p:sp>
      <p:sp>
        <p:nvSpPr>
          <p:cNvPr id="4" name="Symbol zastępczy zawartości 2"/>
          <p:cNvSpPr>
            <a:spLocks noGrp="1"/>
          </p:cNvSpPr>
          <p:nvPr>
            <p:ph idx="1"/>
          </p:nvPr>
        </p:nvSpPr>
        <p:spPr>
          <a:xfrm>
            <a:off x="837928" y="2106708"/>
            <a:ext cx="7468144" cy="351294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l-PL" sz="1400" dirty="0"/>
              <a:t>                             </a:t>
            </a:r>
          </a:p>
          <a:p>
            <a:pPr>
              <a:buNone/>
            </a:pPr>
            <a:r>
              <a:rPr lang="pl-PL" sz="1400" b="1" dirty="0"/>
              <a:t>wysokie </a:t>
            </a:r>
          </a:p>
          <a:p>
            <a:pPr>
              <a:buNone/>
            </a:pPr>
            <a:r>
              <a:rPr lang="pl-PL" sz="1400" b="1" dirty="0"/>
              <a:t>oceny</a:t>
            </a:r>
          </a:p>
          <a:p>
            <a:pPr>
              <a:buNone/>
            </a:pPr>
            <a:r>
              <a:rPr lang="pl-PL" sz="1400" b="1" dirty="0"/>
              <a:t> ciepła</a:t>
            </a:r>
          </a:p>
          <a:p>
            <a:pPr>
              <a:buNone/>
            </a:pPr>
            <a:endParaRPr lang="pl-PL" sz="1400" dirty="0">
              <a:solidFill>
                <a:srgbClr val="002060"/>
              </a:solidFill>
            </a:endParaRPr>
          </a:p>
          <a:p>
            <a:pPr>
              <a:buNone/>
            </a:pPr>
            <a:endParaRPr lang="pl-PL" sz="1400" dirty="0">
              <a:solidFill>
                <a:srgbClr val="002060"/>
              </a:solidFill>
            </a:endParaRPr>
          </a:p>
          <a:p>
            <a:pPr>
              <a:buNone/>
            </a:pPr>
            <a:endParaRPr lang="pl-PL" sz="1400" dirty="0">
              <a:solidFill>
                <a:srgbClr val="002060"/>
              </a:solidFill>
            </a:endParaRPr>
          </a:p>
          <a:p>
            <a:pPr>
              <a:buNone/>
            </a:pPr>
            <a:endParaRPr lang="pl-PL" sz="1400" dirty="0">
              <a:solidFill>
                <a:srgbClr val="002060"/>
              </a:solidFill>
            </a:endParaRPr>
          </a:p>
          <a:p>
            <a:pPr>
              <a:buNone/>
            </a:pPr>
            <a:endParaRPr lang="pl-PL" sz="1400" dirty="0">
              <a:solidFill>
                <a:srgbClr val="002060"/>
              </a:solidFill>
            </a:endParaRPr>
          </a:p>
          <a:p>
            <a:pPr>
              <a:buNone/>
            </a:pPr>
            <a:endParaRPr lang="pl-PL" sz="1400" dirty="0">
              <a:solidFill>
                <a:srgbClr val="002060"/>
              </a:solidFill>
            </a:endParaRPr>
          </a:p>
          <a:p>
            <a:pPr>
              <a:buNone/>
            </a:pPr>
            <a:endParaRPr lang="pl-PL" sz="1400" dirty="0">
              <a:solidFill>
                <a:srgbClr val="002060"/>
              </a:solidFill>
            </a:endParaRPr>
          </a:p>
          <a:p>
            <a:pPr>
              <a:buNone/>
            </a:pPr>
            <a:endParaRPr lang="pl-PL" sz="1400" dirty="0"/>
          </a:p>
          <a:p>
            <a:pPr>
              <a:buNone/>
            </a:pPr>
            <a:endParaRPr lang="pl-PL" sz="1400" dirty="0"/>
          </a:p>
          <a:p>
            <a:pPr>
              <a:buNone/>
            </a:pPr>
            <a:r>
              <a:rPr lang="pl-PL" sz="1400" b="1" dirty="0"/>
              <a:t>niskie </a:t>
            </a:r>
          </a:p>
          <a:p>
            <a:pPr>
              <a:buNone/>
            </a:pPr>
            <a:r>
              <a:rPr lang="pl-PL" sz="1400" b="1" dirty="0"/>
              <a:t>oceny</a:t>
            </a:r>
          </a:p>
          <a:p>
            <a:pPr>
              <a:buNone/>
            </a:pPr>
            <a:r>
              <a:rPr lang="pl-PL" sz="1400" b="1" dirty="0"/>
              <a:t> ciepła</a:t>
            </a:r>
          </a:p>
          <a:p>
            <a:pPr>
              <a:buNone/>
            </a:pPr>
            <a:endParaRPr lang="pl-PL" sz="1400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pl-PL" sz="1400" dirty="0">
                <a:solidFill>
                  <a:srgbClr val="002060"/>
                </a:solidFill>
              </a:rPr>
              <a:t>                       </a:t>
            </a:r>
            <a:endParaRPr lang="pl-PL" dirty="0"/>
          </a:p>
          <a:p>
            <a:pPr>
              <a:buNone/>
            </a:pPr>
            <a:r>
              <a:rPr lang="pl-PL" sz="1400" b="1" dirty="0"/>
              <a:t>                       niskie oceny                                                                                                  wysokie oceny</a:t>
            </a:r>
          </a:p>
          <a:p>
            <a:pPr>
              <a:buNone/>
            </a:pPr>
            <a:r>
              <a:rPr lang="pl-PL" sz="1400" b="1" dirty="0"/>
              <a:t>                       kompetencji                                                                                                  kompetencji </a:t>
            </a:r>
          </a:p>
          <a:p>
            <a:pPr>
              <a:buNone/>
            </a:pPr>
            <a:endParaRPr lang="pl-PL" sz="1400" dirty="0">
              <a:solidFill>
                <a:srgbClr val="002060"/>
              </a:solidFill>
            </a:endParaRPr>
          </a:p>
          <a:p>
            <a:pPr>
              <a:buNone/>
            </a:pPr>
            <a:endParaRPr lang="pl-PL" sz="1400" dirty="0">
              <a:solidFill>
                <a:srgbClr val="002060"/>
              </a:solidFill>
            </a:endParaRPr>
          </a:p>
          <a:p>
            <a:pPr>
              <a:buNone/>
            </a:pPr>
            <a:endParaRPr lang="pl-PL" sz="1400" dirty="0">
              <a:solidFill>
                <a:srgbClr val="002060"/>
              </a:solidFill>
            </a:endParaRPr>
          </a:p>
          <a:p>
            <a:pPr>
              <a:buNone/>
            </a:pPr>
            <a:endParaRPr lang="pl-PL" sz="1400" dirty="0">
              <a:solidFill>
                <a:srgbClr val="002060"/>
              </a:solidFill>
            </a:endParaRPr>
          </a:p>
          <a:p>
            <a:pPr>
              <a:buNone/>
            </a:pPr>
            <a:endParaRPr lang="pl-PL" sz="1400" dirty="0">
              <a:solidFill>
                <a:srgbClr val="002060"/>
              </a:solidFill>
            </a:endParaRPr>
          </a:p>
          <a:p>
            <a:pPr>
              <a:buNone/>
            </a:pPr>
            <a:endParaRPr lang="pl-PL" sz="1400" dirty="0">
              <a:solidFill>
                <a:srgbClr val="002060"/>
              </a:solidFill>
            </a:endParaRPr>
          </a:p>
          <a:p>
            <a:pPr>
              <a:buNone/>
            </a:pPr>
            <a:endParaRPr lang="pl-PL" sz="1400" dirty="0">
              <a:solidFill>
                <a:srgbClr val="002060"/>
              </a:solidFill>
            </a:endParaRPr>
          </a:p>
          <a:p>
            <a:pPr>
              <a:buNone/>
            </a:pPr>
            <a:endParaRPr lang="pl-PL" sz="1400" dirty="0">
              <a:solidFill>
                <a:srgbClr val="002060"/>
              </a:solidFill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xmlns="" val="1611309834"/>
              </p:ext>
            </p:extLst>
          </p:nvPr>
        </p:nvGraphicFramePr>
        <p:xfrm>
          <a:off x="1485207" y="1780277"/>
          <a:ext cx="5837210" cy="3154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Łącznik prosty ze strzałką 5"/>
          <p:cNvCxnSpPr/>
          <p:nvPr/>
        </p:nvCxnSpPr>
        <p:spPr>
          <a:xfrm flipV="1">
            <a:off x="1187624" y="5088212"/>
            <a:ext cx="0" cy="531444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>
            <a:off x="1187624" y="5619656"/>
            <a:ext cx="7485758" cy="0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CFD72D40-1D9E-4341-92F4-11659D209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7928" y="5844278"/>
            <a:ext cx="7848872" cy="877198"/>
          </a:xfrm>
        </p:spPr>
        <p:txBody>
          <a:bodyPr/>
          <a:lstStyle/>
          <a:p>
            <a:r>
              <a:rPr lang="pl-PL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 dirty="0"/>
          </a:p>
        </p:txBody>
      </p:sp>
      <p:pic>
        <p:nvPicPr>
          <p:cNvPr id="8" name="Obraz 7" descr="logo">
            <a:extLst>
              <a:ext uri="{FF2B5EF4-FFF2-40B4-BE49-F238E27FC236}">
                <a16:creationId xmlns:a16="http://schemas.microsoft.com/office/drawing/2014/main" xmlns="" id="{A4EA6B9F-0D53-4AB6-BD8B-7EB2F09EC5AF}"/>
              </a:ext>
            </a:extLst>
          </p:cNvPr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846025" y="133541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955906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28416" y="533038"/>
            <a:ext cx="8229600" cy="1143000"/>
          </a:xfrm>
        </p:spPr>
        <p:txBody>
          <a:bodyPr>
            <a:normAutofit/>
          </a:bodyPr>
          <a:lstStyle/>
          <a:p>
            <a:r>
              <a:rPr lang="pl-PL" sz="4000" dirty="0"/>
              <a:t>Stereotyp – cechy osoby głuchej</a:t>
            </a:r>
          </a:p>
        </p:txBody>
      </p:sp>
      <p:sp>
        <p:nvSpPr>
          <p:cNvPr id="5" name="Symbol zastępczy zawartości 2"/>
          <p:cNvSpPr>
            <a:spLocks noGrp="1"/>
          </p:cNvSpPr>
          <p:nvPr>
            <p:ph idx="1"/>
          </p:nvPr>
        </p:nvSpPr>
        <p:spPr>
          <a:xfrm>
            <a:off x="485984" y="1417638"/>
            <a:ext cx="8229600" cy="90891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l-PL" sz="2400" dirty="0"/>
              <a:t>Wybrane opinie na temat osób głuchych z książki </a:t>
            </a:r>
            <a:r>
              <a:rPr lang="pl-PL" sz="2400" dirty="0" err="1"/>
              <a:t>H.Lane</a:t>
            </a:r>
            <a:endParaRPr lang="pl-PL" sz="2400" dirty="0"/>
          </a:p>
          <a:p>
            <a:pPr algn="ctr">
              <a:buNone/>
            </a:pPr>
            <a:r>
              <a:rPr lang="pl-PL" sz="2400" dirty="0"/>
              <a:t>„Maska dobroczynności. Deprecjacja społeczności głuchych” </a:t>
            </a: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12563841"/>
              </p:ext>
            </p:extLst>
          </p:nvPr>
        </p:nvGraphicFramePr>
        <p:xfrm>
          <a:off x="1012370" y="2346859"/>
          <a:ext cx="7119259" cy="35370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98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8855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2112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2975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91600">
                <a:tc>
                  <a:txBody>
                    <a:bodyPr/>
                    <a:lstStyle/>
                    <a:p>
                      <a:r>
                        <a:rPr lang="pl-PL" sz="1700" dirty="0">
                          <a:solidFill>
                            <a:srgbClr val="000000"/>
                          </a:solidFill>
                        </a:rPr>
                        <a:t>Społeczne </a:t>
                      </a:r>
                    </a:p>
                  </a:txBody>
                  <a:tcPr marL="84514" marR="84514" marT="42257" marB="4225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700" dirty="0">
                          <a:solidFill>
                            <a:srgbClr val="000000"/>
                          </a:solidFill>
                        </a:rPr>
                        <a:t>Poznawcze</a:t>
                      </a:r>
                    </a:p>
                  </a:txBody>
                  <a:tcPr marL="84514" marR="84514" marT="42257" marB="4225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700" dirty="0">
                          <a:solidFill>
                            <a:srgbClr val="000000"/>
                          </a:solidFill>
                        </a:rPr>
                        <a:t>Behawioralne</a:t>
                      </a:r>
                    </a:p>
                    <a:p>
                      <a:endParaRPr lang="pl-PL" sz="1700" dirty="0">
                        <a:solidFill>
                          <a:srgbClr val="000000"/>
                        </a:solidFill>
                      </a:endParaRPr>
                    </a:p>
                  </a:txBody>
                  <a:tcPr marL="84514" marR="84514" marT="42257" marB="4225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700" dirty="0">
                          <a:solidFill>
                            <a:srgbClr val="000000"/>
                          </a:solidFill>
                        </a:rPr>
                        <a:t>Emocjonalne</a:t>
                      </a:r>
                    </a:p>
                  </a:txBody>
                  <a:tcPr marL="84514" marR="84514" marT="42257" marB="4225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73488">
                <a:tc>
                  <a:txBody>
                    <a:bodyPr/>
                    <a:lstStyle/>
                    <a:p>
                      <a:r>
                        <a:rPr lang="pl-PL" sz="1700" dirty="0"/>
                        <a:t>Aspołeczny,</a:t>
                      </a:r>
                    </a:p>
                    <a:p>
                      <a:r>
                        <a:rPr lang="pl-PL" sz="1700" dirty="0"/>
                        <a:t>Dziecięcy,</a:t>
                      </a:r>
                    </a:p>
                    <a:p>
                      <a:r>
                        <a:rPr lang="pl-PL" sz="1700" dirty="0"/>
                        <a:t>Łatwowierny,</a:t>
                      </a:r>
                    </a:p>
                    <a:p>
                      <a:r>
                        <a:rPr lang="pl-PL" sz="1700" dirty="0"/>
                        <a:t>Zależny,</a:t>
                      </a:r>
                    </a:p>
                    <a:p>
                      <a:r>
                        <a:rPr lang="pl-PL" sz="1700" dirty="0"/>
                        <a:t>Nieodpowiedzialny,</a:t>
                      </a:r>
                    </a:p>
                    <a:p>
                      <a:r>
                        <a:rPr lang="pl-PL" sz="1700" dirty="0"/>
                        <a:t>Niedorozwinięty moralnie</a:t>
                      </a:r>
                    </a:p>
                    <a:p>
                      <a:r>
                        <a:rPr lang="pl-PL" sz="1700" dirty="0"/>
                        <a:t>Nieśmiały,</a:t>
                      </a:r>
                    </a:p>
                    <a:p>
                      <a:r>
                        <a:rPr lang="pl-PL" sz="1700" dirty="0"/>
                        <a:t>Uległy,</a:t>
                      </a:r>
                    </a:p>
                    <a:p>
                      <a:endParaRPr lang="pl-PL" sz="1700" dirty="0"/>
                    </a:p>
                  </a:txBody>
                  <a:tcPr marL="84514" marR="84514" marT="42257" marB="4225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700" dirty="0"/>
                        <a:t>zubożone myślenie </a:t>
                      </a:r>
                    </a:p>
                    <a:p>
                      <a:r>
                        <a:rPr lang="pl-PL" sz="1700" dirty="0"/>
                        <a:t>Pojęciowe,</a:t>
                      </a:r>
                    </a:p>
                    <a:p>
                      <a:r>
                        <a:rPr lang="pl-PL" sz="1700" dirty="0"/>
                        <a:t>Egocentryczny,</a:t>
                      </a:r>
                    </a:p>
                    <a:p>
                      <a:r>
                        <a:rPr lang="pl-PL" sz="1700" dirty="0"/>
                        <a:t>Brak języka,</a:t>
                      </a:r>
                    </a:p>
                    <a:p>
                      <a:r>
                        <a:rPr lang="pl-PL" sz="1700" dirty="0"/>
                        <a:t>Ubogi język,</a:t>
                      </a:r>
                    </a:p>
                    <a:p>
                      <a:r>
                        <a:rPr lang="pl-PL" sz="1700" dirty="0"/>
                        <a:t>Ograniczone  rozumowanie,</a:t>
                      </a:r>
                    </a:p>
                    <a:p>
                      <a:r>
                        <a:rPr lang="pl-PL" sz="1700" dirty="0"/>
                        <a:t>Przenikliwy,</a:t>
                      </a:r>
                    </a:p>
                    <a:p>
                      <a:r>
                        <a:rPr lang="pl-PL" sz="1700" dirty="0"/>
                        <a:t>Nieświadomy,</a:t>
                      </a:r>
                    </a:p>
                    <a:p>
                      <a:r>
                        <a:rPr lang="pl-PL" sz="1700" dirty="0"/>
                        <a:t>nie</a:t>
                      </a:r>
                      <a:r>
                        <a:rPr lang="pl-PL" sz="1700" baseline="0" dirty="0"/>
                        <a:t> inteligentny,</a:t>
                      </a:r>
                      <a:endParaRPr lang="pl-PL" sz="1700" dirty="0"/>
                    </a:p>
                  </a:txBody>
                  <a:tcPr marL="84514" marR="84514" marT="42257" marB="4225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700" dirty="0"/>
                        <a:t>Agresywny,</a:t>
                      </a:r>
                    </a:p>
                    <a:p>
                      <a:r>
                        <a:rPr lang="pl-PL" sz="1700" dirty="0"/>
                        <a:t>Hedonistyczny,</a:t>
                      </a:r>
                    </a:p>
                    <a:p>
                      <a:r>
                        <a:rPr lang="pl-PL" sz="1700" dirty="0"/>
                        <a:t>Niedojrzały,</a:t>
                      </a:r>
                    </a:p>
                    <a:p>
                      <a:r>
                        <a:rPr lang="pl-PL" sz="1700" dirty="0"/>
                        <a:t>Świadomy,</a:t>
                      </a:r>
                    </a:p>
                    <a:p>
                      <a:r>
                        <a:rPr lang="pl-PL" sz="1700" dirty="0"/>
                        <a:t>Impulsywny,</a:t>
                      </a:r>
                    </a:p>
                    <a:p>
                      <a:r>
                        <a:rPr lang="pl-PL" sz="1700" dirty="0"/>
                        <a:t>Bez inicjatywy,</a:t>
                      </a:r>
                    </a:p>
                    <a:p>
                      <a:r>
                        <a:rPr lang="pl-PL" sz="1700" dirty="0"/>
                        <a:t>Opóźniony</a:t>
                      </a:r>
                      <a:r>
                        <a:rPr lang="pl-PL" sz="1700" baseline="0" dirty="0"/>
                        <a:t> rozwój ruchowy,</a:t>
                      </a:r>
                    </a:p>
                    <a:p>
                      <a:r>
                        <a:rPr lang="pl-PL" sz="1700" baseline="0" dirty="0"/>
                        <a:t>Uparty ,</a:t>
                      </a:r>
                    </a:p>
                    <a:p>
                      <a:r>
                        <a:rPr lang="pl-PL" sz="1700" baseline="0" dirty="0"/>
                        <a:t>Nieufny,</a:t>
                      </a:r>
                      <a:endParaRPr lang="pl-PL" sz="1700" dirty="0"/>
                    </a:p>
                  </a:txBody>
                  <a:tcPr marL="84514" marR="84514" marT="42257" marB="4225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700" dirty="0"/>
                        <a:t>Depresyjny</a:t>
                      </a:r>
                    </a:p>
                    <a:p>
                      <a:r>
                        <a:rPr lang="pl-PL" sz="1700" dirty="0"/>
                        <a:t>Zaburzony emocjonalnie</a:t>
                      </a:r>
                    </a:p>
                    <a:p>
                      <a:r>
                        <a:rPr lang="pl-PL" sz="1700" dirty="0"/>
                        <a:t>Bez empatii</a:t>
                      </a:r>
                    </a:p>
                    <a:p>
                      <a:r>
                        <a:rPr lang="pl-PL" sz="1700" dirty="0"/>
                        <a:t>Wybuchowy</a:t>
                      </a:r>
                    </a:p>
                    <a:p>
                      <a:r>
                        <a:rPr lang="pl-PL" sz="1700" dirty="0"/>
                        <a:t>Nieczuły</a:t>
                      </a:r>
                    </a:p>
                    <a:p>
                      <a:r>
                        <a:rPr lang="pl-PL" sz="1700" dirty="0"/>
                        <a:t>Podatny na frustrację</a:t>
                      </a:r>
                    </a:p>
                    <a:p>
                      <a:r>
                        <a:rPr lang="pl-PL" sz="1700" dirty="0"/>
                        <a:t>Paranoidalny</a:t>
                      </a:r>
                    </a:p>
                    <a:p>
                      <a:r>
                        <a:rPr lang="pl-PL" sz="1700" dirty="0"/>
                        <a:t>Pasjonat</a:t>
                      </a:r>
                    </a:p>
                  </a:txBody>
                  <a:tcPr marL="84514" marR="84514" marT="42257" marB="42257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B059969F-A72F-47BD-ABC7-C6BB52750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5983" y="6013342"/>
            <a:ext cx="7966129" cy="708133"/>
          </a:xfrm>
        </p:spPr>
        <p:txBody>
          <a:bodyPr/>
          <a:lstStyle/>
          <a:p>
            <a:r>
              <a:rPr lang="pl-PL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 dirty="0"/>
          </a:p>
        </p:txBody>
      </p:sp>
      <p:pic>
        <p:nvPicPr>
          <p:cNvPr id="6" name="Obraz 5" descr="logo">
            <a:extLst>
              <a:ext uri="{FF2B5EF4-FFF2-40B4-BE49-F238E27FC236}">
                <a16:creationId xmlns:a16="http://schemas.microsoft.com/office/drawing/2014/main" xmlns="" id="{39A0BE74-3FA1-4907-B3DB-BAEA23AD8E72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1079" y="136525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446303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93821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dirty="0"/>
              <a:t>Konsekwencje stereotypów dla osób głuchych. Audyzm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sz="2400" dirty="0"/>
              <a:t>Postawa wyrażająca się w przekonaniu, że osoby głuche posiadają mniejsze kompetencje od słyszących. </a:t>
            </a:r>
          </a:p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dirty="0"/>
              <a:t>Posądzanie o niezdolność wykonania zadania, pracy, zachowania, tylko z tego powodu, że osoba nie słyszy. </a:t>
            </a:r>
          </a:p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dirty="0"/>
              <a:t>Przekonanie, że głusi są mało zdolni, nie mogą̨ wykonywać określonych zawodów i nie mogą̨ posiadać takich samych kwalikacji, jak słyszący. </a:t>
            </a: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85FDB71A-C94A-48F5-BC34-302EC88B5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5819614"/>
            <a:ext cx="8229600" cy="901862"/>
          </a:xfrm>
        </p:spPr>
        <p:txBody>
          <a:bodyPr/>
          <a:lstStyle/>
          <a:p>
            <a:r>
              <a:rPr lang="pl-PL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 dirty="0"/>
          </a:p>
        </p:txBody>
      </p:sp>
      <p:pic>
        <p:nvPicPr>
          <p:cNvPr id="5" name="Obraz 4" descr="logo">
            <a:extLst>
              <a:ext uri="{FF2B5EF4-FFF2-40B4-BE49-F238E27FC236}">
                <a16:creationId xmlns:a16="http://schemas.microsoft.com/office/drawing/2014/main" xmlns="" id="{38D5A8A8-359A-47EB-B5B3-61C6E5D724CA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5544" y="274638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646711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432225" y="9261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dirty="0"/>
              <a:t>Konsekwencje stereotypów dla osób głuchych. Paternalizm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sz="2400" dirty="0"/>
              <a:t>Postawa wyrażająca się w ciągłej kontroli i zastępowaniu/wyręczaniu osób głuchych w codziennym życiu, w decydowaniu w ich imieniu. </a:t>
            </a:r>
          </a:p>
          <a:p>
            <a:pPr marL="0" indent="0" algn="just">
              <a:buNone/>
            </a:pPr>
            <a:endParaRPr lang="pl-PL" sz="2400" dirty="0"/>
          </a:p>
          <a:p>
            <a:pPr marL="0" indent="0" algn="just">
              <a:buNone/>
            </a:pPr>
            <a:r>
              <a:rPr lang="pl-PL" sz="2400" dirty="0"/>
              <a:t>Przekonanie, że nie są oni w stanie samostanowić o sobie i samodzielnie funkcjonować w społeczeństwie, przejawia się to np. w nieustannym „udzielaniu pomocy” głuchym.</a:t>
            </a:r>
          </a:p>
        </p:txBody>
      </p:sp>
      <p:sp>
        <p:nvSpPr>
          <p:cNvPr id="2" name="Symbol zastępczy stopki 1">
            <a:extLst>
              <a:ext uri="{FF2B5EF4-FFF2-40B4-BE49-F238E27FC236}">
                <a16:creationId xmlns:a16="http://schemas.microsoft.com/office/drawing/2014/main" xmlns="" id="{47AC45ED-D96C-4C74-9F52-CA172DBC1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5850610"/>
            <a:ext cx="8229600" cy="870865"/>
          </a:xfrm>
        </p:spPr>
        <p:txBody>
          <a:bodyPr/>
          <a:lstStyle/>
          <a:p>
            <a:r>
              <a:rPr lang="pl-PL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 dirty="0"/>
          </a:p>
        </p:txBody>
      </p:sp>
      <p:pic>
        <p:nvPicPr>
          <p:cNvPr id="7" name="Obraz 6" descr="logo">
            <a:extLst>
              <a:ext uri="{FF2B5EF4-FFF2-40B4-BE49-F238E27FC236}">
                <a16:creationId xmlns:a16="http://schemas.microsoft.com/office/drawing/2014/main" xmlns="" id="{08E0A2CF-AD9A-40D4-B927-6DD2F4F1A1F2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3293" y="274638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351707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93388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dirty="0"/>
              <a:t>Konsekwencje stereotypów dla osób głuchych. Dyskryminacja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pl-PL" dirty="0"/>
          </a:p>
          <a:p>
            <a:pPr algn="just">
              <a:buNone/>
            </a:pPr>
            <a:r>
              <a:rPr lang="pl-PL" sz="2400" dirty="0"/>
              <a:t>Polega na nierównym traktowaniu określonej osoby/grupy osób</a:t>
            </a:r>
          </a:p>
          <a:p>
            <a:pPr algn="just">
              <a:buNone/>
            </a:pPr>
            <a:r>
              <a:rPr lang="pl-PL" sz="2400" dirty="0"/>
              <a:t>ze względu na jakąś cechę taką jak : płeć, kolor skóry, wiek  czy </a:t>
            </a:r>
          </a:p>
          <a:p>
            <a:pPr algn="just">
              <a:buNone/>
            </a:pPr>
            <a:r>
              <a:rPr lang="pl-PL" sz="2400" dirty="0"/>
              <a:t>niepełnosprawność.</a:t>
            </a:r>
          </a:p>
          <a:p>
            <a:pPr algn="just">
              <a:buNone/>
            </a:pPr>
            <a:r>
              <a:rPr lang="pl-PL" sz="2400" dirty="0"/>
              <a:t> </a:t>
            </a:r>
          </a:p>
          <a:p>
            <a:pPr algn="just">
              <a:buNone/>
            </a:pPr>
            <a:r>
              <a:rPr lang="pl-PL" sz="2400" dirty="0"/>
              <a:t>Dyskryminacja ze względu na niepełnosprawność to ableizm </a:t>
            </a:r>
          </a:p>
          <a:p>
            <a:pPr algn="just">
              <a:buNone/>
            </a:pPr>
            <a:endParaRPr lang="pl-PL" dirty="0"/>
          </a:p>
          <a:p>
            <a:pPr algn="just">
              <a:buNone/>
            </a:pPr>
            <a:endParaRPr lang="pl-PL" dirty="0"/>
          </a:p>
          <a:p>
            <a:pPr algn="just">
              <a:buNone/>
            </a:pPr>
            <a:endParaRPr lang="pl-PL" i="1" dirty="0"/>
          </a:p>
          <a:p>
            <a:pPr>
              <a:buNone/>
            </a:pPr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7BF0ABF6-2F2A-435A-9B6B-A3ABDEC3F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199" y="5796366"/>
            <a:ext cx="8229599" cy="925109"/>
          </a:xfrm>
        </p:spPr>
        <p:txBody>
          <a:bodyPr/>
          <a:lstStyle/>
          <a:p>
            <a:r>
              <a:rPr lang="pl-PL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 dirty="0"/>
          </a:p>
        </p:txBody>
      </p:sp>
      <p:pic>
        <p:nvPicPr>
          <p:cNvPr id="5" name="Obraz 4" descr="logo">
            <a:extLst>
              <a:ext uri="{FF2B5EF4-FFF2-40B4-BE49-F238E27FC236}">
                <a16:creationId xmlns:a16="http://schemas.microsoft.com/office/drawing/2014/main" xmlns="" id="{4B208A8D-A16A-45D1-9FEF-8BA3CE4CDDC1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3294" y="274638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566453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42440" y="664370"/>
            <a:ext cx="8229600" cy="1143000"/>
          </a:xfrm>
        </p:spPr>
        <p:txBody>
          <a:bodyPr>
            <a:normAutofit/>
          </a:bodyPr>
          <a:lstStyle/>
          <a:p>
            <a:r>
              <a:rPr lang="pl-PL" dirty="0"/>
              <a:t>Sytuacja osób głuchych w Polsce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pl-PL" sz="2600" dirty="0"/>
              <a:t>Dostęp do dóbr i usług:</a:t>
            </a:r>
          </a:p>
          <a:p>
            <a:pPr>
              <a:buNone/>
            </a:pPr>
            <a:endParaRPr lang="pl-PL" dirty="0"/>
          </a:p>
          <a:p>
            <a:pPr lvl="0" algn="just"/>
            <a:r>
              <a:rPr lang="pl-PL" sz="2600" dirty="0"/>
              <a:t>bankowość internetowa- jedyna forma kontaktu to infolinia</a:t>
            </a:r>
          </a:p>
          <a:p>
            <a:pPr lvl="0" algn="just"/>
            <a:r>
              <a:rPr lang="pl-PL" sz="2600" dirty="0"/>
              <a:t>brak tłumaczy języka migowego w urzędach i innych miejscach użyteczności publicznej  (lekarz) </a:t>
            </a:r>
          </a:p>
          <a:p>
            <a:pPr lvl="0" algn="just"/>
            <a:r>
              <a:rPr lang="pl-PL" sz="2600" dirty="0"/>
              <a:t>instytucje opiekuńcze niedostosowanych do potrzeb osób głuchych (brak specjalistów)</a:t>
            </a:r>
          </a:p>
          <a:p>
            <a:pPr lvl="0" algn="just"/>
            <a:r>
              <a:rPr lang="pl-PL" sz="2600" dirty="0"/>
              <a:t>brak numerów alarmowych na które głusi mogą wysłać SMS powiadamiający </a:t>
            </a:r>
          </a:p>
          <a:p>
            <a:pPr algn="just">
              <a:buNone/>
            </a:pPr>
            <a:r>
              <a:rPr lang="pl-PL" dirty="0"/>
              <a:t> 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79C0801D-D4DC-4286-A695-CA16EA705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5928102"/>
            <a:ext cx="8229600" cy="793374"/>
          </a:xfrm>
        </p:spPr>
        <p:txBody>
          <a:bodyPr/>
          <a:lstStyle/>
          <a:p>
            <a:r>
              <a:rPr lang="pl-PL" smtClean="0"/>
              <a:t>Innowacja społeczna pn. "Usługi rozwojowe dostępne dla wszystkich" realizowana przez Polski Związek Głuchych Oddział Łódzki  na podstawie umowy o powierzenie grantu nr:  ZS-II.042.16.7.2017 z dnia 21.12.2017  w ramach projektu „Chcemy pracować – innowacje w zakresie usług opiekuńczych dla osób zależnych” realizowanego przez Gminę Miasta Radomia w ramach programu Operacyjnego Wiedza Edukacja Rozwój 2014-2020 współfinansowanego  ze środków Europejskiego Funduszu Społecznego IV Oś Priorytetowa POWER, Działanie 4.1: Innowacje społeczne</a:t>
            </a:r>
            <a:endParaRPr lang="pl-PL" dirty="0"/>
          </a:p>
        </p:txBody>
      </p:sp>
      <p:pic>
        <p:nvPicPr>
          <p:cNvPr id="5" name="Obraz 4" descr="logo">
            <a:extLst>
              <a:ext uri="{FF2B5EF4-FFF2-40B4-BE49-F238E27FC236}">
                <a16:creationId xmlns:a16="http://schemas.microsoft.com/office/drawing/2014/main" xmlns="" id="{6C38ABCE-836F-4F09-A1C2-A1BB35EBDAF7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69273" y="274638"/>
            <a:ext cx="557593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40650881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2292</TotalTime>
  <Words>1542</Words>
  <Application>Microsoft Office PowerPoint</Application>
  <PresentationFormat>Pokaz na ekranie (4:3)</PresentationFormat>
  <Paragraphs>266</Paragraphs>
  <Slides>22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3" baseType="lpstr">
      <vt:lpstr>Motyw pakietu Office</vt:lpstr>
      <vt:lpstr>MODUŁ 2</vt:lpstr>
      <vt:lpstr>Głuchy</vt:lpstr>
      <vt:lpstr>Stereotyp </vt:lpstr>
      <vt:lpstr>Model treści stereotypu wg. S. Fiske</vt:lpstr>
      <vt:lpstr>Stereotyp – cechy osoby głuchej</vt:lpstr>
      <vt:lpstr>Konsekwencje stereotypów dla osób głuchych. Audyzm</vt:lpstr>
      <vt:lpstr>Konsekwencje stereotypów dla osób głuchych. Paternalizm</vt:lpstr>
      <vt:lpstr>Konsekwencje stereotypów dla osób głuchych. Dyskryminacja</vt:lpstr>
      <vt:lpstr>Sytuacja osób głuchych w Polsce</vt:lpstr>
      <vt:lpstr>Sytuacja osób głuchych w Polsce</vt:lpstr>
      <vt:lpstr>Sytuacja osób głuchych w Polsce </vt:lpstr>
      <vt:lpstr>Sytuacja osób głuchych w Polsce </vt:lpstr>
      <vt:lpstr>Ważne</vt:lpstr>
      <vt:lpstr>Kim jest osoba głucha ?  Definiowanie pojęcia </vt:lpstr>
      <vt:lpstr>Głuchota w perspektywie medycznej</vt:lpstr>
      <vt:lpstr>Podział ze względu na stopień uszkodzenia słuchu (klasyfikacja BIAP)</vt:lpstr>
      <vt:lpstr>Głuchota w perspektywie funkcjonalnej (społecznej)</vt:lpstr>
      <vt:lpstr>Definicja niepełnosprawności (ONZ)</vt:lpstr>
      <vt:lpstr>Głusi o głuchocie </vt:lpstr>
      <vt:lpstr>Głuchota w perspektywie lingwistyczno-kulturowej </vt:lpstr>
      <vt:lpstr>Przykład kultury Głuchych</vt:lpstr>
      <vt:lpstr>Ważne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Magda  Grabowska</dc:creator>
  <cp:lastModifiedBy>bartek</cp:lastModifiedBy>
  <cp:revision>96</cp:revision>
  <cp:lastPrinted>2018-04-13T10:35:26Z</cp:lastPrinted>
  <dcterms:created xsi:type="dcterms:W3CDTF">2018-03-21T11:32:39Z</dcterms:created>
  <dcterms:modified xsi:type="dcterms:W3CDTF">2018-08-24T06:45:47Z</dcterms:modified>
</cp:coreProperties>
</file>