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93" r:id="rId2"/>
    <p:sldId id="259" r:id="rId3"/>
    <p:sldId id="284" r:id="rId4"/>
    <p:sldId id="285" r:id="rId5"/>
    <p:sldId id="286" r:id="rId6"/>
    <p:sldId id="287" r:id="rId7"/>
    <p:sldId id="288" r:id="rId8"/>
    <p:sldId id="289" r:id="rId9"/>
    <p:sldId id="290" r:id="rId10"/>
    <p:sldId id="291" r:id="rId11"/>
    <p:sldId id="292" r:id="rId12"/>
  </p:sldIdLst>
  <p:sldSz cx="9144000" cy="6858000" type="screen4x3"/>
  <p:notesSz cx="6858000" cy="9144000"/>
  <p:defaultTextStyle>
    <a:defPPr>
      <a:defRPr lang="pl-P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kcja bez tytułu" id="{7516CBD1-973F-2A42-8DD0-A7AA343340E0}">
          <p14:sldIdLst>
            <p14:sldId id="259"/>
            <p14:sldId id="284"/>
            <p14:sldId id="285"/>
            <p14:sldId id="286"/>
            <p14:sldId id="287"/>
            <p14:sldId id="288"/>
            <p14:sldId id="289"/>
            <p14:sldId id="290"/>
            <p14:sldId id="291"/>
            <p14:sldId id="292"/>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94611" autoAdjust="0"/>
  </p:normalViewPr>
  <p:slideViewPr>
    <p:cSldViewPr snapToGrid="0" snapToObjects="1">
      <p:cViewPr varScale="1">
        <p:scale>
          <a:sx n="65" d="100"/>
          <a:sy n="65" d="100"/>
        </p:scale>
        <p:origin x="-14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6EFE0C-53FD-45D0-AFED-29291340A925}" type="datetimeFigureOut">
              <a:rPr lang="pl-PL" smtClean="0"/>
              <a:pPr/>
              <a:t>2018-08-24</a:t>
            </a:fld>
            <a:endParaRPr lang="pl-PL"/>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08763-9792-4BAA-8791-C480682FDA2C}" type="slidenum">
              <a:rPr lang="pl-PL" smtClean="0"/>
              <a:pPr/>
              <a:t>‹#›</a:t>
            </a:fld>
            <a:endParaRPr lang="pl-PL"/>
          </a:p>
        </p:txBody>
      </p:sp>
    </p:spTree>
    <p:extLst>
      <p:ext uri="{BB962C8B-B14F-4D97-AF65-F5344CB8AC3E}">
        <p14:creationId xmlns:p14="http://schemas.microsoft.com/office/powerpoint/2010/main" xmlns="" val="3966399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7657"/>
            <a:ext cx="7772400" cy="1470025"/>
          </a:xfrm>
        </p:spPr>
        <p:txBody>
          <a:bodyPr/>
          <a:lstStyle/>
          <a:p>
            <a:r>
              <a:rPr lang="pl-PL" dirty="0"/>
              <a:t>Kliknij, aby </a:t>
            </a:r>
            <a:r>
              <a:rPr lang="pl-PL" dirty="0" err="1"/>
              <a:t>edyt</a:t>
            </a:r>
            <a:r>
              <a:rPr lang="pl-PL" dirty="0"/>
              <a:t>. styl wz. tyt.</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5" name="Symbol zastępczy stopki 4"/>
          <p:cNvSpPr>
            <a:spLocks noGrp="1"/>
          </p:cNvSpPr>
          <p:nvPr>
            <p:ph type="ftr" sz="quarter" idx="11"/>
          </p:nvPr>
        </p:nvSpPr>
        <p:spPr>
          <a:xfrm>
            <a:off x="524435" y="5638800"/>
            <a:ext cx="8041341" cy="670299"/>
          </a:xfrm>
        </p:spPr>
        <p:txBody>
          <a:bodyPr/>
          <a:lstStyle/>
          <a:p>
            <a:r>
              <a:rPr lang="pl-PL" smtClean="0"/>
              <a:t> </a:t>
            </a:r>
          </a:p>
          <a:p>
            <a:endParaRPr lang="pl-PL" dirty="0"/>
          </a:p>
        </p:txBody>
      </p:sp>
      <p:pic>
        <p:nvPicPr>
          <p:cNvPr id="7" name="Obraz 6">
            <a:extLst>
              <a:ext uri="{FF2B5EF4-FFF2-40B4-BE49-F238E27FC236}">
                <a16:creationId xmlns:a16="http://schemas.microsoft.com/office/drawing/2014/main" xmlns="" id="{65448609-6E28-414E-A446-61D550068937}"/>
              </a:ext>
            </a:extLst>
          </p:cNvPr>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1299882" y="233885"/>
            <a:ext cx="6043425" cy="841879"/>
          </a:xfrm>
          <a:prstGeom prst="rect">
            <a:avLst/>
          </a:prstGeom>
          <a:noFill/>
        </p:spPr>
      </p:pic>
      <p:pic>
        <p:nvPicPr>
          <p:cNvPr id="8" name="Obraz 7">
            <a:extLst>
              <a:ext uri="{FF2B5EF4-FFF2-40B4-BE49-F238E27FC236}">
                <a16:creationId xmlns:a16="http://schemas.microsoft.com/office/drawing/2014/main" xmlns="" id="{5347B5B5-13E7-4B81-AFF5-6A8F106D5D99}"/>
              </a:ext>
            </a:extLst>
          </p:cNvPr>
          <p:cNvPicPr>
            <a:picLocks noChangeAspect="1"/>
          </p:cNvPicPr>
          <p:nvPr userDrawn="1"/>
        </p:nvPicPr>
        <p:blipFill>
          <a:blip r:embed="rId3"/>
          <a:stretch>
            <a:fillRect/>
          </a:stretch>
        </p:blipFill>
        <p:spPr>
          <a:xfrm>
            <a:off x="-356348" y="5819346"/>
            <a:ext cx="9802906" cy="772830"/>
          </a:xfrm>
          <a:prstGeom prst="rect">
            <a:avLst/>
          </a:prstGeom>
        </p:spPr>
      </p:pic>
    </p:spTree>
    <p:extLst>
      <p:ext uri="{BB962C8B-B14F-4D97-AF65-F5344CB8AC3E}">
        <p14:creationId xmlns:p14="http://schemas.microsoft.com/office/powerpoint/2010/main" xmlns="" val="148700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 styl wz. tyt.</a:t>
            </a:r>
          </a:p>
        </p:txBody>
      </p:sp>
      <p:sp>
        <p:nvSpPr>
          <p:cNvPr id="3" name="Symbol zastępczy tekst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r>
              <a:rPr lang="pl-PL" smtClean="0"/>
              <a:t>  </a:t>
            </a:r>
            <a:endParaRPr lang="pl-PL"/>
          </a:p>
        </p:txBody>
      </p:sp>
      <p:sp>
        <p:nvSpPr>
          <p:cNvPr id="6" name="Symbol zastępczy numeru slajdu 5"/>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225364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 styl wz. tyt.</a:t>
            </a:r>
          </a:p>
        </p:txBody>
      </p:sp>
      <p:sp>
        <p:nvSpPr>
          <p:cNvPr id="3" name="Symbol zastępczy tekst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r>
              <a:rPr lang="pl-PL" smtClean="0"/>
              <a:t>  </a:t>
            </a:r>
            <a:endParaRPr lang="pl-PL"/>
          </a:p>
        </p:txBody>
      </p:sp>
      <p:sp>
        <p:nvSpPr>
          <p:cNvPr id="6" name="Symbol zastępczy numeru slajdu 5"/>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2687231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 styl wz. tyt.</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r>
              <a:rPr lang="pl-PL" smtClean="0"/>
              <a:t>  </a:t>
            </a:r>
            <a:endParaRPr lang="pl-PL"/>
          </a:p>
        </p:txBody>
      </p:sp>
      <p:sp>
        <p:nvSpPr>
          <p:cNvPr id="6" name="Symbol zastępczy numeru slajdu 5"/>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2073852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 styl wz. tyt.</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endParaRPr lang="pl-PL"/>
          </a:p>
        </p:txBody>
      </p:sp>
      <p:sp>
        <p:nvSpPr>
          <p:cNvPr id="5" name="Symbol zastępczy stopki 4"/>
          <p:cNvSpPr>
            <a:spLocks noGrp="1"/>
          </p:cNvSpPr>
          <p:nvPr>
            <p:ph type="ftr" sz="quarter" idx="11"/>
          </p:nvPr>
        </p:nvSpPr>
        <p:spPr/>
        <p:txBody>
          <a:bodyPr/>
          <a:lstStyle/>
          <a:p>
            <a:r>
              <a:rPr lang="pl-PL" smtClean="0"/>
              <a:t>  </a:t>
            </a:r>
            <a:endParaRPr lang="pl-PL"/>
          </a:p>
        </p:txBody>
      </p:sp>
      <p:sp>
        <p:nvSpPr>
          <p:cNvPr id="6" name="Symbol zastępczy numeru slajdu 5"/>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803602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 styl wz. tyt.</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endParaRPr lang="pl-PL"/>
          </a:p>
        </p:txBody>
      </p:sp>
      <p:sp>
        <p:nvSpPr>
          <p:cNvPr id="6" name="Symbol zastępczy stopki 5"/>
          <p:cNvSpPr>
            <a:spLocks noGrp="1"/>
          </p:cNvSpPr>
          <p:nvPr>
            <p:ph type="ftr" sz="quarter" idx="11"/>
          </p:nvPr>
        </p:nvSpPr>
        <p:spPr/>
        <p:txBody>
          <a:bodyPr/>
          <a:lstStyle/>
          <a:p>
            <a:r>
              <a:rPr lang="pl-PL" smtClean="0"/>
              <a:t>  </a:t>
            </a:r>
            <a:endParaRPr lang="pl-PL"/>
          </a:p>
        </p:txBody>
      </p:sp>
      <p:sp>
        <p:nvSpPr>
          <p:cNvPr id="7" name="Symbol zastępczy numeru slajdu 6"/>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558160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 styl wz. tyt.</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endParaRPr lang="pl-PL"/>
          </a:p>
        </p:txBody>
      </p:sp>
      <p:sp>
        <p:nvSpPr>
          <p:cNvPr id="8" name="Symbol zastępczy stopki 7"/>
          <p:cNvSpPr>
            <a:spLocks noGrp="1"/>
          </p:cNvSpPr>
          <p:nvPr>
            <p:ph type="ftr" sz="quarter" idx="11"/>
          </p:nvPr>
        </p:nvSpPr>
        <p:spPr/>
        <p:txBody>
          <a:bodyPr/>
          <a:lstStyle/>
          <a:p>
            <a:r>
              <a:rPr lang="pl-PL" smtClean="0"/>
              <a:t>  </a:t>
            </a:r>
            <a:endParaRPr lang="pl-PL"/>
          </a:p>
        </p:txBody>
      </p:sp>
      <p:sp>
        <p:nvSpPr>
          <p:cNvPr id="9" name="Symbol zastępczy numeru slajdu 8"/>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139017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 styl wz. tyt.</a:t>
            </a:r>
          </a:p>
        </p:txBody>
      </p:sp>
      <p:sp>
        <p:nvSpPr>
          <p:cNvPr id="3" name="Symbol zastępczy daty 2"/>
          <p:cNvSpPr>
            <a:spLocks noGrp="1"/>
          </p:cNvSpPr>
          <p:nvPr>
            <p:ph type="dt" sz="half" idx="10"/>
          </p:nvPr>
        </p:nvSpPr>
        <p:spPr/>
        <p:txBody>
          <a:bodyPr/>
          <a:lstStyle/>
          <a:p>
            <a:endParaRPr lang="pl-PL"/>
          </a:p>
        </p:txBody>
      </p:sp>
      <p:sp>
        <p:nvSpPr>
          <p:cNvPr id="4" name="Symbol zastępczy stopki 3"/>
          <p:cNvSpPr>
            <a:spLocks noGrp="1"/>
          </p:cNvSpPr>
          <p:nvPr>
            <p:ph type="ftr" sz="quarter" idx="11"/>
          </p:nvPr>
        </p:nvSpPr>
        <p:spPr/>
        <p:txBody>
          <a:bodyPr/>
          <a:lstStyle/>
          <a:p>
            <a:r>
              <a:rPr lang="pl-PL" smtClean="0"/>
              <a:t>  </a:t>
            </a:r>
            <a:endParaRPr lang="pl-PL"/>
          </a:p>
        </p:txBody>
      </p:sp>
      <p:sp>
        <p:nvSpPr>
          <p:cNvPr id="5" name="Symbol zastępczy numeru slajdu 4"/>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4170297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e">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endParaRPr lang="pl-PL"/>
          </a:p>
        </p:txBody>
      </p:sp>
      <p:sp>
        <p:nvSpPr>
          <p:cNvPr id="3" name="Symbol zastępczy stopki 2"/>
          <p:cNvSpPr>
            <a:spLocks noGrp="1"/>
          </p:cNvSpPr>
          <p:nvPr>
            <p:ph type="ftr" sz="quarter" idx="11"/>
          </p:nvPr>
        </p:nvSpPr>
        <p:spPr/>
        <p:txBody>
          <a:bodyPr/>
          <a:lstStyle/>
          <a:p>
            <a:r>
              <a:rPr lang="pl-PL" smtClean="0"/>
              <a:t>  </a:t>
            </a:r>
            <a:endParaRPr lang="pl-PL"/>
          </a:p>
        </p:txBody>
      </p:sp>
      <p:sp>
        <p:nvSpPr>
          <p:cNvPr id="4" name="Symbol zastępczy numeru slajdu 3"/>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1649671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 styl wz. tyt.</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endParaRPr lang="pl-PL"/>
          </a:p>
        </p:txBody>
      </p:sp>
      <p:sp>
        <p:nvSpPr>
          <p:cNvPr id="6" name="Symbol zastępczy stopki 5"/>
          <p:cNvSpPr>
            <a:spLocks noGrp="1"/>
          </p:cNvSpPr>
          <p:nvPr>
            <p:ph type="ftr" sz="quarter" idx="11"/>
          </p:nvPr>
        </p:nvSpPr>
        <p:spPr/>
        <p:txBody>
          <a:bodyPr/>
          <a:lstStyle/>
          <a:p>
            <a:r>
              <a:rPr lang="pl-PL" smtClean="0"/>
              <a:t>  </a:t>
            </a:r>
            <a:endParaRPr lang="pl-PL"/>
          </a:p>
        </p:txBody>
      </p:sp>
      <p:sp>
        <p:nvSpPr>
          <p:cNvPr id="7" name="Symbol zastępczy numeru slajdu 6"/>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264838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 styl wz. tyt.</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endParaRPr lang="pl-PL"/>
          </a:p>
        </p:txBody>
      </p:sp>
      <p:sp>
        <p:nvSpPr>
          <p:cNvPr id="6" name="Symbol zastępczy stopki 5"/>
          <p:cNvSpPr>
            <a:spLocks noGrp="1"/>
          </p:cNvSpPr>
          <p:nvPr>
            <p:ph type="ftr" sz="quarter" idx="11"/>
          </p:nvPr>
        </p:nvSpPr>
        <p:spPr/>
        <p:txBody>
          <a:bodyPr/>
          <a:lstStyle/>
          <a:p>
            <a:r>
              <a:rPr lang="pl-PL" smtClean="0"/>
              <a:t>  </a:t>
            </a:r>
            <a:endParaRPr lang="pl-PL"/>
          </a:p>
        </p:txBody>
      </p:sp>
      <p:sp>
        <p:nvSpPr>
          <p:cNvPr id="7" name="Symbol zastępczy numeru slajdu 6"/>
          <p:cNvSpPr>
            <a:spLocks noGrp="1"/>
          </p:cNvSpPr>
          <p:nvPr>
            <p:ph type="sldNum" sz="quarter" idx="12"/>
          </p:nvPr>
        </p:nvSpPr>
        <p:spPr/>
        <p:txBody>
          <a:body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2339816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 styl wz. tyt.</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smtClean="0"/>
              <a:t>  </a:t>
            </a:r>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9BACF-31FA-2249-9ABE-145DC4C374C1}" type="slidenum">
              <a:rPr lang="pl-PL" smtClean="0"/>
              <a:pPr/>
              <a:t>‹#›</a:t>
            </a:fld>
            <a:endParaRPr lang="pl-PL"/>
          </a:p>
        </p:txBody>
      </p:sp>
    </p:spTree>
    <p:extLst>
      <p:ext uri="{BB962C8B-B14F-4D97-AF65-F5344CB8AC3E}">
        <p14:creationId xmlns:p14="http://schemas.microsoft.com/office/powerpoint/2010/main" xmlns="" val="3018366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pl-P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825911" y="4461414"/>
            <a:ext cx="7595418" cy="1569660"/>
          </a:xfrm>
          <a:prstGeom prst="rect">
            <a:avLst/>
          </a:prstGeom>
        </p:spPr>
        <p:txBody>
          <a:bodyPr wrap="square">
            <a:spAutoFit/>
          </a:bodyPr>
          <a:lstStyle/>
          <a:p>
            <a:pPr algn="ctr"/>
            <a:r>
              <a:rPr lang="pl-PL" sz="1200" dirty="0" smtClean="0"/>
              <a:t>Innowacja społeczna pn. "Usługi rozwojowe dostępne dla wszystkich" </a:t>
            </a:r>
            <a:endParaRPr lang="pl-PL" sz="1200" dirty="0" smtClean="0"/>
          </a:p>
          <a:p>
            <a:pPr algn="ctr"/>
            <a:r>
              <a:rPr lang="pl-PL" sz="1200" dirty="0" smtClean="0"/>
              <a:t>realizowana </a:t>
            </a:r>
            <a:r>
              <a:rPr lang="pl-PL" sz="1200" dirty="0" smtClean="0"/>
              <a:t>przez Polski Związek Głuchych Oddział Łódzki </a:t>
            </a:r>
            <a:br>
              <a:rPr lang="pl-PL" sz="1200" dirty="0" smtClean="0"/>
            </a:br>
            <a:r>
              <a:rPr lang="pl-PL" sz="1200" dirty="0" smtClean="0"/>
              <a:t>na podstawie umowy o powierzenie grantu nr:  ZS-II.042.16.7.2017 z dnia 21.12.2017 </a:t>
            </a:r>
            <a:endParaRPr lang="pl-PL" sz="1200" dirty="0" smtClean="0"/>
          </a:p>
          <a:p>
            <a:pPr algn="ctr"/>
            <a:r>
              <a:rPr lang="pl-PL" sz="1200" dirty="0" smtClean="0"/>
              <a:t>w </a:t>
            </a:r>
            <a:r>
              <a:rPr lang="pl-PL" sz="1200" dirty="0" smtClean="0"/>
              <a:t>ramach projektu</a:t>
            </a:r>
            <a:r>
              <a:rPr lang="pl-PL" sz="1200" b="1" dirty="0" smtClean="0"/>
              <a:t> </a:t>
            </a:r>
            <a:r>
              <a:rPr lang="pl-PL" sz="1200" dirty="0" smtClean="0"/>
              <a:t>„Chcemy pracować – innowacje w zakresie usług opiekuńczych dla osób zależnych” </a:t>
            </a:r>
            <a:endParaRPr lang="pl-PL" sz="1200" dirty="0" smtClean="0"/>
          </a:p>
          <a:p>
            <a:pPr algn="ctr"/>
            <a:r>
              <a:rPr lang="pl-PL" sz="1200" dirty="0" smtClean="0"/>
              <a:t>realizowanego </a:t>
            </a:r>
            <a:r>
              <a:rPr lang="pl-PL" sz="1200" dirty="0" smtClean="0"/>
              <a:t>przez Gminę Miasta Radomia w ramach programu Operacyjnego Wiedza Edukacja Rozwój 2014-2020 współfinansowanego ze środków Europejskiego Funduszu Społecznego </a:t>
            </a:r>
            <a:endParaRPr lang="pl-PL" sz="1200" dirty="0" smtClean="0"/>
          </a:p>
          <a:p>
            <a:pPr algn="ctr"/>
            <a:r>
              <a:rPr lang="pl-PL" sz="1200" dirty="0" smtClean="0"/>
              <a:t>IV </a:t>
            </a:r>
            <a:r>
              <a:rPr lang="pl-PL" sz="1200" dirty="0" smtClean="0"/>
              <a:t>Oś Priorytetowa POWER, Działanie 4.1: Innowacje społeczne</a:t>
            </a:r>
          </a:p>
          <a:p>
            <a:endParaRPr lang="pl-PL" sz="1200" dirty="0" smtClean="0"/>
          </a:p>
        </p:txBody>
      </p:sp>
      <p:pic>
        <p:nvPicPr>
          <p:cNvPr id="5" name="Obraz 4" descr="logo.jpg"/>
          <p:cNvPicPr>
            <a:picLocks noChangeAspect="1"/>
          </p:cNvPicPr>
          <p:nvPr/>
        </p:nvPicPr>
        <p:blipFill>
          <a:blip r:embed="rId2"/>
          <a:stretch>
            <a:fillRect/>
          </a:stretch>
        </p:blipFill>
        <p:spPr>
          <a:xfrm>
            <a:off x="944880" y="412955"/>
            <a:ext cx="7254240" cy="862584"/>
          </a:xfrm>
          <a:prstGeom prst="rect">
            <a:avLst/>
          </a:prstGeom>
        </p:spPr>
      </p:pic>
      <p:sp>
        <p:nvSpPr>
          <p:cNvPr id="6" name="Tytuł 1"/>
          <p:cNvSpPr txBox="1">
            <a:spLocks/>
          </p:cNvSpPr>
          <p:nvPr/>
        </p:nvSpPr>
        <p:spPr>
          <a:xfrm>
            <a:off x="685800" y="1430580"/>
            <a:ext cx="7772400" cy="1113275"/>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pl-PL" sz="4400" b="0" i="0" u="none" strike="noStrike" kern="1200" cap="none" spc="0" normalizeH="0" baseline="0" noProof="0" dirty="0" smtClean="0">
                <a:ln>
                  <a:noFill/>
                </a:ln>
                <a:solidFill>
                  <a:schemeClr val="tx1"/>
                </a:solidFill>
                <a:effectLst/>
                <a:uLnTx/>
                <a:uFillTx/>
                <a:latin typeface="+mj-lt"/>
                <a:ea typeface="+mj-ea"/>
                <a:cs typeface="+mj-cs"/>
              </a:rPr>
              <a:t>MODUŁ 3</a:t>
            </a:r>
            <a:endParaRPr kumimoji="0" lang="pl-PL"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Podtytuł 9"/>
          <p:cNvSpPr txBox="1">
            <a:spLocks/>
          </p:cNvSpPr>
          <p:nvPr/>
        </p:nvSpPr>
        <p:spPr>
          <a:xfrm>
            <a:off x="618310" y="2749809"/>
            <a:ext cx="7907380" cy="893043"/>
          </a:xfrm>
          <a:prstGeom prst="rect">
            <a:avLst/>
          </a:prstGeom>
        </p:spPr>
        <p:txBody>
          <a:bodyPr vert="horz" lIns="91440" tIns="45720" rIns="91440" bIns="45720" rtlCol="0">
            <a:normAutofit/>
          </a:bodyPr>
          <a:lstStyle/>
          <a:p>
            <a:pPr marL="342900" marR="0" lvl="0" indent="-342900" algn="ctr" defTabSz="457200" rtl="0" eaLnBrk="1" fontAlgn="auto" latinLnBrk="0" hangingPunct="1">
              <a:lnSpc>
                <a:spcPct val="100000"/>
              </a:lnSpc>
              <a:spcBef>
                <a:spcPct val="20000"/>
              </a:spcBef>
              <a:spcAft>
                <a:spcPts val="0"/>
              </a:spcAft>
              <a:buClrTx/>
              <a:buSzTx/>
              <a:tabLst/>
              <a:defRPr/>
            </a:pPr>
            <a:r>
              <a:rPr kumimoji="0" lang="pl-PL" sz="3600" b="1" i="0" u="none" strike="noStrike" kern="1200" cap="none" spc="0" normalizeH="0" baseline="0" noProof="0" dirty="0" smtClean="0">
                <a:ln>
                  <a:noFill/>
                </a:ln>
                <a:solidFill>
                  <a:schemeClr val="tx1"/>
                </a:solidFill>
                <a:effectLst/>
                <a:uLnTx/>
                <a:uFillTx/>
                <a:latin typeface="+mn-lt"/>
                <a:ea typeface="+mn-ea"/>
                <a:cs typeface="+mn-cs"/>
              </a:rPr>
              <a:t>Tożsamość Głuchych</a:t>
            </a:r>
          </a:p>
          <a:p>
            <a:pPr marL="342900" marR="0" lvl="0" indent="-342900" algn="ctr" defTabSz="457200" rtl="0" eaLnBrk="1" fontAlgn="auto" latinLnBrk="0" hangingPunct="1">
              <a:lnSpc>
                <a:spcPct val="100000"/>
              </a:lnSpc>
              <a:spcBef>
                <a:spcPct val="20000"/>
              </a:spcBef>
              <a:spcAft>
                <a:spcPts val="0"/>
              </a:spcAft>
              <a:buClrTx/>
              <a:buSzTx/>
              <a:buFont typeface="Arial"/>
              <a:buChar char="•"/>
              <a:tabLst/>
              <a:defRPr/>
            </a:pPr>
            <a:endParaRPr kumimoji="0" lang="pl-PL" sz="36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457200" rtl="0" eaLnBrk="1" fontAlgn="auto" latinLnBrk="0" hangingPunct="1">
              <a:lnSpc>
                <a:spcPct val="100000"/>
              </a:lnSpc>
              <a:spcBef>
                <a:spcPct val="20000"/>
              </a:spcBef>
              <a:spcAft>
                <a:spcPts val="0"/>
              </a:spcAft>
              <a:buClrTx/>
              <a:buSzTx/>
              <a:buFont typeface="Arial"/>
              <a:buChar char="•"/>
              <a:tabLst/>
              <a:defRPr/>
            </a:pPr>
            <a:endParaRPr kumimoji="0" lang="pl-PL" sz="3600"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72398"/>
            <a:ext cx="7772400" cy="1470025"/>
          </a:xfrm>
        </p:spPr>
        <p:txBody>
          <a:bodyPr/>
          <a:lstStyle/>
          <a:p>
            <a:endParaRPr lang="pl-PL" dirty="0"/>
          </a:p>
        </p:txBody>
      </p:sp>
      <p:sp>
        <p:nvSpPr>
          <p:cNvPr id="10" name="Podtytuł 9"/>
          <p:cNvSpPr>
            <a:spLocks noGrp="1"/>
          </p:cNvSpPr>
          <p:nvPr>
            <p:ph type="subTitle" idx="1"/>
          </p:nvPr>
        </p:nvSpPr>
        <p:spPr>
          <a:xfrm>
            <a:off x="618310" y="957943"/>
            <a:ext cx="7907380" cy="5501831"/>
          </a:xfrm>
        </p:spPr>
        <p:txBody>
          <a:bodyPr>
            <a:normAutofit/>
          </a:bodyPr>
          <a:lstStyle/>
          <a:p>
            <a:r>
              <a:rPr lang="pl-PL" sz="3800" dirty="0">
                <a:solidFill>
                  <a:schemeClr val="tx1"/>
                </a:solidFill>
              </a:rPr>
              <a:t>Odrębność kulturowa Głuchych</a:t>
            </a:r>
          </a:p>
        </p:txBody>
      </p:sp>
      <p:pic>
        <p:nvPicPr>
          <p:cNvPr id="4" name="Picture 2" descr="C:\Users\mdunaj\AppData\Local\Microsoft\Windows\Temporary Internet Files\Content.IE5\26KGRJYQ\znak-zapytania[1].jpg">
            <a:extLst>
              <a:ext uri="{FF2B5EF4-FFF2-40B4-BE49-F238E27FC236}">
                <a16:creationId xmlns:a16="http://schemas.microsoft.com/office/drawing/2014/main" xmlns="" id="{A284C267-3324-4760-BD9F-5B92E4B640B8}"/>
              </a:ext>
            </a:extLst>
          </p:cNvPr>
          <p:cNvPicPr>
            <a:picLocks noGrp="1" noChangeAspect="1" noChangeArrowheads="1"/>
          </p:cNvPicPr>
          <p:nvPr>
            <p:ph idx="1"/>
          </p:nvPr>
        </p:nvPicPr>
        <p:blipFill>
          <a:blip r:embed="rId2" cstate="print">
            <a:biLevel thresh="50000"/>
          </a:blip>
          <a:srcRect l="-60614" r="-60614"/>
          <a:stretch>
            <a:fillRect/>
          </a:stretch>
        </p:blipFill>
        <p:spPr bwMode="auto">
          <a:xfrm>
            <a:off x="457200" y="1600200"/>
            <a:ext cx="8229600" cy="4525963"/>
          </a:xfrm>
          <a:prstGeom prst="rect">
            <a:avLst/>
          </a:prstGeom>
          <a:noFill/>
        </p:spPr>
      </p:pic>
    </p:spTree>
    <p:extLst>
      <p:ext uri="{BB962C8B-B14F-4D97-AF65-F5344CB8AC3E}">
        <p14:creationId xmlns:p14="http://schemas.microsoft.com/office/powerpoint/2010/main" xmlns="" val="1111167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72398"/>
            <a:ext cx="7772400" cy="1470025"/>
          </a:xfrm>
        </p:spPr>
        <p:txBody>
          <a:bodyPr/>
          <a:lstStyle/>
          <a:p>
            <a:endParaRPr lang="pl-PL" dirty="0"/>
          </a:p>
        </p:txBody>
      </p:sp>
      <p:sp>
        <p:nvSpPr>
          <p:cNvPr id="10" name="Podtytuł 9"/>
          <p:cNvSpPr>
            <a:spLocks noGrp="1"/>
          </p:cNvSpPr>
          <p:nvPr>
            <p:ph type="subTitle" idx="1"/>
          </p:nvPr>
        </p:nvSpPr>
        <p:spPr>
          <a:xfrm>
            <a:off x="618310" y="957943"/>
            <a:ext cx="7907380" cy="5501831"/>
          </a:xfrm>
        </p:spPr>
        <p:txBody>
          <a:bodyPr>
            <a:noAutofit/>
          </a:bodyPr>
          <a:lstStyle/>
          <a:p>
            <a:r>
              <a:rPr lang="pl-PL" sz="2800" dirty="0">
                <a:solidFill>
                  <a:schemeClr val="tx1"/>
                </a:solidFill>
              </a:rPr>
              <a:t>Kultura głuchych jest : </a:t>
            </a:r>
          </a:p>
          <a:p>
            <a:pPr marL="342900" indent="-342900" algn="l">
              <a:buFont typeface="Arial" panose="020B0604020202020204" pitchFamily="34" charset="0"/>
              <a:buChar char="•"/>
            </a:pPr>
            <a:r>
              <a:rPr lang="pl-PL" sz="2400" b="1" dirty="0">
                <a:solidFill>
                  <a:schemeClr val="tx1"/>
                </a:solidFill>
              </a:rPr>
              <a:t>Kolektywistyczna</a:t>
            </a:r>
          </a:p>
          <a:p>
            <a:pPr lvl="0"/>
            <a:r>
              <a:rPr lang="pl-PL" sz="2400" dirty="0">
                <a:solidFill>
                  <a:schemeClr val="tx1"/>
                </a:solidFill>
              </a:rPr>
              <a:t>W takich kulturach liczą </a:t>
            </a:r>
            <a:r>
              <a:rPr lang="pl-PL" sz="2400" dirty="0" err="1">
                <a:solidFill>
                  <a:schemeClr val="tx1"/>
                </a:solidFill>
              </a:rPr>
              <a:t>sie</a:t>
            </a:r>
            <a:r>
              <a:rPr lang="pl-PL" sz="2400" dirty="0">
                <a:solidFill>
                  <a:schemeClr val="tx1"/>
                </a:solidFill>
              </a:rPr>
              <a:t>̨ harmonijne relacje </a:t>
            </a:r>
            <a:r>
              <a:rPr lang="pl-PL" sz="2400" dirty="0" err="1">
                <a:solidFill>
                  <a:schemeClr val="tx1"/>
                </a:solidFill>
              </a:rPr>
              <a:t>pomiędzy</a:t>
            </a:r>
            <a:r>
              <a:rPr lang="pl-PL" sz="2400" dirty="0">
                <a:solidFill>
                  <a:schemeClr val="tx1"/>
                </a:solidFill>
              </a:rPr>
              <a:t> członkami, współpraca, wspólne podejmowanie decyzji i odpowiedzialność zbiorowa. </a:t>
            </a:r>
          </a:p>
          <a:p>
            <a:pPr marL="457200" lvl="0" indent="-457200" algn="l">
              <a:buFont typeface="Arial" panose="020B0604020202020204" pitchFamily="34" charset="0"/>
              <a:buChar char="•"/>
            </a:pPr>
            <a:r>
              <a:rPr lang="pl-PL" sz="2400" b="1" dirty="0">
                <a:solidFill>
                  <a:schemeClr val="tx1"/>
                </a:solidFill>
              </a:rPr>
              <a:t>Egalitarna </a:t>
            </a:r>
          </a:p>
          <a:p>
            <a:pPr lvl="0"/>
            <a:r>
              <a:rPr lang="pl-PL" sz="2400" dirty="0">
                <a:solidFill>
                  <a:schemeClr val="tx1"/>
                </a:solidFill>
              </a:rPr>
              <a:t>O </a:t>
            </a:r>
            <a:r>
              <a:rPr lang="pl-PL" sz="2400" dirty="0" err="1">
                <a:solidFill>
                  <a:schemeClr val="tx1"/>
                </a:solidFill>
              </a:rPr>
              <a:t>prestiżu</a:t>
            </a:r>
            <a:r>
              <a:rPr lang="pl-PL" sz="2400" dirty="0">
                <a:solidFill>
                  <a:schemeClr val="tx1"/>
                </a:solidFill>
              </a:rPr>
              <a:t> osoby w </a:t>
            </a:r>
            <a:r>
              <a:rPr lang="pl-PL" sz="2400" dirty="0" err="1">
                <a:solidFill>
                  <a:schemeClr val="tx1"/>
                </a:solidFill>
              </a:rPr>
              <a:t>społeczności</a:t>
            </a:r>
            <a:r>
              <a:rPr lang="pl-PL" sz="2400" dirty="0">
                <a:solidFill>
                  <a:schemeClr val="tx1"/>
                </a:solidFill>
              </a:rPr>
              <a:t> Głuchych decyduje </a:t>
            </a:r>
            <a:r>
              <a:rPr lang="pl-PL" sz="2400" dirty="0" err="1">
                <a:solidFill>
                  <a:schemeClr val="tx1"/>
                </a:solidFill>
              </a:rPr>
              <a:t>biegłośc</a:t>
            </a:r>
            <a:r>
              <a:rPr lang="pl-PL" sz="2400" dirty="0">
                <a:solidFill>
                  <a:schemeClr val="tx1"/>
                </a:solidFill>
              </a:rPr>
              <a:t>́ w </a:t>
            </a:r>
            <a:r>
              <a:rPr lang="pl-PL" sz="2400" dirty="0" err="1">
                <a:solidFill>
                  <a:schemeClr val="tx1"/>
                </a:solidFill>
              </a:rPr>
              <a:t>języku</a:t>
            </a:r>
            <a:r>
              <a:rPr lang="pl-PL" sz="2400" dirty="0">
                <a:solidFill>
                  <a:schemeClr val="tx1"/>
                </a:solidFill>
              </a:rPr>
              <a:t> migowym i relacje z innymi, </a:t>
            </a:r>
            <a:r>
              <a:rPr lang="pl-PL" sz="2400" dirty="0" err="1">
                <a:solidFill>
                  <a:schemeClr val="tx1"/>
                </a:solidFill>
              </a:rPr>
              <a:t>aktywnośc</a:t>
            </a:r>
            <a:r>
              <a:rPr lang="pl-PL" sz="2400" dirty="0">
                <a:solidFill>
                  <a:schemeClr val="tx1"/>
                </a:solidFill>
              </a:rPr>
              <a:t>́ społeczna.</a:t>
            </a:r>
          </a:p>
          <a:p>
            <a:pPr lvl="0"/>
            <a:endParaRPr lang="pl-PL" sz="2400" dirty="0">
              <a:solidFill>
                <a:schemeClr val="tx1"/>
              </a:solidFill>
            </a:endParaRPr>
          </a:p>
          <a:p>
            <a:pPr marL="342900" lvl="0" indent="-342900" algn="l">
              <a:buFont typeface="Arial" panose="020B0604020202020204" pitchFamily="34" charset="0"/>
              <a:buChar char="•"/>
            </a:pPr>
            <a:r>
              <a:rPr lang="pl-PL" sz="2400" b="1" dirty="0" err="1">
                <a:solidFill>
                  <a:schemeClr val="tx1"/>
                </a:solidFill>
              </a:rPr>
              <a:t>Antyoralistyczna</a:t>
            </a:r>
            <a:r>
              <a:rPr lang="pl-PL" sz="2400" b="1" dirty="0">
                <a:solidFill>
                  <a:schemeClr val="tx1"/>
                </a:solidFill>
              </a:rPr>
              <a:t>  </a:t>
            </a:r>
            <a:r>
              <a:rPr lang="pl-PL" sz="2400" dirty="0">
                <a:solidFill>
                  <a:schemeClr val="tx1"/>
                </a:solidFill>
              </a:rPr>
              <a:t>– </a:t>
            </a:r>
            <a:r>
              <a:rPr lang="pl-PL" sz="2400" dirty="0" err="1">
                <a:solidFill>
                  <a:schemeClr val="tx1"/>
                </a:solidFill>
              </a:rPr>
              <a:t>język</a:t>
            </a:r>
            <a:r>
              <a:rPr lang="pl-PL" sz="2400" dirty="0">
                <a:solidFill>
                  <a:schemeClr val="tx1"/>
                </a:solidFill>
              </a:rPr>
              <a:t> migowy stanowi tu </a:t>
            </a:r>
            <a:r>
              <a:rPr lang="pl-PL" sz="2400" dirty="0" err="1">
                <a:solidFill>
                  <a:schemeClr val="tx1"/>
                </a:solidFill>
              </a:rPr>
              <a:t>nadrzędną</a:t>
            </a:r>
            <a:r>
              <a:rPr lang="pl-PL" sz="2400" dirty="0">
                <a:solidFill>
                  <a:schemeClr val="tx1"/>
                </a:solidFill>
              </a:rPr>
              <a:t> </a:t>
            </a:r>
            <a:r>
              <a:rPr lang="pl-PL" sz="2400" dirty="0" err="1">
                <a:solidFill>
                  <a:schemeClr val="tx1"/>
                </a:solidFill>
              </a:rPr>
              <a:t>wartośc</a:t>
            </a:r>
            <a:r>
              <a:rPr lang="pl-PL" sz="2400" dirty="0">
                <a:solidFill>
                  <a:schemeClr val="tx1"/>
                </a:solidFill>
              </a:rPr>
              <a:t>́, </a:t>
            </a:r>
            <a:r>
              <a:rPr lang="pl-PL" sz="2400" dirty="0" err="1">
                <a:solidFill>
                  <a:schemeClr val="tx1"/>
                </a:solidFill>
              </a:rPr>
              <a:t>oralizm</a:t>
            </a:r>
            <a:r>
              <a:rPr lang="pl-PL" sz="2400" dirty="0">
                <a:solidFill>
                  <a:schemeClr val="tx1"/>
                </a:solidFill>
              </a:rPr>
              <a:t> jest traktowany jako forma deprecjacji języka migowego. </a:t>
            </a:r>
          </a:p>
        </p:txBody>
      </p:sp>
    </p:spTree>
    <p:extLst>
      <p:ext uri="{BB962C8B-B14F-4D97-AF65-F5344CB8AC3E}">
        <p14:creationId xmlns:p14="http://schemas.microsoft.com/office/powerpoint/2010/main" xmlns="" val="3504120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odtytuł 9"/>
          <p:cNvSpPr>
            <a:spLocks noGrp="1"/>
          </p:cNvSpPr>
          <p:nvPr>
            <p:ph type="subTitle" idx="1"/>
          </p:nvPr>
        </p:nvSpPr>
        <p:spPr>
          <a:xfrm>
            <a:off x="618310" y="2269942"/>
            <a:ext cx="7907380" cy="2968102"/>
          </a:xfrm>
        </p:spPr>
        <p:txBody>
          <a:bodyPr>
            <a:normAutofit fontScale="70000" lnSpcReduction="20000"/>
          </a:bodyPr>
          <a:lstStyle/>
          <a:p>
            <a:pPr algn="l"/>
            <a:r>
              <a:rPr lang="pl-PL" sz="6000" b="1" dirty="0" smtClean="0">
                <a:solidFill>
                  <a:schemeClr val="tx1"/>
                </a:solidFill>
              </a:rPr>
              <a:t>Definicja </a:t>
            </a:r>
            <a:r>
              <a:rPr lang="pl-PL" sz="6000" b="1" dirty="0">
                <a:solidFill>
                  <a:schemeClr val="tx1"/>
                </a:solidFill>
              </a:rPr>
              <a:t>tożsamości:</a:t>
            </a:r>
          </a:p>
          <a:p>
            <a:pPr algn="l"/>
            <a:r>
              <a:rPr lang="pl-PL" sz="5100" dirty="0">
                <a:solidFill>
                  <a:schemeClr val="tx1"/>
                </a:solidFill>
                <a:latin typeface="Calibri" panose="020F0502020204030204" pitchFamily="34" charset="0"/>
                <a:ea typeface="Calibri" panose="020F0502020204030204" pitchFamily="34" charset="0"/>
              </a:rPr>
              <a:t>to wizja własnej osoby, jaką człowiek ma: właściwości wyglądu, psychiki </a:t>
            </a:r>
            <a:r>
              <a:rPr lang="pl-PL" sz="5100" dirty="0" smtClean="0">
                <a:solidFill>
                  <a:schemeClr val="tx1"/>
                </a:solidFill>
                <a:latin typeface="Calibri" panose="020F0502020204030204" pitchFamily="34" charset="0"/>
                <a:ea typeface="Calibri" panose="020F0502020204030204" pitchFamily="34" charset="0"/>
              </a:rPr>
              <a:t/>
            </a:r>
            <a:br>
              <a:rPr lang="pl-PL" sz="5100" dirty="0" smtClean="0">
                <a:solidFill>
                  <a:schemeClr val="tx1"/>
                </a:solidFill>
                <a:latin typeface="Calibri" panose="020F0502020204030204" pitchFamily="34" charset="0"/>
                <a:ea typeface="Calibri" panose="020F0502020204030204" pitchFamily="34" charset="0"/>
              </a:rPr>
            </a:br>
            <a:r>
              <a:rPr lang="pl-PL" sz="5100" dirty="0" smtClean="0">
                <a:solidFill>
                  <a:schemeClr val="tx1"/>
                </a:solidFill>
                <a:latin typeface="Calibri" panose="020F0502020204030204" pitchFamily="34" charset="0"/>
                <a:ea typeface="Calibri" panose="020F0502020204030204" pitchFamily="34" charset="0"/>
              </a:rPr>
              <a:t>i </a:t>
            </a:r>
            <a:r>
              <a:rPr lang="pl-PL" sz="5100" dirty="0">
                <a:solidFill>
                  <a:schemeClr val="tx1"/>
                </a:solidFill>
                <a:latin typeface="Calibri" panose="020F0502020204030204" pitchFamily="34" charset="0"/>
                <a:ea typeface="Calibri" panose="020F0502020204030204" pitchFamily="34" charset="0"/>
              </a:rPr>
              <a:t>zachowania się z punktu widzenia ich odrębności i niepowtarzalności u innych </a:t>
            </a:r>
            <a:r>
              <a:rPr lang="pl-PL" sz="5100" dirty="0" smtClean="0">
                <a:solidFill>
                  <a:schemeClr val="tx1"/>
                </a:solidFill>
                <a:latin typeface="Calibri" panose="020F0502020204030204" pitchFamily="34" charset="0"/>
                <a:ea typeface="Calibri" panose="020F0502020204030204" pitchFamily="34" charset="0"/>
              </a:rPr>
              <a:t>ludzi.</a:t>
            </a:r>
            <a:endParaRPr lang="pl-PL" sz="5100" b="1" dirty="0">
              <a:solidFill>
                <a:schemeClr val="tx1"/>
              </a:solidFill>
            </a:endParaRPr>
          </a:p>
          <a:p>
            <a:pPr algn="l"/>
            <a:endParaRPr lang="pl-PL" dirty="0"/>
          </a:p>
        </p:txBody>
      </p:sp>
      <p:pic>
        <p:nvPicPr>
          <p:cNvPr id="11" name="Obraz 10"/>
          <p:cNvPicPr/>
          <p:nvPr/>
        </p:nvPicPr>
        <p:blipFill>
          <a:blip r:embed="rId2">
            <a:extLst>
              <a:ext uri="{28A0092B-C50C-407E-A947-70E740481C1C}">
                <a14:useLocalDpi xmlns:a14="http://schemas.microsoft.com/office/drawing/2010/main" xmlns="" val="0"/>
              </a:ext>
            </a:extLst>
          </a:blip>
          <a:srcRect/>
          <a:stretch>
            <a:fillRect/>
          </a:stretch>
        </p:blipFill>
        <p:spPr bwMode="auto">
          <a:xfrm>
            <a:off x="6952474" y="1012380"/>
            <a:ext cx="1573216" cy="1984196"/>
          </a:xfrm>
          <a:prstGeom prst="rect">
            <a:avLst/>
          </a:prstGeom>
          <a:noFill/>
          <a:ln>
            <a:noFill/>
          </a:ln>
        </p:spPr>
      </p:pic>
    </p:spTree>
    <p:extLst>
      <p:ext uri="{BB962C8B-B14F-4D97-AF65-F5344CB8AC3E}">
        <p14:creationId xmlns:p14="http://schemas.microsoft.com/office/powerpoint/2010/main" xmlns="" val="1246506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odtytuł 9"/>
          <p:cNvSpPr>
            <a:spLocks noGrp="1"/>
          </p:cNvSpPr>
          <p:nvPr>
            <p:ph type="subTitle" idx="1"/>
          </p:nvPr>
        </p:nvSpPr>
        <p:spPr>
          <a:xfrm>
            <a:off x="618310" y="1349829"/>
            <a:ext cx="7907380" cy="4368082"/>
          </a:xfrm>
        </p:spPr>
        <p:txBody>
          <a:bodyPr>
            <a:normAutofit/>
          </a:bodyPr>
          <a:lstStyle/>
          <a:p>
            <a:r>
              <a:rPr lang="pl-PL" sz="2400" b="1" dirty="0">
                <a:solidFill>
                  <a:schemeClr val="tx1"/>
                </a:solidFill>
              </a:rPr>
              <a:t>Poczucie tożsamości</a:t>
            </a:r>
            <a:r>
              <a:rPr lang="pl-PL" sz="2400" dirty="0">
                <a:solidFill>
                  <a:schemeClr val="tx1"/>
                </a:solidFill>
              </a:rPr>
              <a:t> to zatem efekt gromadzenia różnych informacji na swój temat, oceniania ich i związanego z tym takiego a nie innego przeżywania siebie</a:t>
            </a:r>
          </a:p>
          <a:p>
            <a:pPr lvl="0"/>
            <a:r>
              <a:rPr lang="pl-PL" sz="2400" dirty="0">
                <a:solidFill>
                  <a:schemeClr val="tx1"/>
                </a:solidFill>
              </a:rPr>
              <a:t>Tożsamość pierwotna : to np. płeć, pochodzenie, wiek, orientacja seksualna, głuchota</a:t>
            </a:r>
          </a:p>
          <a:p>
            <a:pPr lvl="0"/>
            <a:endParaRPr lang="pl-PL" sz="2400" dirty="0">
              <a:solidFill>
                <a:schemeClr val="tx1"/>
              </a:solidFill>
            </a:endParaRPr>
          </a:p>
          <a:p>
            <a:r>
              <a:rPr lang="pl-PL" sz="2400" dirty="0">
                <a:solidFill>
                  <a:schemeClr val="tx1"/>
                </a:solidFill>
              </a:rPr>
              <a:t>Można też mówić tu o </a:t>
            </a:r>
            <a:r>
              <a:rPr lang="pl-PL" sz="2400" b="1" dirty="0">
                <a:solidFill>
                  <a:schemeClr val="tx1"/>
                </a:solidFill>
              </a:rPr>
              <a:t>tożsamości osobistej: </a:t>
            </a:r>
            <a:r>
              <a:rPr lang="pl-PL" sz="2400" dirty="0">
                <a:solidFill>
                  <a:schemeClr val="tx1"/>
                </a:solidFill>
              </a:rPr>
              <a:t>zaznacza nasza odrębność względem innych, dotyczy procesów samorozwoju które wykształca wyjątkowe poczucie bycia sobą.</a:t>
            </a:r>
          </a:p>
        </p:txBody>
      </p:sp>
    </p:spTree>
    <p:extLst>
      <p:ext uri="{BB962C8B-B14F-4D97-AF65-F5344CB8AC3E}">
        <p14:creationId xmlns:p14="http://schemas.microsoft.com/office/powerpoint/2010/main" xmlns="" val="98291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odtytuł 9"/>
          <p:cNvSpPr>
            <a:spLocks noGrp="1"/>
          </p:cNvSpPr>
          <p:nvPr>
            <p:ph type="subTitle" idx="1"/>
          </p:nvPr>
        </p:nvSpPr>
        <p:spPr>
          <a:xfrm>
            <a:off x="618310" y="1349829"/>
            <a:ext cx="7907380" cy="4368082"/>
          </a:xfrm>
        </p:spPr>
        <p:txBody>
          <a:bodyPr>
            <a:normAutofit/>
          </a:bodyPr>
          <a:lstStyle/>
          <a:p>
            <a:pPr lvl="1"/>
            <a:endParaRPr lang="pl-PL" sz="2400" dirty="0">
              <a:solidFill>
                <a:schemeClr val="tx1"/>
              </a:solidFill>
            </a:endParaRPr>
          </a:p>
          <a:p>
            <a:pPr lvl="1"/>
            <a:r>
              <a:rPr lang="pl-PL" sz="2400" dirty="0">
                <a:solidFill>
                  <a:schemeClr val="tx1"/>
                </a:solidFill>
              </a:rPr>
              <a:t>Tożsamość wtórna: to np. wykształcenie, dochód, stan cywilny, głuchota</a:t>
            </a:r>
          </a:p>
          <a:p>
            <a:pPr lvl="1"/>
            <a:endParaRPr lang="pl-PL" sz="2400" dirty="0">
              <a:solidFill>
                <a:schemeClr val="tx1"/>
              </a:solidFill>
            </a:endParaRPr>
          </a:p>
          <a:p>
            <a:r>
              <a:rPr lang="pl-PL" sz="2400" dirty="0">
                <a:solidFill>
                  <a:schemeClr val="tx1"/>
                </a:solidFill>
              </a:rPr>
              <a:t>Będzie to również </a:t>
            </a:r>
            <a:r>
              <a:rPr lang="pl-PL" sz="2400" b="1" dirty="0">
                <a:solidFill>
                  <a:schemeClr val="tx1"/>
                </a:solidFill>
              </a:rPr>
              <a:t>tożsamość społeczna</a:t>
            </a:r>
            <a:r>
              <a:rPr lang="pl-PL" sz="2400" dirty="0">
                <a:solidFill>
                  <a:schemeClr val="tx1"/>
                </a:solidFill>
              </a:rPr>
              <a:t> – dotyczy cech jakie jednostce przypisują inni i określa kim jest dana jednostka w stosunku do grupy społecznej składającej się z jednostek jej podobnych pod względem takich samych cech, uświadomienie sobie wspólnych właściwości z grupą, w której jednostka żyje, poczucie przynależności do grupy i dostrzeżenie odrębności grupy. </a:t>
            </a:r>
          </a:p>
        </p:txBody>
      </p:sp>
    </p:spTree>
    <p:extLst>
      <p:ext uri="{BB962C8B-B14F-4D97-AF65-F5344CB8AC3E}">
        <p14:creationId xmlns:p14="http://schemas.microsoft.com/office/powerpoint/2010/main" xmlns="" val="2409627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72398"/>
            <a:ext cx="7772400" cy="1470025"/>
          </a:xfrm>
        </p:spPr>
        <p:txBody>
          <a:bodyPr/>
          <a:lstStyle/>
          <a:p>
            <a:endParaRPr lang="pl-PL" dirty="0"/>
          </a:p>
        </p:txBody>
      </p:sp>
      <p:sp>
        <p:nvSpPr>
          <p:cNvPr id="10" name="Podtytuł 9"/>
          <p:cNvSpPr>
            <a:spLocks noGrp="1"/>
          </p:cNvSpPr>
          <p:nvPr>
            <p:ph type="subTitle" idx="1"/>
          </p:nvPr>
        </p:nvSpPr>
        <p:spPr>
          <a:xfrm>
            <a:off x="618310" y="899886"/>
            <a:ext cx="7907380" cy="5385716"/>
          </a:xfrm>
        </p:spPr>
        <p:txBody>
          <a:bodyPr>
            <a:normAutofit fontScale="47500" lnSpcReduction="20000"/>
          </a:bodyPr>
          <a:lstStyle/>
          <a:p>
            <a:pPr lvl="1"/>
            <a:endParaRPr lang="pl-PL" sz="2400" dirty="0">
              <a:solidFill>
                <a:schemeClr val="tx1"/>
              </a:solidFill>
            </a:endParaRPr>
          </a:p>
          <a:p>
            <a:pPr lvl="1"/>
            <a:r>
              <a:rPr lang="pl-PL" sz="5100" b="1" dirty="0">
                <a:solidFill>
                  <a:schemeClr val="tx1"/>
                </a:solidFill>
              </a:rPr>
              <a:t>SKŁADOWE TOŻSAMOŚCI</a:t>
            </a:r>
            <a:r>
              <a:rPr lang="pl-PL" sz="5100" dirty="0">
                <a:solidFill>
                  <a:schemeClr val="tx1"/>
                </a:solidFill>
              </a:rPr>
              <a:t>:</a:t>
            </a:r>
          </a:p>
          <a:p>
            <a:pPr algn="l"/>
            <a:r>
              <a:rPr lang="pl-PL" sz="5100" dirty="0">
                <a:solidFill>
                  <a:schemeClr val="tx1"/>
                </a:solidFill>
              </a:rPr>
              <a:t> 1. Poczucie odrębności: to poczucie, że istnieje wyraźna granica między mną a drugim człowiekiem, że jesteśmy nie tylko oddzielnymi fizycznie, ale przede wszystkim odrębnymi psychicznie jednostkami, że cechy nas charakteryzujące tworzą specyficzny dla każdego z nas układ, że potrafimy wskazać cechy wyraźnie odróżniające nas od innych</a:t>
            </a:r>
          </a:p>
          <a:p>
            <a:pPr algn="l"/>
            <a:endParaRPr lang="pl-PL" sz="5100" dirty="0">
              <a:solidFill>
                <a:schemeClr val="tx1"/>
              </a:solidFill>
            </a:endParaRPr>
          </a:p>
          <a:p>
            <a:pPr algn="l"/>
            <a:r>
              <a:rPr lang="pl-PL" sz="5100" dirty="0">
                <a:solidFill>
                  <a:schemeClr val="tx1"/>
                </a:solidFill>
              </a:rPr>
              <a:t>2. Poczucie identyczności: widoczne jest w przekonaniu, iż „to też ja” niezależnie od tego, jaką w danej chwili pełnię rolę i jak zachowuję się w danej sytuacji. Poczucie, że jestem sobą, zachowuję się po swojemu, jestem wierny swoim wartościom, swoim ideałom </a:t>
            </a:r>
          </a:p>
        </p:txBody>
      </p:sp>
    </p:spTree>
    <p:extLst>
      <p:ext uri="{BB962C8B-B14F-4D97-AF65-F5344CB8AC3E}">
        <p14:creationId xmlns:p14="http://schemas.microsoft.com/office/powerpoint/2010/main" xmlns="" val="395465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72398"/>
            <a:ext cx="7772400" cy="1470025"/>
          </a:xfrm>
        </p:spPr>
        <p:txBody>
          <a:bodyPr/>
          <a:lstStyle/>
          <a:p>
            <a:endParaRPr lang="pl-PL" dirty="0"/>
          </a:p>
        </p:txBody>
      </p:sp>
      <p:sp>
        <p:nvSpPr>
          <p:cNvPr id="10" name="Podtytuł 9"/>
          <p:cNvSpPr>
            <a:spLocks noGrp="1"/>
          </p:cNvSpPr>
          <p:nvPr>
            <p:ph type="subTitle" idx="1"/>
          </p:nvPr>
        </p:nvSpPr>
        <p:spPr>
          <a:xfrm>
            <a:off x="618310" y="899886"/>
            <a:ext cx="7907380" cy="5385716"/>
          </a:xfrm>
        </p:spPr>
        <p:txBody>
          <a:bodyPr>
            <a:normAutofit fontScale="47500" lnSpcReduction="20000"/>
          </a:bodyPr>
          <a:lstStyle/>
          <a:p>
            <a:pPr lvl="1"/>
            <a:endParaRPr lang="pl-PL" sz="2400" dirty="0">
              <a:solidFill>
                <a:schemeClr val="tx1"/>
              </a:solidFill>
            </a:endParaRPr>
          </a:p>
          <a:p>
            <a:pPr lvl="1"/>
            <a:r>
              <a:rPr lang="pl-PL" sz="5100" b="1" dirty="0">
                <a:solidFill>
                  <a:schemeClr val="tx1"/>
                </a:solidFill>
              </a:rPr>
              <a:t>SKŁADOWE TOŻSAMOŚCI</a:t>
            </a:r>
            <a:r>
              <a:rPr lang="pl-PL" sz="5100" dirty="0">
                <a:solidFill>
                  <a:schemeClr val="tx1"/>
                </a:solidFill>
              </a:rPr>
              <a:t>: </a:t>
            </a:r>
          </a:p>
          <a:p>
            <a:pPr algn="l"/>
            <a:r>
              <a:rPr lang="pl-PL" sz="5100" dirty="0">
                <a:solidFill>
                  <a:schemeClr val="tx1"/>
                </a:solidFill>
              </a:rPr>
              <a:t>3. Poczucie ciągłości: polega na tym, iż ujmując swoje życie w perspektywie czasu, a więc w perspektywie historycznej jednostka rozpoznaje siebie jako zmieniającą się całość, widzi podobieństwa i różnice w swoim sposobie działania, ale potrafi też wyodrębnić to, co stałe, charakterystyczne tylko dla niej, co odróżniało ją od innych ludzi kiedyś, co odróżnia ją teraz, i co będzie ją prawdopodobnie odróżniało w przyszłości. </a:t>
            </a:r>
          </a:p>
          <a:p>
            <a:pPr algn="l"/>
            <a:endParaRPr lang="pl-PL" sz="5100" dirty="0">
              <a:solidFill>
                <a:schemeClr val="tx1"/>
              </a:solidFill>
            </a:endParaRPr>
          </a:p>
          <a:p>
            <a:pPr algn="l"/>
            <a:r>
              <a:rPr lang="pl-PL" sz="5100" dirty="0">
                <a:solidFill>
                  <a:schemeClr val="tx1"/>
                </a:solidFill>
              </a:rPr>
              <a:t>4. Poczucie integralności: ujawnia się w przekonaniu, iż sposoby pełnienia różnych ról, realizowania różnych zadań mimo, iż czasami tak bardzo różne od siebie, bo dostosowane do rozmaitych okoliczności to jednak składają się na jakąś całość, są jakoś do siebie podobne, różne sposoby ich wykonywania pasują.</a:t>
            </a:r>
          </a:p>
        </p:txBody>
      </p:sp>
    </p:spTree>
    <p:extLst>
      <p:ext uri="{BB962C8B-B14F-4D97-AF65-F5344CB8AC3E}">
        <p14:creationId xmlns:p14="http://schemas.microsoft.com/office/powerpoint/2010/main" xmlns="" val="3375709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72398"/>
            <a:ext cx="7772400" cy="1470025"/>
          </a:xfrm>
        </p:spPr>
        <p:txBody>
          <a:bodyPr/>
          <a:lstStyle/>
          <a:p>
            <a:endParaRPr lang="pl-PL" dirty="0"/>
          </a:p>
        </p:txBody>
      </p:sp>
      <p:sp>
        <p:nvSpPr>
          <p:cNvPr id="10" name="Podtytuł 9"/>
          <p:cNvSpPr>
            <a:spLocks noGrp="1"/>
          </p:cNvSpPr>
          <p:nvPr>
            <p:ph type="subTitle" idx="1"/>
          </p:nvPr>
        </p:nvSpPr>
        <p:spPr>
          <a:xfrm>
            <a:off x="618310" y="899886"/>
            <a:ext cx="7907380" cy="5385716"/>
          </a:xfrm>
        </p:spPr>
        <p:txBody>
          <a:bodyPr>
            <a:normAutofit/>
          </a:bodyPr>
          <a:lstStyle/>
          <a:p>
            <a:pPr lvl="1"/>
            <a:r>
              <a:rPr lang="pl-PL" b="1" dirty="0">
                <a:solidFill>
                  <a:schemeClr val="tx1"/>
                </a:solidFill>
              </a:rPr>
              <a:t>Tożsamość Głuchych:</a:t>
            </a:r>
          </a:p>
          <a:p>
            <a:pPr lvl="1"/>
            <a:endParaRPr lang="pl-PL" sz="2400" dirty="0">
              <a:solidFill>
                <a:schemeClr val="tx1"/>
              </a:solidFill>
            </a:endParaRPr>
          </a:p>
          <a:p>
            <a:pPr lvl="1" algn="l"/>
            <a:r>
              <a:rPr lang="pl-PL" sz="2400" dirty="0">
                <a:solidFill>
                  <a:schemeClr val="tx1"/>
                </a:solidFill>
              </a:rPr>
              <a:t>Definiowanie siebie jako głuchego lub Głuchego jest zjawiskiem złożonym i ma silny związek z poczuciem tożsamości zarówno tej indywidualnej, jak i grupowej. Dla słyszących dana osoba może być po prostu niesłysząca lub słabosłysząca, natomiast ona sama może identyfikować się z tożsamością osoby Głuchej (kulturowo) lub głuchej, czyli po prostu takiej, która nie słyszy</a:t>
            </a:r>
          </a:p>
          <a:p>
            <a:pPr lvl="1"/>
            <a:endParaRPr lang="pl-PL" sz="2400" dirty="0">
              <a:solidFill>
                <a:schemeClr val="tx1"/>
              </a:solidFill>
            </a:endParaRPr>
          </a:p>
        </p:txBody>
      </p:sp>
    </p:spTree>
    <p:extLst>
      <p:ext uri="{BB962C8B-B14F-4D97-AF65-F5344CB8AC3E}">
        <p14:creationId xmlns:p14="http://schemas.microsoft.com/office/powerpoint/2010/main" xmlns="" val="1248281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72398"/>
            <a:ext cx="7772400" cy="1470025"/>
          </a:xfrm>
        </p:spPr>
        <p:txBody>
          <a:bodyPr/>
          <a:lstStyle/>
          <a:p>
            <a:endParaRPr lang="pl-PL" dirty="0"/>
          </a:p>
        </p:txBody>
      </p:sp>
      <p:sp>
        <p:nvSpPr>
          <p:cNvPr id="10" name="Podtytuł 9"/>
          <p:cNvSpPr>
            <a:spLocks noGrp="1"/>
          </p:cNvSpPr>
          <p:nvPr>
            <p:ph type="subTitle" idx="1"/>
          </p:nvPr>
        </p:nvSpPr>
        <p:spPr>
          <a:xfrm>
            <a:off x="618310" y="899886"/>
            <a:ext cx="7907380" cy="5385716"/>
          </a:xfrm>
        </p:spPr>
        <p:txBody>
          <a:bodyPr>
            <a:normAutofit/>
          </a:bodyPr>
          <a:lstStyle/>
          <a:p>
            <a:pPr lvl="1"/>
            <a:r>
              <a:rPr lang="pl-PL" b="1" dirty="0">
                <a:solidFill>
                  <a:schemeClr val="tx1"/>
                </a:solidFill>
              </a:rPr>
              <a:t>Tożsamość Głuchych:</a:t>
            </a:r>
          </a:p>
          <a:p>
            <a:pPr lvl="1"/>
            <a:endParaRPr lang="pl-PL" sz="2400" dirty="0">
              <a:solidFill>
                <a:schemeClr val="tx1"/>
              </a:solidFill>
            </a:endParaRPr>
          </a:p>
          <a:p>
            <a:pPr algn="l"/>
            <a:r>
              <a:rPr lang="pl-PL" sz="2400" b="1" dirty="0">
                <a:solidFill>
                  <a:schemeClr val="tx1"/>
                </a:solidFill>
              </a:rPr>
              <a:t>Jako cechy tożsamości społecznej głuchych a tym samym cechy odrębności kulturowej, niewątpliwie wymienić można: </a:t>
            </a:r>
            <a:endParaRPr lang="pl-PL" sz="2400" dirty="0">
              <a:solidFill>
                <a:schemeClr val="tx1"/>
              </a:solidFill>
            </a:endParaRPr>
          </a:p>
          <a:p>
            <a:pPr algn="l"/>
            <a:r>
              <a:rPr lang="pl-PL" sz="2400" dirty="0">
                <a:solidFill>
                  <a:schemeClr val="tx1"/>
                </a:solidFill>
              </a:rPr>
              <a:t>-stosunkowo jednorodny charakter zbiorowości mniejszościowej;</a:t>
            </a:r>
          </a:p>
          <a:p>
            <a:pPr algn="l"/>
            <a:r>
              <a:rPr lang="pl-PL" sz="2400" dirty="0">
                <a:solidFill>
                  <a:schemeClr val="tx1"/>
                </a:solidFill>
              </a:rPr>
              <a:t>- pozostawanie w wyraźnej mniejszości w stosunku do reszty ludności w Polsce;</a:t>
            </a:r>
          </a:p>
          <a:p>
            <a:pPr algn="l"/>
            <a:r>
              <a:rPr lang="pl-PL" sz="2400" dirty="0">
                <a:solidFill>
                  <a:schemeClr val="tx1"/>
                </a:solidFill>
              </a:rPr>
              <a:t>- posiadanie specyficznych, odrębnych cech: kultury, tradycji, języka;</a:t>
            </a:r>
          </a:p>
          <a:p>
            <a:pPr lvl="1"/>
            <a:endParaRPr lang="pl-PL" sz="2400" dirty="0">
              <a:solidFill>
                <a:schemeClr val="tx1"/>
              </a:solidFill>
            </a:endParaRPr>
          </a:p>
        </p:txBody>
      </p:sp>
    </p:spTree>
    <p:extLst>
      <p:ext uri="{BB962C8B-B14F-4D97-AF65-F5344CB8AC3E}">
        <p14:creationId xmlns:p14="http://schemas.microsoft.com/office/powerpoint/2010/main" xmlns="" val="1662254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72398"/>
            <a:ext cx="7772400" cy="1470025"/>
          </a:xfrm>
        </p:spPr>
        <p:txBody>
          <a:bodyPr/>
          <a:lstStyle/>
          <a:p>
            <a:endParaRPr lang="pl-PL" dirty="0"/>
          </a:p>
        </p:txBody>
      </p:sp>
      <p:sp>
        <p:nvSpPr>
          <p:cNvPr id="10" name="Podtytuł 9"/>
          <p:cNvSpPr>
            <a:spLocks noGrp="1"/>
          </p:cNvSpPr>
          <p:nvPr>
            <p:ph type="subTitle" idx="1"/>
          </p:nvPr>
        </p:nvSpPr>
        <p:spPr>
          <a:xfrm>
            <a:off x="618310" y="957943"/>
            <a:ext cx="7907380" cy="5501831"/>
          </a:xfrm>
        </p:spPr>
        <p:txBody>
          <a:bodyPr>
            <a:normAutofit fontScale="62500" lnSpcReduction="20000"/>
          </a:bodyPr>
          <a:lstStyle/>
          <a:p>
            <a:pPr algn="l"/>
            <a:r>
              <a:rPr lang="pl-PL" sz="3800" b="1" dirty="0">
                <a:solidFill>
                  <a:schemeClr val="tx1"/>
                </a:solidFill>
              </a:rPr>
              <a:t>Jako cechy tożsamości społecznej głuchych a tym samym cechy odrębności kulturowej, niewątpliwie wymienić można: </a:t>
            </a:r>
            <a:endParaRPr lang="pl-PL" sz="3800" dirty="0">
              <a:solidFill>
                <a:schemeClr val="tx1"/>
              </a:solidFill>
            </a:endParaRPr>
          </a:p>
          <a:p>
            <a:pPr algn="l"/>
            <a:r>
              <a:rPr lang="pl-PL" sz="3800" dirty="0"/>
              <a:t>- </a:t>
            </a:r>
            <a:r>
              <a:rPr lang="pl-PL" sz="3800" dirty="0" err="1">
                <a:solidFill>
                  <a:schemeClr val="tx1"/>
                </a:solidFill>
              </a:rPr>
              <a:t>samokategoryzację</a:t>
            </a:r>
            <a:r>
              <a:rPr lang="pl-PL" sz="3800" dirty="0">
                <a:solidFill>
                  <a:schemeClr val="tx1"/>
                </a:solidFill>
              </a:rPr>
              <a:t> oznaczającą zarówno dążenie do kultywowania swych odrębnych cech kulturowych, a tym samym odróżnianie się od pozostałej ludności w państwie w sposób wyraźny lub co najmniej dorozumiany, jak i dążenie do traktowania danej społeczności głuchych jako wykazującej się odrębnymi cechami kulturowymi. </a:t>
            </a:r>
          </a:p>
          <a:p>
            <a:pPr algn="l"/>
            <a:r>
              <a:rPr lang="pl-PL" sz="3800" dirty="0">
                <a:solidFill>
                  <a:schemeClr val="tx1"/>
                </a:solidFill>
              </a:rPr>
              <a:t>- grupowo pielęgnowane postawy, wierzenia i przekonania </a:t>
            </a:r>
          </a:p>
          <a:p>
            <a:pPr algn="l"/>
            <a:r>
              <a:rPr lang="pl-PL" sz="3800" dirty="0">
                <a:solidFill>
                  <a:schemeClr val="tx1"/>
                </a:solidFill>
              </a:rPr>
              <a:t>- swoisty kodeks towarzyski czyli savoir-vivre,</a:t>
            </a:r>
            <a:br>
              <a:rPr lang="pl-PL" sz="3800" dirty="0">
                <a:solidFill>
                  <a:schemeClr val="tx1"/>
                </a:solidFill>
              </a:rPr>
            </a:br>
            <a:r>
              <a:rPr lang="pl-PL" sz="3800" dirty="0">
                <a:solidFill>
                  <a:schemeClr val="tx1"/>
                </a:solidFill>
              </a:rPr>
              <a:t>- sztuki wizualne (sztuki plastyczne, film, teatr, szczególnie nurtu zaangażowanego, zwanego </a:t>
            </a:r>
            <a:r>
              <a:rPr lang="pl-PL" sz="3800" dirty="0" err="1">
                <a:solidFill>
                  <a:schemeClr val="tx1"/>
                </a:solidFill>
              </a:rPr>
              <a:t>deaf-artem</a:t>
            </a:r>
            <a:r>
              <a:rPr lang="pl-PL" sz="3800" dirty="0">
                <a:solidFill>
                  <a:schemeClr val="tx1"/>
                </a:solidFill>
              </a:rPr>
              <a:t>),</a:t>
            </a:r>
            <a:br>
              <a:rPr lang="pl-PL" sz="3800" dirty="0">
                <a:solidFill>
                  <a:schemeClr val="tx1"/>
                </a:solidFill>
              </a:rPr>
            </a:br>
            <a:r>
              <a:rPr lang="pl-PL" sz="3800" dirty="0">
                <a:solidFill>
                  <a:schemeClr val="tx1"/>
                </a:solidFill>
              </a:rPr>
              <a:t>- organizacja życia społecznego i towarzyskiego (kluby i świetlice, organizacje polityczne i kulturalne, organizacje sportowe, wydarzenia, </a:t>
            </a:r>
            <a:r>
              <a:rPr lang="pl-PL" sz="3800" dirty="0" err="1">
                <a:solidFill>
                  <a:schemeClr val="tx1"/>
                </a:solidFill>
              </a:rPr>
              <a:t>Deaflympics</a:t>
            </a:r>
            <a:r>
              <a:rPr lang="pl-PL" sz="3800" dirty="0">
                <a:solidFill>
                  <a:schemeClr val="tx1"/>
                </a:solidFill>
              </a:rPr>
              <a:t>, dni świąteczne),</a:t>
            </a:r>
            <a:br>
              <a:rPr lang="pl-PL" sz="3800" dirty="0">
                <a:solidFill>
                  <a:schemeClr val="tx1"/>
                </a:solidFill>
              </a:rPr>
            </a:br>
            <a:endParaRPr lang="pl-PL" sz="3800" dirty="0">
              <a:solidFill>
                <a:schemeClr val="tx1"/>
              </a:solidFill>
            </a:endParaRPr>
          </a:p>
        </p:txBody>
      </p:sp>
    </p:spTree>
    <p:extLst>
      <p:ext uri="{BB962C8B-B14F-4D97-AF65-F5344CB8AC3E}">
        <p14:creationId xmlns:p14="http://schemas.microsoft.com/office/powerpoint/2010/main" xmlns="" val="1639433216"/>
      </p:ext>
    </p:extLst>
  </p:cSld>
  <p:clrMapOvr>
    <a:masterClrMapping/>
  </p:clrMapOvr>
</p:sld>
</file>

<file path=ppt/theme/theme1.xml><?xml version="1.0" encoding="utf-8"?>
<a:theme xmlns:a="http://schemas.openxmlformats.org/drawingml/2006/main" name="Motyw pakietu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1030</TotalTime>
  <Words>622</Words>
  <Application>Microsoft Office PowerPoint</Application>
  <PresentationFormat>Pokaz na ekranie (4:3)</PresentationFormat>
  <Paragraphs>48</Paragraphs>
  <Slides>11</Slides>
  <Notes>0</Notes>
  <HiddenSlides>0</HiddenSlides>
  <MMClips>0</MMClips>
  <ScaleCrop>false</ScaleCrop>
  <HeadingPairs>
    <vt:vector size="4" baseType="variant">
      <vt:variant>
        <vt:lpstr>Motyw</vt:lpstr>
      </vt:variant>
      <vt:variant>
        <vt:i4>1</vt:i4>
      </vt:variant>
      <vt:variant>
        <vt:lpstr>Tytuły slajdów</vt:lpstr>
      </vt:variant>
      <vt:variant>
        <vt:i4>11</vt:i4>
      </vt:variant>
    </vt:vector>
  </HeadingPairs>
  <TitlesOfParts>
    <vt:vector size="12" baseType="lpstr">
      <vt:lpstr>Motyw pakietu Office</vt:lpstr>
      <vt:lpstr>Slajd 1</vt:lpstr>
      <vt:lpstr>Slajd 2</vt:lpstr>
      <vt:lpstr>Slajd 3</vt:lpstr>
      <vt:lpstr>Slajd 4</vt:lpstr>
      <vt:lpstr>Slajd 5</vt:lpstr>
      <vt:lpstr>Slajd 6</vt:lpstr>
      <vt:lpstr>Slajd 7</vt:lpstr>
      <vt:lpstr>Slajd 8</vt:lpstr>
      <vt:lpstr>Slajd 9</vt:lpstr>
      <vt:lpstr>Slajd 10</vt:lpstr>
      <vt:lpstr>Slajd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Magda  Grabowska</dc:creator>
  <cp:lastModifiedBy>bartek</cp:lastModifiedBy>
  <cp:revision>99</cp:revision>
  <cp:lastPrinted>2018-04-13T10:35:26Z</cp:lastPrinted>
  <dcterms:created xsi:type="dcterms:W3CDTF">2018-03-21T11:32:39Z</dcterms:created>
  <dcterms:modified xsi:type="dcterms:W3CDTF">2018-08-24T06:52:33Z</dcterms:modified>
</cp:coreProperties>
</file>