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8" r:id="rId2"/>
    <p:sldId id="259" r:id="rId3"/>
    <p:sldId id="260" r:id="rId4"/>
    <p:sldId id="284" r:id="rId5"/>
    <p:sldId id="285" r:id="rId6"/>
    <p:sldId id="286" r:id="rId7"/>
    <p:sldId id="287" r:id="rId8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kcja bez tytułu" id="{7516CBD1-973F-2A42-8DD0-A7AA343340E0}">
          <p14:sldIdLst>
            <p14:sldId id="259"/>
            <p14:sldId id="260"/>
            <p14:sldId id="284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11" autoAdjust="0"/>
  </p:normalViewPr>
  <p:slideViewPr>
    <p:cSldViewPr snapToGrid="0" snapToObjects="1">
      <p:cViewPr varScale="1">
        <p:scale>
          <a:sx n="65" d="100"/>
          <a:sy n="65" d="100"/>
        </p:scale>
        <p:origin x="-14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F543F595-B0E0-4A91-8925-52DA3BE844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/>
              <a:t>qweqeqweqw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5438304A-E479-4E60-BE69-320744BC61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15C33-10BA-40B0-9425-EEB5A49AB1D6}" type="datetimeFigureOut">
              <a:rPr lang="pl-PL" smtClean="0"/>
              <a:pPr/>
              <a:t>2018-08-24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F348C014-8466-4235-A3A6-D78391617A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6C9C3CE3-BEF4-460A-90DB-505DC3AE3A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1F5E5-51CB-43D5-AFE5-C669E83D1AF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0939511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/>
              <a:t>qweqeqweqw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B2F06-4CA9-4FB7-AA84-93EB5BF49904}" type="datetimeFigureOut">
              <a:rPr lang="pl-PL" smtClean="0"/>
              <a:pPr/>
              <a:t>2018-08-24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22E1A-87FA-4B07-AAAD-78D330ACF4D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14707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19200" y="311626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F4F-C3F4-4CB8-9740-7B53C345FCBA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 descr="logo">
            <a:extLst>
              <a:ext uri="{FF2B5EF4-FFF2-40B4-BE49-F238E27FC236}">
                <a16:creationId xmlns:a16="http://schemas.microsoft.com/office/drawing/2014/main" xmlns="" id="{802E3B5A-FED0-4C5F-9785-98E01790562D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870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5F9A-77C6-4192-B46C-1609F3C51B4E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 descr="logo">
            <a:extLst>
              <a:ext uri="{FF2B5EF4-FFF2-40B4-BE49-F238E27FC236}">
                <a16:creationId xmlns:a16="http://schemas.microsoft.com/office/drawing/2014/main" xmlns="" id="{8970C7AA-7523-4C3D-9EF5-20B0B5B01F6A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5364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8F12-919F-44F2-B768-8E0B03354A48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 descr="logo">
            <a:extLst>
              <a:ext uri="{FF2B5EF4-FFF2-40B4-BE49-F238E27FC236}">
                <a16:creationId xmlns:a16="http://schemas.microsoft.com/office/drawing/2014/main" xmlns="" id="{C2603DD7-D77F-475F-86B7-37DF3E913180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8723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188659"/>
            <a:ext cx="8229600" cy="532817"/>
          </a:xfrm>
        </p:spPr>
        <p:txBody>
          <a:bodyPr/>
          <a:lstStyle/>
          <a:p>
            <a:r>
              <a:rPr lang="pl-PL" dirty="0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pic>
        <p:nvPicPr>
          <p:cNvPr id="7" name="Obraz 6" descr="logo">
            <a:extLst>
              <a:ext uri="{FF2B5EF4-FFF2-40B4-BE49-F238E27FC236}">
                <a16:creationId xmlns:a16="http://schemas.microsoft.com/office/drawing/2014/main" xmlns="" id="{D1AA721F-E57F-4D7D-9201-22827F76BFDF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7385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C968-85E0-44F0-AB86-30FEF5E95262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 descr="logo">
            <a:extLst>
              <a:ext uri="{FF2B5EF4-FFF2-40B4-BE49-F238E27FC236}">
                <a16:creationId xmlns:a16="http://schemas.microsoft.com/office/drawing/2014/main" xmlns="" id="{51FCC3E2-E984-409C-AD79-2170A96E1DE3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0360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917D-1C46-4DDB-853F-1316FBEDC536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 descr="logo">
            <a:extLst>
              <a:ext uri="{FF2B5EF4-FFF2-40B4-BE49-F238E27FC236}">
                <a16:creationId xmlns:a16="http://schemas.microsoft.com/office/drawing/2014/main" xmlns="" id="{64CAEFDE-4149-43C0-9495-BB6042348A70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5816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C088C-0F35-455C-B71F-AC881CD3AA0C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" name="Obraz 9" descr="logo">
            <a:extLst>
              <a:ext uri="{FF2B5EF4-FFF2-40B4-BE49-F238E27FC236}">
                <a16:creationId xmlns:a16="http://schemas.microsoft.com/office/drawing/2014/main" xmlns="" id="{BD578241-3156-4CA0-AAD9-D3C8DE2CBD98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82879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901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D3AA-0737-4616-B578-91B70D4A4DCF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ABF86991-5BD1-4563-A28F-BF97F6A66951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7029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FF78-4E01-4425-9E23-F22650C37280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7FAE7B80-A795-4417-B24E-6C7330CFA13B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4967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8B8E-E89A-40D1-9509-6BB8B1E4FB93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 descr="logo">
            <a:extLst>
              <a:ext uri="{FF2B5EF4-FFF2-40B4-BE49-F238E27FC236}">
                <a16:creationId xmlns:a16="http://schemas.microsoft.com/office/drawing/2014/main" xmlns="" id="{C5AED8B3-BC8C-441E-AA53-5A47D59A1F40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4838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BF0D-7923-4592-A8A6-30A0B0D019C0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 descr="logo">
            <a:extLst>
              <a:ext uri="{FF2B5EF4-FFF2-40B4-BE49-F238E27FC236}">
                <a16:creationId xmlns:a16="http://schemas.microsoft.com/office/drawing/2014/main" xmlns="" id="{9E7599F5-90F1-4B00-9539-CB026B21A46C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31632" y="37544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3981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2CEBD-0E90-43CB-85A0-39FC04050217}" type="datetime1">
              <a:rPr lang="pl-PL" smtClean="0"/>
              <a:pPr/>
              <a:t>2018-08-24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1836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825911" y="4461414"/>
            <a:ext cx="75954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dirty="0" smtClean="0"/>
              <a:t>Innowacja społeczna pn. "Usługi rozwojowe dostępne dla wszystkich" </a:t>
            </a:r>
          </a:p>
          <a:p>
            <a:pPr algn="ctr"/>
            <a:r>
              <a:rPr lang="pl-PL" sz="1200" dirty="0" smtClean="0"/>
              <a:t>realizowana przez Polski Związek Głuchych Oddział Łódzki </a:t>
            </a:r>
            <a:br>
              <a:rPr lang="pl-PL" sz="1200" dirty="0" smtClean="0"/>
            </a:br>
            <a:r>
              <a:rPr lang="pl-PL" sz="1200" dirty="0" smtClean="0"/>
              <a:t>na podstawie umowy o powierzenie grantu nr:  ZS-II.042.16.7.2017 z dnia 21.12.2017 </a:t>
            </a:r>
          </a:p>
          <a:p>
            <a:pPr algn="ctr"/>
            <a:r>
              <a:rPr lang="pl-PL" sz="1200" dirty="0" smtClean="0"/>
              <a:t>w ramach projektu</a:t>
            </a:r>
            <a:r>
              <a:rPr lang="pl-PL" sz="1200" b="1" dirty="0" smtClean="0"/>
              <a:t> </a:t>
            </a:r>
            <a:r>
              <a:rPr lang="pl-PL" sz="1200" dirty="0" smtClean="0"/>
              <a:t>„Chcemy pracować – innowacje w zakresie usług opiekuńczych dla osób zależnych” </a:t>
            </a:r>
          </a:p>
          <a:p>
            <a:pPr algn="ctr"/>
            <a:r>
              <a:rPr lang="pl-PL" sz="1200" dirty="0" smtClean="0"/>
              <a:t>realizowanego przez Gminę Miasta Radomia w ramach programu Operacyjnego Wiedza Edukacja Rozwój 2014-2020 współfinansowanego ze środków Europejskiego Funduszu Społecznego </a:t>
            </a:r>
          </a:p>
          <a:p>
            <a:pPr algn="ctr"/>
            <a:r>
              <a:rPr lang="pl-PL" sz="1200" dirty="0" smtClean="0"/>
              <a:t>IV Oś Priorytetowa POWER, Działanie 4.1: Innowacje społeczne</a:t>
            </a:r>
          </a:p>
          <a:p>
            <a:endParaRPr lang="pl-PL" sz="1200" dirty="0" smtClean="0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685800" y="1430580"/>
            <a:ext cx="7772400" cy="1113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MODUŁ </a:t>
            </a: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endParaRPr kumimoji="0" lang="pl-PL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odtytuł 9"/>
          <p:cNvSpPr txBox="1">
            <a:spLocks/>
          </p:cNvSpPr>
          <p:nvPr/>
        </p:nvSpPr>
        <p:spPr>
          <a:xfrm>
            <a:off x="618310" y="2749809"/>
            <a:ext cx="7907380" cy="89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Strategie grup mniejszościowych</a:t>
            </a:r>
            <a:endParaRPr kumimoji="0" lang="pl-PL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pl-PL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pl-PL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6473" y="922560"/>
            <a:ext cx="2077527" cy="243790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odtytuł 9"/>
          <p:cNvSpPr>
            <a:spLocks noGrp="1"/>
          </p:cNvSpPr>
          <p:nvPr>
            <p:ph type="subTitle" idx="1"/>
          </p:nvPr>
        </p:nvSpPr>
        <p:spPr>
          <a:xfrm>
            <a:off x="676236" y="2448732"/>
            <a:ext cx="7907380" cy="1606272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</a:pPr>
            <a:r>
              <a:rPr lang="pl-PL" sz="4000" b="1" dirty="0">
                <a:solidFill>
                  <a:schemeClr val="tx1"/>
                </a:solidFill>
                <a:cs typeface="Calibri" panose="020F0502020204030204" pitchFamily="34" charset="0"/>
              </a:rPr>
              <a:t>Strategie grup mniejszościowych</a:t>
            </a:r>
          </a:p>
          <a:p>
            <a:pPr lvl="0" algn="just">
              <a:lnSpc>
                <a:spcPct val="115000"/>
              </a:lnSpc>
            </a:pPr>
            <a:endParaRPr lang="pl-PL" sz="2800" dirty="0">
              <a:solidFill>
                <a:schemeClr val="tx1"/>
              </a:solidFill>
            </a:endParaRPr>
          </a:p>
          <a:p>
            <a:pPr algn="l"/>
            <a:r>
              <a:rPr lang="pl-PL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 konfrontacji z barierami, grupy mniejszościowe – w tym głusi, wypracowują strategie, które w pewien sposób pomagają im (przynajmniej na poziomie psychicznym i emocjonalnym) poradzić sobie z trudnościami.</a:t>
            </a: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F78CD65-FB16-476A-B950-1C44474D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1444" y="6067586"/>
            <a:ext cx="8072172" cy="653890"/>
          </a:xfrm>
        </p:spPr>
        <p:txBody>
          <a:bodyPr/>
          <a:lstStyle/>
          <a:p>
            <a:r>
              <a:rPr lang="pl-PL" dirty="0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1246506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4000" dirty="0"/>
              <a:t>Rodzaje strategii grup mniejszościowych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"/>
            </a:pPr>
            <a:r>
              <a:rPr lang="pl-PL" sz="2400" dirty="0">
                <a:cs typeface="Calibri" panose="020F0502020204030204" pitchFamily="34" charset="0"/>
              </a:rPr>
              <a:t>REAGOWANIE NA DYSKRYMINACJĘ / – (Odpowiedzialność za dyskryminację przerzucona na osoby dyskryminujące)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"/>
            </a:pPr>
            <a:endParaRPr lang="pl-PL" sz="2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obsesyjna podejrzliwość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lvl="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spryt i przebiegłość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lvl="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wzmocnienie relacji z własną grupą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lvl="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uprzedzenia wobec innych grup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lvl="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agresja i rewolucja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0" indent="0" algn="just">
              <a:buNone/>
            </a:pPr>
            <a:endParaRPr lang="pl-PL" sz="28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22D929E9-B806-4751-8A7E-CD6DFF913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225602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44AF70C-44A8-49A0-AA9C-14DCFF1AA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dirty="0"/>
              <a:t>REAGOWANIE NA DYSKRYMINACJĘ /Strategie– odpowiedzialność za dyskryminację przerzucona na siebie</a:t>
            </a:r>
          </a:p>
          <a:p>
            <a:pPr marL="0" lvl="0" indent="0">
              <a:buNone/>
            </a:pPr>
            <a:endParaRPr lang="pl-PL" sz="2400" dirty="0"/>
          </a:p>
          <a:p>
            <a:pPr lvl="0">
              <a:buFont typeface="Symbol" panose="05050102010706020507" pitchFamily="18" charset="2"/>
              <a:buChar char=""/>
            </a:pPr>
            <a:r>
              <a:rPr lang="pl-PL" sz="2600" dirty="0"/>
              <a:t>zaprzeczanie przynależności do danej grupy społecznej</a:t>
            </a:r>
          </a:p>
          <a:p>
            <a:pPr lvl="0">
              <a:buFont typeface="Symbol" panose="05050102010706020507" pitchFamily="18" charset="2"/>
              <a:buChar char=""/>
            </a:pPr>
            <a:r>
              <a:rPr lang="pl-PL" sz="2600" dirty="0"/>
              <a:t>wycofanie i bierność</a:t>
            </a:r>
          </a:p>
          <a:p>
            <a:pPr lvl="0">
              <a:buFont typeface="Symbol" panose="05050102010706020507" pitchFamily="18" charset="2"/>
              <a:buChar char=""/>
            </a:pPr>
            <a:r>
              <a:rPr lang="pl-PL" sz="2600" dirty="0"/>
              <a:t>izolowanie się, błaznowanie</a:t>
            </a:r>
          </a:p>
          <a:p>
            <a:pPr lvl="0">
              <a:buFont typeface="Symbol" panose="05050102010706020507" pitchFamily="18" charset="2"/>
              <a:buChar char=""/>
            </a:pPr>
            <a:r>
              <a:rPr lang="pl-PL" sz="2600" dirty="0"/>
              <a:t>nienawiść do siebie</a:t>
            </a:r>
          </a:p>
          <a:p>
            <a:pPr lvl="0">
              <a:buFont typeface="Symbol" panose="05050102010706020507" pitchFamily="18" charset="2"/>
              <a:buChar char=""/>
            </a:pPr>
            <a:r>
              <a:rPr lang="pl-PL" sz="2600" dirty="0"/>
              <a:t>neurotyzm</a:t>
            </a:r>
          </a:p>
          <a:p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CCD38EA3-F2D0-4066-BC34-8A132F2FB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4000" dirty="0"/>
              <a:t>Rodzaje strategii grup mniejszościowych cd.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xmlns="" id="{8E8F2D1E-5BE7-43A4-8CAF-58892E4DB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343520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32270E6-6F34-46A9-919B-2010C0AA1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dirty="0"/>
              <a:t>Ponad to</a:t>
            </a:r>
            <a:r>
              <a:rPr lang="pl-PL" dirty="0"/>
              <a:t>:</a:t>
            </a:r>
          </a:p>
          <a:p>
            <a:r>
              <a:rPr lang="pl-PL" dirty="0"/>
              <a:t> fatalizm, wyuczona bezradność – utwierdzana również systemowo np. pułapka świadczeniowa , bierność, </a:t>
            </a:r>
            <a:r>
              <a:rPr lang="pl-PL" b="1" dirty="0" err="1"/>
              <a:t>tzw</a:t>
            </a:r>
            <a:r>
              <a:rPr lang="pl-PL" b="1" dirty="0"/>
              <a:t> strategie przetrwania </a:t>
            </a:r>
            <a:r>
              <a:rPr lang="pl-PL" i="1" dirty="0"/>
              <a:t>( separacja od źródeł dyskryminacji</a:t>
            </a:r>
            <a:r>
              <a:rPr lang="pl-PL" dirty="0"/>
              <a:t> – ignorowanie dyskryminacji, </a:t>
            </a:r>
            <a:r>
              <a:rPr lang="pl-PL" i="1" dirty="0"/>
              <a:t>asymilacja i odrzucenie własnej  grupy-</a:t>
            </a:r>
            <a:r>
              <a:rPr lang="pl-PL" dirty="0"/>
              <a:t> podporządkowanie się większości, kamuflaż, przymilanie się , próby zdobycia sympatii w grupie dominującej ; </a:t>
            </a:r>
            <a:r>
              <a:rPr lang="pl-PL" i="1" dirty="0"/>
              <a:t>marginalizacja - </a:t>
            </a:r>
            <a:r>
              <a:rPr lang="pl-PL" dirty="0"/>
              <a:t>sceptycyzm i krytycyzm, podtrzymywanie poczucia wpływu na tę decyzję oraz negowanie odrzucenia. </a:t>
            </a:r>
          </a:p>
          <a:p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7CE297B2-E274-4D09-8AB2-CB561F20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4000" dirty="0"/>
              <a:t>Rodzaje strategii grup mniejszościowych cd.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xmlns="" id="{A81970EC-EE45-4D14-8793-DD4E9A784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235157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A234F38-A451-4231-97EB-D8C760C90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65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W kontakcie z osobą głuchą należy również pamiętać o tzw. mechanizmie</a:t>
            </a:r>
          </a:p>
          <a:p>
            <a:pPr marL="0" indent="0">
              <a:buNone/>
            </a:pPr>
            <a:r>
              <a:rPr lang="pl-PL" sz="2800" dirty="0"/>
              <a:t> </a:t>
            </a:r>
            <a:r>
              <a:rPr lang="pl-PL" sz="2800" b="1" dirty="0"/>
              <a:t>samospełniającej się przepowiedni</a:t>
            </a:r>
            <a:r>
              <a:rPr lang="pl-PL" sz="2800" dirty="0"/>
              <a:t>.</a:t>
            </a:r>
          </a:p>
          <a:p>
            <a:pPr marL="0" indent="0">
              <a:buNone/>
            </a:pPr>
            <a:r>
              <a:rPr lang="pl-PL" sz="2800" dirty="0"/>
              <a:t>Polega ona na uwewnętrznianiu stereotypu czyli przyjmowaniu postaw i modyfikacji swojego zachowania, tak by było ono zgodne z treścią stereotypu.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xmlns="" id="{0C7921EB-8143-4B72-90A5-18EBEF429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4000" dirty="0"/>
              <a:t>Rodzaje strategii grup mniejszościowych cd.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xmlns="" id="{F62EB470-6413-4F3A-91A4-64744CF8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2819959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3CF42B2-4569-4BCF-8E37-6851A0E5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" y="997452"/>
            <a:ext cx="8229600" cy="1143000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pl-PL" sz="3200" dirty="0">
                <a:solidFill>
                  <a:prstClr val="black"/>
                </a:solidFill>
                <a:ea typeface="+mn-ea"/>
                <a:cs typeface="+mn-cs"/>
              </a:rPr>
              <a:t>Fazy mechanizmu samospełniającej się przepowiedni przebiegają następująco:</a:t>
            </a:r>
            <a:br>
              <a:rPr lang="pl-PL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4F17AD7-06F8-4F5D-8BE4-03E45E2F9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5553"/>
            <a:ext cx="8229600" cy="432061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sz="3100" b="1" dirty="0"/>
              <a:t>1. </a:t>
            </a:r>
            <a:r>
              <a:rPr lang="pl-PL" sz="3100" dirty="0"/>
              <a:t>Spostrzegający, na podstawie stereotypowych wyobrażeń wyrabia w sobie błędne oczekiwania co do tego, jak będzie zachowywał się ktoś inny (przedstawiciel grupy której dotyczą stereotypy).</a:t>
            </a:r>
          </a:p>
          <a:p>
            <a:pPr marL="514350" indent="-514350">
              <a:buAutoNum type="arabicPeriod"/>
            </a:pPr>
            <a:endParaRPr lang="pl-PL" sz="3100" dirty="0"/>
          </a:p>
          <a:p>
            <a:pPr marL="0" indent="0">
              <a:buNone/>
            </a:pPr>
            <a:r>
              <a:rPr lang="pl-PL" sz="3100" b="1" dirty="0"/>
              <a:t>2.</a:t>
            </a:r>
            <a:r>
              <a:rPr lang="pl-PL" sz="3100" dirty="0"/>
              <a:t> Spostrzegający zaczyna traktować daną osobę zgodnie z własnymi oczekiwaniami. </a:t>
            </a:r>
          </a:p>
          <a:p>
            <a:pPr marL="0" indent="0">
              <a:buNone/>
            </a:pPr>
            <a:endParaRPr lang="pl-PL" sz="3100" dirty="0"/>
          </a:p>
          <a:p>
            <a:pPr marL="0" indent="0">
              <a:buNone/>
            </a:pPr>
            <a:r>
              <a:rPr lang="pl-PL" sz="3100" b="1" dirty="0"/>
              <a:t>3</a:t>
            </a:r>
            <a:r>
              <a:rPr lang="pl-PL" sz="3100" dirty="0"/>
              <a:t>. Osoba spostrzegana reaguje zachowaniem odpowiadającym oczekiwaniom.</a:t>
            </a:r>
          </a:p>
          <a:p>
            <a:pPr marL="0" indent="0">
              <a:buNone/>
            </a:pPr>
            <a:endParaRPr lang="pl-PL" sz="3100" dirty="0"/>
          </a:p>
          <a:p>
            <a:pPr marL="0" indent="0">
              <a:buNone/>
            </a:pPr>
            <a:r>
              <a:rPr lang="pl-PL" sz="3100" b="1" dirty="0"/>
              <a:t>4</a:t>
            </a:r>
            <a:r>
              <a:rPr lang="pl-PL" sz="3100" dirty="0"/>
              <a:t>. Potwierdzają się tym samym błędne spostrzeżenia i oczekiwania spostrzegającego wobec osoby spostrzeganej.</a:t>
            </a:r>
          </a:p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C301B84E-B3E8-470E-98B5-125D2083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„Chcemy pracować – innowacje w zakresie usług opiekuńczych dla osób zależnych” realizowanego przez Gminę Miasta Radomia. Projekt współfinansowany  ze środków Europejskiego Funduszu Społecznego IV Oś Priorytetowa Programu Operacyjnego Wiedza Edukacja Rozwój,  Działanie 4.1:Innowacje społeczne</a:t>
            </a:r>
          </a:p>
        </p:txBody>
      </p:sp>
    </p:spTree>
    <p:extLst>
      <p:ext uri="{BB962C8B-B14F-4D97-AF65-F5344CB8AC3E}">
        <p14:creationId xmlns:p14="http://schemas.microsoft.com/office/powerpoint/2010/main" xmlns="" val="2395779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557</Words>
  <Application>Microsoft Office PowerPoint</Application>
  <PresentationFormat>Pokaz na ekranie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Slajd 1</vt:lpstr>
      <vt:lpstr>Slajd 2</vt:lpstr>
      <vt:lpstr>Rodzaje strategii grup mniejszościowych</vt:lpstr>
      <vt:lpstr>Rodzaje strategii grup mniejszościowych cd.</vt:lpstr>
      <vt:lpstr>Rodzaje strategii grup mniejszościowych cd.</vt:lpstr>
      <vt:lpstr>Rodzaje strategii grup mniejszościowych cd.</vt:lpstr>
      <vt:lpstr>Fazy mechanizmu samospełniającej się przepowiedni przebiegają następująco: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  Grabowska</dc:creator>
  <cp:lastModifiedBy>bartek</cp:lastModifiedBy>
  <cp:revision>100</cp:revision>
  <cp:lastPrinted>2018-04-13T10:35:26Z</cp:lastPrinted>
  <dcterms:created xsi:type="dcterms:W3CDTF">2018-03-21T11:32:39Z</dcterms:created>
  <dcterms:modified xsi:type="dcterms:W3CDTF">2018-08-24T06:54:31Z</dcterms:modified>
</cp:coreProperties>
</file>