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5" r:id="rId4"/>
    <p:sldId id="306" r:id="rId5"/>
    <p:sldId id="305" r:id="rId6"/>
    <p:sldId id="268" r:id="rId7"/>
    <p:sldId id="307" r:id="rId8"/>
    <p:sldId id="273" r:id="rId9"/>
    <p:sldId id="308" r:id="rId10"/>
    <p:sldId id="310" r:id="rId11"/>
    <p:sldId id="260" r:id="rId12"/>
    <p:sldId id="261" r:id="rId13"/>
    <p:sldId id="266" r:id="rId14"/>
    <p:sldId id="263" r:id="rId15"/>
    <p:sldId id="264" r:id="rId16"/>
    <p:sldId id="258" r:id="rId17"/>
    <p:sldId id="265" r:id="rId18"/>
    <p:sldId id="304" r:id="rId19"/>
    <p:sldId id="285" r:id="rId20"/>
    <p:sldId id="286" r:id="rId21"/>
    <p:sldId id="276" r:id="rId22"/>
    <p:sldId id="303" r:id="rId23"/>
    <p:sldId id="309" r:id="rId24"/>
    <p:sldId id="302" r:id="rId25"/>
    <p:sldId id="277" r:id="rId26"/>
    <p:sldId id="282" r:id="rId27"/>
    <p:sldId id="299" r:id="rId28"/>
    <p:sldId id="289" r:id="rId29"/>
    <p:sldId id="280" r:id="rId30"/>
    <p:sldId id="287" r:id="rId31"/>
    <p:sldId id="300" r:id="rId32"/>
    <p:sldId id="301" r:id="rId33"/>
    <p:sldId id="296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565" y="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ED620-E912-4061-805A-4D88E69174AE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2FA8A2B5-07A0-4F0F-81EF-787A17CB1508}">
      <dgm:prSet phldrT="[Tekst]"/>
      <dgm:spPr/>
      <dgm:t>
        <a:bodyPr/>
        <a:lstStyle/>
        <a:p>
          <a:r>
            <a:rPr lang="pl-PL" dirty="0" smtClean="0"/>
            <a:t>Jestem w nowym miejscu i mam problem</a:t>
          </a:r>
          <a:endParaRPr lang="pl-PL" dirty="0"/>
        </a:p>
      </dgm:t>
    </dgm:pt>
    <dgm:pt modelId="{51C7E3F3-613B-4A7B-AD31-A62E1944FF75}" type="parTrans" cxnId="{6932B512-1454-44AF-BAB0-0CD2031BA3F0}">
      <dgm:prSet/>
      <dgm:spPr/>
      <dgm:t>
        <a:bodyPr/>
        <a:lstStyle/>
        <a:p>
          <a:endParaRPr lang="pl-PL"/>
        </a:p>
      </dgm:t>
    </dgm:pt>
    <dgm:pt modelId="{E448B6CF-06CF-4957-89F6-6E9536591F63}" type="sibTrans" cxnId="{6932B512-1454-44AF-BAB0-0CD2031BA3F0}">
      <dgm:prSet/>
      <dgm:spPr/>
      <dgm:t>
        <a:bodyPr/>
        <a:lstStyle/>
        <a:p>
          <a:endParaRPr lang="pl-PL"/>
        </a:p>
      </dgm:t>
    </dgm:pt>
    <dgm:pt modelId="{0B49AE38-A531-4BE9-B6B4-4A1A4FAEB653}">
      <dgm:prSet phldrT="[Tekst]"/>
      <dgm:spPr/>
      <dgm:t>
        <a:bodyPr/>
        <a:lstStyle/>
        <a:p>
          <a:r>
            <a:rPr lang="pl-PL" dirty="0" smtClean="0"/>
            <a:t>Poprzez komunikator odnajduję najbliższą osobę z „Sieci ”</a:t>
          </a:r>
          <a:endParaRPr lang="pl-PL" dirty="0"/>
        </a:p>
      </dgm:t>
    </dgm:pt>
    <dgm:pt modelId="{09606645-203F-478F-A3D1-35D08F543253}" type="parTrans" cxnId="{E803A619-2260-43EC-A3DA-FA679682E89F}">
      <dgm:prSet/>
      <dgm:spPr/>
      <dgm:t>
        <a:bodyPr/>
        <a:lstStyle/>
        <a:p>
          <a:endParaRPr lang="pl-PL"/>
        </a:p>
      </dgm:t>
    </dgm:pt>
    <dgm:pt modelId="{D1D22E6B-F96B-4502-AB65-F816A23DC638}" type="sibTrans" cxnId="{E803A619-2260-43EC-A3DA-FA679682E89F}">
      <dgm:prSet/>
      <dgm:spPr/>
      <dgm:t>
        <a:bodyPr/>
        <a:lstStyle/>
        <a:p>
          <a:endParaRPr lang="pl-PL"/>
        </a:p>
      </dgm:t>
    </dgm:pt>
    <dgm:pt modelId="{A04DB7A7-DEF0-4465-AB1B-E40DB7334A02}">
      <dgm:prSet phldrT="[Tekst]"/>
      <dgm:spPr/>
      <dgm:t>
        <a:bodyPr/>
        <a:lstStyle/>
        <a:p>
          <a:r>
            <a:rPr lang="pl-PL" dirty="0" smtClean="0"/>
            <a:t>Uzyskuje wsparcie, poradę</a:t>
          </a:r>
          <a:endParaRPr lang="pl-PL" dirty="0"/>
        </a:p>
      </dgm:t>
    </dgm:pt>
    <dgm:pt modelId="{09FCCD36-D983-419D-95D9-14BAF2E5B4B5}" type="parTrans" cxnId="{ACBC96C7-BEA8-4365-9C57-83CCB72E08D9}">
      <dgm:prSet/>
      <dgm:spPr/>
      <dgm:t>
        <a:bodyPr/>
        <a:lstStyle/>
        <a:p>
          <a:endParaRPr lang="pl-PL"/>
        </a:p>
      </dgm:t>
    </dgm:pt>
    <dgm:pt modelId="{ABF08600-294C-4D92-860C-5217F6974FE3}" type="sibTrans" cxnId="{ACBC96C7-BEA8-4365-9C57-83CCB72E08D9}">
      <dgm:prSet/>
      <dgm:spPr/>
      <dgm:t>
        <a:bodyPr/>
        <a:lstStyle/>
        <a:p>
          <a:endParaRPr lang="pl-PL"/>
        </a:p>
      </dgm:t>
    </dgm:pt>
    <dgm:pt modelId="{23A75108-6106-4597-8DBD-A5C523FDF9B6}" type="pres">
      <dgm:prSet presAssocID="{439ED620-E912-4061-805A-4D88E69174AE}" presName="CompostProcess" presStyleCnt="0">
        <dgm:presLayoutVars>
          <dgm:dir/>
          <dgm:resizeHandles val="exact"/>
        </dgm:presLayoutVars>
      </dgm:prSet>
      <dgm:spPr/>
    </dgm:pt>
    <dgm:pt modelId="{B49D548E-1118-479B-A32E-095244E30027}" type="pres">
      <dgm:prSet presAssocID="{439ED620-E912-4061-805A-4D88E69174AE}" presName="arrow" presStyleLbl="bgShp" presStyleIdx="0" presStyleCnt="1"/>
      <dgm:spPr/>
    </dgm:pt>
    <dgm:pt modelId="{5BAD94EC-B023-459A-A476-012305F17DB4}" type="pres">
      <dgm:prSet presAssocID="{439ED620-E912-4061-805A-4D88E69174AE}" presName="linearProcess" presStyleCnt="0"/>
      <dgm:spPr/>
    </dgm:pt>
    <dgm:pt modelId="{B11BCCB9-D9D7-4DF3-B6BB-706BBFE63663}" type="pres">
      <dgm:prSet presAssocID="{2FA8A2B5-07A0-4F0F-81EF-787A17CB150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62BF5C-52B7-42C1-9E8F-EBCC4A3A8E6B}" type="pres">
      <dgm:prSet presAssocID="{E448B6CF-06CF-4957-89F6-6E9536591F63}" presName="sibTrans" presStyleCnt="0"/>
      <dgm:spPr/>
    </dgm:pt>
    <dgm:pt modelId="{575A718C-0682-45D4-B574-3DB23D1971F5}" type="pres">
      <dgm:prSet presAssocID="{0B49AE38-A531-4BE9-B6B4-4A1A4FAEB65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504D5B-0C2D-452C-B945-CE843E3C1482}" type="pres">
      <dgm:prSet presAssocID="{D1D22E6B-F96B-4502-AB65-F816A23DC638}" presName="sibTrans" presStyleCnt="0"/>
      <dgm:spPr/>
    </dgm:pt>
    <dgm:pt modelId="{BAFCF414-419D-4E93-94A9-4D9AC3E1A8FC}" type="pres">
      <dgm:prSet presAssocID="{A04DB7A7-DEF0-4465-AB1B-E40DB7334A0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126551C-6B91-489A-905E-48D1B3F163F6}" type="presOf" srcId="{A04DB7A7-DEF0-4465-AB1B-E40DB7334A02}" destId="{BAFCF414-419D-4E93-94A9-4D9AC3E1A8FC}" srcOrd="0" destOrd="0" presId="urn:microsoft.com/office/officeart/2005/8/layout/hProcess9"/>
    <dgm:cxn modelId="{EC8BAD16-1D9E-4447-A0C4-1EAE7F50F512}" type="presOf" srcId="{0B49AE38-A531-4BE9-B6B4-4A1A4FAEB653}" destId="{575A718C-0682-45D4-B574-3DB23D1971F5}" srcOrd="0" destOrd="0" presId="urn:microsoft.com/office/officeart/2005/8/layout/hProcess9"/>
    <dgm:cxn modelId="{E581BCA9-056F-453D-A96F-5DA848B9DD6C}" type="presOf" srcId="{2FA8A2B5-07A0-4F0F-81EF-787A17CB1508}" destId="{B11BCCB9-D9D7-4DF3-B6BB-706BBFE63663}" srcOrd="0" destOrd="0" presId="urn:microsoft.com/office/officeart/2005/8/layout/hProcess9"/>
    <dgm:cxn modelId="{ACBC96C7-BEA8-4365-9C57-83CCB72E08D9}" srcId="{439ED620-E912-4061-805A-4D88E69174AE}" destId="{A04DB7A7-DEF0-4465-AB1B-E40DB7334A02}" srcOrd="2" destOrd="0" parTransId="{09FCCD36-D983-419D-95D9-14BAF2E5B4B5}" sibTransId="{ABF08600-294C-4D92-860C-5217F6974FE3}"/>
    <dgm:cxn modelId="{E803A619-2260-43EC-A3DA-FA679682E89F}" srcId="{439ED620-E912-4061-805A-4D88E69174AE}" destId="{0B49AE38-A531-4BE9-B6B4-4A1A4FAEB653}" srcOrd="1" destOrd="0" parTransId="{09606645-203F-478F-A3D1-35D08F543253}" sibTransId="{D1D22E6B-F96B-4502-AB65-F816A23DC638}"/>
    <dgm:cxn modelId="{6932B512-1454-44AF-BAB0-0CD2031BA3F0}" srcId="{439ED620-E912-4061-805A-4D88E69174AE}" destId="{2FA8A2B5-07A0-4F0F-81EF-787A17CB1508}" srcOrd="0" destOrd="0" parTransId="{51C7E3F3-613B-4A7B-AD31-A62E1944FF75}" sibTransId="{E448B6CF-06CF-4957-89F6-6E9536591F63}"/>
    <dgm:cxn modelId="{1840E1E8-885A-4254-81D4-AFC90FA2321A}" type="presOf" srcId="{439ED620-E912-4061-805A-4D88E69174AE}" destId="{23A75108-6106-4597-8DBD-A5C523FDF9B6}" srcOrd="0" destOrd="0" presId="urn:microsoft.com/office/officeart/2005/8/layout/hProcess9"/>
    <dgm:cxn modelId="{36A5CB50-AB94-415D-9B18-76110D895184}" type="presParOf" srcId="{23A75108-6106-4597-8DBD-A5C523FDF9B6}" destId="{B49D548E-1118-479B-A32E-095244E30027}" srcOrd="0" destOrd="0" presId="urn:microsoft.com/office/officeart/2005/8/layout/hProcess9"/>
    <dgm:cxn modelId="{4B92B0DB-D799-4779-8C3C-C6C686FA72C0}" type="presParOf" srcId="{23A75108-6106-4597-8DBD-A5C523FDF9B6}" destId="{5BAD94EC-B023-459A-A476-012305F17DB4}" srcOrd="1" destOrd="0" presId="urn:microsoft.com/office/officeart/2005/8/layout/hProcess9"/>
    <dgm:cxn modelId="{4F7FD642-8B98-431A-9ADF-953E486C9F90}" type="presParOf" srcId="{5BAD94EC-B023-459A-A476-012305F17DB4}" destId="{B11BCCB9-D9D7-4DF3-B6BB-706BBFE63663}" srcOrd="0" destOrd="0" presId="urn:microsoft.com/office/officeart/2005/8/layout/hProcess9"/>
    <dgm:cxn modelId="{1D1B1084-1B8D-4B1F-B781-26CBB18BDCB6}" type="presParOf" srcId="{5BAD94EC-B023-459A-A476-012305F17DB4}" destId="{B462BF5C-52B7-42C1-9E8F-EBCC4A3A8E6B}" srcOrd="1" destOrd="0" presId="urn:microsoft.com/office/officeart/2005/8/layout/hProcess9"/>
    <dgm:cxn modelId="{23BC31C5-E94A-492D-8E83-5DA5E74C840D}" type="presParOf" srcId="{5BAD94EC-B023-459A-A476-012305F17DB4}" destId="{575A718C-0682-45D4-B574-3DB23D1971F5}" srcOrd="2" destOrd="0" presId="urn:microsoft.com/office/officeart/2005/8/layout/hProcess9"/>
    <dgm:cxn modelId="{B8752977-90EB-4BB4-889F-173475E79E11}" type="presParOf" srcId="{5BAD94EC-B023-459A-A476-012305F17DB4}" destId="{DB504D5B-0C2D-452C-B945-CE843E3C1482}" srcOrd="3" destOrd="0" presId="urn:microsoft.com/office/officeart/2005/8/layout/hProcess9"/>
    <dgm:cxn modelId="{76B4D3B2-DC1A-488F-AA27-2D3765E2D6E6}" type="presParOf" srcId="{5BAD94EC-B023-459A-A476-012305F17DB4}" destId="{BAFCF414-419D-4E93-94A9-4D9AC3E1A8FC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D548E-1118-479B-A32E-095244E30027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BCCB9-D9D7-4DF3-B6BB-706BBFE63663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Jestem w nowym miejscu i mam problem</a:t>
          </a:r>
          <a:endParaRPr lang="pl-PL" sz="2200" kern="1200" dirty="0"/>
        </a:p>
      </dsp:txBody>
      <dsp:txXfrm>
        <a:off x="97216" y="1446164"/>
        <a:ext cx="2472150" cy="1633633"/>
      </dsp:txXfrm>
    </dsp:sp>
    <dsp:sp modelId="{575A718C-0682-45D4-B574-3DB23D1971F5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Poprzez komunikator odnajduję najbliższą osobę z „Sieci ”</a:t>
          </a:r>
          <a:endParaRPr lang="pl-PL" sz="2200" kern="1200" dirty="0"/>
        </a:p>
      </dsp:txBody>
      <dsp:txXfrm>
        <a:off x="2878724" y="1446164"/>
        <a:ext cx="2472150" cy="1633633"/>
      </dsp:txXfrm>
    </dsp:sp>
    <dsp:sp modelId="{BAFCF414-419D-4E93-94A9-4D9AC3E1A8FC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Uzyskuje wsparcie, poradę</a:t>
          </a:r>
          <a:endParaRPr lang="pl-PL" sz="2200" kern="1200" dirty="0"/>
        </a:p>
      </dsp:txBody>
      <dsp:txXfrm>
        <a:off x="5660233" y="1446164"/>
        <a:ext cx="2472150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6BB-E1B8-4FD1-8B47-F921E2BB22F1}" type="datetimeFigureOut">
              <a:rPr lang="pl-PL" smtClean="0"/>
              <a:pPr/>
              <a:t>02.08.2019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A9A4-BD69-4C26-B4A7-CF7E5B1AF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6BB-E1B8-4FD1-8B47-F921E2BB22F1}" type="datetimeFigureOut">
              <a:rPr lang="pl-PL" smtClean="0"/>
              <a:pPr/>
              <a:t>02.08.2019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A9A4-BD69-4C26-B4A7-CF7E5B1AF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6BB-E1B8-4FD1-8B47-F921E2BB22F1}" type="datetimeFigureOut">
              <a:rPr lang="pl-PL" smtClean="0"/>
              <a:pPr/>
              <a:t>02.08.2019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A9A4-BD69-4C26-B4A7-CF7E5B1AF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6BB-E1B8-4FD1-8B47-F921E2BB22F1}" type="datetimeFigureOut">
              <a:rPr lang="pl-PL" smtClean="0"/>
              <a:pPr/>
              <a:t>02.08.2019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A9A4-BD69-4C26-B4A7-CF7E5B1AF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6BB-E1B8-4FD1-8B47-F921E2BB22F1}" type="datetimeFigureOut">
              <a:rPr lang="pl-PL" smtClean="0"/>
              <a:pPr/>
              <a:t>02.08.2019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A9A4-BD69-4C26-B4A7-CF7E5B1AF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6BB-E1B8-4FD1-8B47-F921E2BB22F1}" type="datetimeFigureOut">
              <a:rPr lang="pl-PL" smtClean="0"/>
              <a:pPr/>
              <a:t>02.08.2019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A9A4-BD69-4C26-B4A7-CF7E5B1AF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6BB-E1B8-4FD1-8B47-F921E2BB22F1}" type="datetimeFigureOut">
              <a:rPr lang="pl-PL" smtClean="0"/>
              <a:pPr/>
              <a:t>02.08.2019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A9A4-BD69-4C26-B4A7-CF7E5B1AF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6BB-E1B8-4FD1-8B47-F921E2BB22F1}" type="datetimeFigureOut">
              <a:rPr lang="pl-PL" smtClean="0"/>
              <a:pPr/>
              <a:t>02.08.2019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A9A4-BD69-4C26-B4A7-CF7E5B1AF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6BB-E1B8-4FD1-8B47-F921E2BB22F1}" type="datetimeFigureOut">
              <a:rPr lang="pl-PL" smtClean="0"/>
              <a:pPr/>
              <a:t>02.08.2019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A9A4-BD69-4C26-B4A7-CF7E5B1AF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6BB-E1B8-4FD1-8B47-F921E2BB22F1}" type="datetimeFigureOut">
              <a:rPr lang="pl-PL" smtClean="0"/>
              <a:pPr/>
              <a:t>02.08.2019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A9A4-BD69-4C26-B4A7-CF7E5B1AF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6BB-E1B8-4FD1-8B47-F921E2BB22F1}" type="datetimeFigureOut">
              <a:rPr lang="pl-PL" smtClean="0"/>
              <a:pPr/>
              <a:t>02.08.2019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A9A4-BD69-4C26-B4A7-CF7E5B1AF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BD6BB-E1B8-4FD1-8B47-F921E2BB22F1}" type="datetimeFigureOut">
              <a:rPr lang="pl-PL" smtClean="0"/>
              <a:pPr/>
              <a:t>02.08.2019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2A9A4-BD69-4C26-B4A7-CF7E5B1AF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4.pn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356993"/>
            <a:ext cx="7772400" cy="936103"/>
          </a:xfrm>
        </p:spPr>
        <p:txBody>
          <a:bodyPr>
            <a:normAutofit/>
          </a:bodyPr>
          <a:lstStyle/>
          <a:p>
            <a:r>
              <a:rPr lang="pl-PL" dirty="0" smtClean="0"/>
              <a:t>„Sieć” wsparcia FAR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392560"/>
          </a:xfrm>
        </p:spPr>
        <p:txBody>
          <a:bodyPr/>
          <a:lstStyle/>
          <a:p>
            <a:r>
              <a:rPr lang="pl-PL" dirty="0" smtClean="0"/>
              <a:t>Jestem bezpieczny</a:t>
            </a:r>
            <a:endParaRPr lang="pl-PL" dirty="0"/>
          </a:p>
        </p:txBody>
      </p:sp>
      <p:pic>
        <p:nvPicPr>
          <p:cNvPr id="12290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67226"/>
            <a:ext cx="2016224" cy="2173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769768"/>
            <a:ext cx="7560221" cy="2088232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3384376" cy="576064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pl-PL" dirty="0" smtClean="0"/>
              <a:t>Komendy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030019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grpSp>
        <p:nvGrpSpPr>
          <p:cNvPr id="4" name="Grupa 3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5" name="Obraz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7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  <p:pic>
        <p:nvPicPr>
          <p:cNvPr id="10" name="Picture 2" descr="https://scontent-waw1-1.xx.fbcdn.net/v/t1.15752-9/42612046_168362280733424_2081179940044144640_n.jpg?_nc_cat=107&amp;oh=9283fc414a907aa3181dee621d49b097&amp;oe=5C54EC5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881299"/>
            <a:ext cx="1584176" cy="1707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https://scontent-waw1-1.xx.fbcdn.net/v/t1.15752-9/42670174_2210436055902452_3604212486082920448_n.jpg?_nc_cat=107&amp;oh=3836a54fe80c45fd54fa951aa9fe75b1&amp;oe=5C16206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268760"/>
            <a:ext cx="1656185" cy="17855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2" descr="https://scontent-waw1-1.xx.fbcdn.net/v/t1.15752-9/42845495_171570073774369_1626976995189456896_n.jpg?_nc_cat=107&amp;oh=c0057ba3a8571023884422ce7dbc9056&amp;oe=5C2049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212976"/>
            <a:ext cx="1870121" cy="20162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2" descr="https://scontent-waw1-1.xx.fbcdn.net/v/t1.15752-9/42641488_2289348387759686_7459772694620274688_n.jpg?_nc_cat=110&amp;oh=18455256a97453883490c9e574191908&amp;oe=5C5504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2420888"/>
            <a:ext cx="1728192" cy="18632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2" descr="https://scontent-waw1-1.xx.fbcdn.net/v/t1.15752-9/42636014_234859584051693_1819899603206537216_n.jpg?_nc_cat=109&amp;oh=95f61490f97204dfd8f65a136720b4ad&amp;oe=5C5C4D2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1124744"/>
            <a:ext cx="2270861" cy="24482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2" descr="https://scontent-waw1-1.xx.fbcdn.net/v/t1.15752-9/42724882_292738301453811_6103644080942612480_n.jpg?_nc_cat=111&amp;oh=41c95cbc1e6652853930d70b90ab32fa&amp;oe=5C5DADF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2834933"/>
            <a:ext cx="2016224" cy="2173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/>
          <a:lstStyle/>
          <a:p>
            <a:r>
              <a:rPr lang="pl-PL" dirty="0" smtClean="0"/>
              <a:t>SPECJALISTA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Problem techniczny, mam problem ze sprzętem – wózkiem</a:t>
            </a:r>
          </a:p>
          <a:p>
            <a:pPr>
              <a:buNone/>
            </a:pPr>
            <a:r>
              <a:rPr lang="pl-PL" sz="2400" dirty="0" smtClean="0"/>
              <a:t>Potrzebny specjalista – problem medyczny</a:t>
            </a:r>
          </a:p>
          <a:p>
            <a:pPr>
              <a:buNone/>
            </a:pPr>
            <a:r>
              <a:rPr lang="pl-PL" sz="2400" dirty="0" smtClean="0"/>
              <a:t>Inny specjalista</a:t>
            </a:r>
          </a:p>
          <a:p>
            <a:pPr>
              <a:buNone/>
            </a:pPr>
            <a:r>
              <a:rPr lang="pl-PL" sz="2400" dirty="0" smtClean="0"/>
              <a:t>Porada</a:t>
            </a:r>
          </a:p>
        </p:txBody>
      </p:sp>
      <p:pic>
        <p:nvPicPr>
          <p:cNvPr id="10242" name="Picture 2" descr="https://scontent-waw1-1.xx.fbcdn.net/v/t1.15752-9/42670174_2210436055902452_3604212486082920448_n.jpg?_nc_cat=107&amp;oh=3836a54fe80c45fd54fa951aa9fe75b1&amp;oe=5C1620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556792"/>
            <a:ext cx="2337651" cy="25202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" name="Grupa 4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7" name="Obraz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8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/>
          <a:lstStyle/>
          <a:p>
            <a:r>
              <a:rPr lang="pl-PL" dirty="0" smtClean="0"/>
              <a:t>DOSTĘPNOŚĆ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293096"/>
            <a:ext cx="8219256" cy="16170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Transport – jak i czym dojechać, komunikacja publiczna</a:t>
            </a:r>
          </a:p>
          <a:p>
            <a:pPr>
              <a:buNone/>
            </a:pPr>
            <a:r>
              <a:rPr lang="pl-PL" dirty="0" smtClean="0"/>
              <a:t>Dostępność – jestem w nowym miejscu i nie wiem gdzie jest np. najbliższa dostosowana toaleta, </a:t>
            </a:r>
          </a:p>
          <a:p>
            <a:pPr>
              <a:buNone/>
            </a:pPr>
            <a:r>
              <a:rPr lang="pl-PL" dirty="0" smtClean="0"/>
              <a:t>Zasady parkowania itp..</a:t>
            </a:r>
          </a:p>
          <a:p>
            <a:endParaRPr lang="pl-PL" dirty="0"/>
          </a:p>
        </p:txBody>
      </p:sp>
      <p:pic>
        <p:nvPicPr>
          <p:cNvPr id="9218" name="Picture 2" descr="https://scontent-waw1-1.xx.fbcdn.net/v/t1.15752-9/42641488_2289348387759686_7459772694620274688_n.jpg?_nc_cat=110&amp;oh=18455256a97453883490c9e574191908&amp;oe=5C550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68760"/>
            <a:ext cx="2592288" cy="27948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" name="Grupa 4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7" name="Obraz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8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/>
          <a:lstStyle/>
          <a:p>
            <a:r>
              <a:rPr lang="pl-PL" dirty="0" smtClean="0"/>
              <a:t>ASYSTA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Potrzebuję pomocy w wyjściu z domu</a:t>
            </a:r>
          </a:p>
          <a:p>
            <a:pPr>
              <a:buNone/>
            </a:pPr>
            <a:r>
              <a:rPr lang="pl-PL" dirty="0" smtClean="0"/>
              <a:t>Potrzebuję pomocy w urzędzie</a:t>
            </a:r>
          </a:p>
          <a:p>
            <a:pPr>
              <a:buNone/>
            </a:pPr>
            <a:r>
              <a:rPr lang="pl-PL" dirty="0" smtClean="0"/>
              <a:t>Czy ktoś pomoże w zakupach </a:t>
            </a:r>
          </a:p>
          <a:p>
            <a:pPr>
              <a:buNone/>
            </a:pPr>
            <a:r>
              <a:rPr lang="pl-PL" dirty="0" smtClean="0"/>
              <a:t>Chcę pójść do kawiarni lub restauracji itp.</a:t>
            </a:r>
          </a:p>
        </p:txBody>
      </p:sp>
      <p:pic>
        <p:nvPicPr>
          <p:cNvPr id="13314" name="Picture 2" descr="https://scontent-waw1-1.xx.fbcdn.net/v/t1.15752-9/42845495_171570073774369_1626976995189456896_n.jpg?_nc_cat=107&amp;oh=c0057ba3a8571023884422ce7dbc9056&amp;oe=5C2049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2592288" cy="27948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" name="Grupa 4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7" name="Obraz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8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/>
          <a:lstStyle/>
          <a:p>
            <a:r>
              <a:rPr lang="pl-PL" dirty="0" smtClean="0"/>
              <a:t>SOS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Zgubiłem się</a:t>
            </a:r>
          </a:p>
          <a:p>
            <a:pPr>
              <a:buNone/>
            </a:pPr>
            <a:r>
              <a:rPr lang="pl-PL" dirty="0" smtClean="0"/>
              <a:t>Zagrożenie – np. wywróciłem się i potrzebuję pomocy</a:t>
            </a:r>
          </a:p>
          <a:p>
            <a:pPr>
              <a:buNone/>
            </a:pPr>
            <a:r>
              <a:rPr lang="pl-PL" dirty="0" smtClean="0"/>
              <a:t>Czy jest ktoś w pobliżu, </a:t>
            </a:r>
          </a:p>
          <a:p>
            <a:pPr>
              <a:buNone/>
            </a:pPr>
            <a:r>
              <a:rPr lang="pl-PL" dirty="0" smtClean="0"/>
              <a:t>Proszę o pilny kontakt</a:t>
            </a:r>
          </a:p>
        </p:txBody>
      </p:sp>
      <p:pic>
        <p:nvPicPr>
          <p:cNvPr id="7170" name="Picture 2" descr="https://scontent-waw1-1.xx.fbcdn.net/v/t1.15752-9/42724882_292738301453811_6103644080942612480_n.jpg?_nc_cat=111&amp;oh=41c95cbc1e6652853930d70b90ab32fa&amp;oe=5C5DAD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96752"/>
            <a:ext cx="2664296" cy="28724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" name="Grupa 4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7" name="Obraz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8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pl-PL" dirty="0" smtClean="0"/>
              <a:t>POTWIERDZENIE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Zgłaszam się, podejmuję się</a:t>
            </a:r>
            <a:endParaRPr lang="pl-PL" dirty="0"/>
          </a:p>
        </p:txBody>
      </p:sp>
      <p:pic>
        <p:nvPicPr>
          <p:cNvPr id="15362" name="Picture 2" descr="https://scontent-waw1-1.xx.fbcdn.net/v/t1.15752-9/42612046_168362280733424_2081179940044144640_n.jpg?_nc_cat=107&amp;oh=9283fc414a907aa3181dee621d49b097&amp;oe=5C54EC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2938761" cy="31683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" name="Grupa 4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7" name="Obraz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8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pl-PL" dirty="0" smtClean="0"/>
              <a:t>ZREALIZOWANE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Załatwione </a:t>
            </a:r>
            <a:endParaRPr lang="pl-PL" dirty="0"/>
          </a:p>
        </p:txBody>
      </p:sp>
      <p:pic>
        <p:nvPicPr>
          <p:cNvPr id="1026" name="Picture 2" descr="https://scontent-waw1-1.xx.fbcdn.net/v/t1.15752-9/42636014_234859584051693_1819899603206537216_n.jpg?_nc_cat=109&amp;oh=95f61490f97204dfd8f65a136720b4ad&amp;oe=5C5C4D2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00808"/>
            <a:ext cx="3339501" cy="3600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" name="Grupa 4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7" name="Obraz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8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/>
          <a:lstStyle/>
          <a:p>
            <a:r>
              <a:rPr lang="pl-PL" dirty="0" smtClean="0"/>
              <a:t>Sieć FAR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6" name="Obraz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7" name="Obraz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8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484784"/>
            <a:ext cx="3657600" cy="3943350"/>
          </a:xfrm>
          <a:prstGeom prst="rect">
            <a:avLst/>
          </a:prstGeom>
          <a:noFill/>
        </p:spPr>
      </p:pic>
      <p:pic>
        <p:nvPicPr>
          <p:cNvPr id="9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Komunikator </a:t>
            </a:r>
            <a:r>
              <a:rPr lang="pl-PL" dirty="0" err="1" smtClean="0"/>
              <a:t>WhatsApp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7" name="Obraz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8" name="Obraz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9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  <p:pic>
        <p:nvPicPr>
          <p:cNvPr id="5122" name="Picture 2" descr="Znalezione obrazy dla zapytania smartf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645024"/>
            <a:ext cx="2600325" cy="1762126"/>
          </a:xfrm>
          <a:prstGeom prst="rect">
            <a:avLst/>
          </a:prstGeom>
          <a:noFill/>
        </p:spPr>
      </p:pic>
      <p:pic>
        <p:nvPicPr>
          <p:cNvPr id="11" name="Picture 2" descr="New WhatsApp update makes it easier to ignore your frien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340768"/>
            <a:ext cx="1403648" cy="1052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9912" y="615826"/>
            <a:ext cx="4906888" cy="9409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Wybór aplikacji i grupy</a:t>
            </a:r>
            <a:endParaRPr lang="pl-PL" dirty="0"/>
          </a:p>
        </p:txBody>
      </p:sp>
      <p:pic>
        <p:nvPicPr>
          <p:cNvPr id="11266" name="Picture 2" descr="https://scontent-waw1-1.xx.fbcdn.net/v/t1.15752-0/p280x280/42727705_987298338121209_3089749513682812928_n.png?_nc_cat=105&amp;oh=4cda7a72db6a4013e23065251cefcdd1&amp;oe=5C5B94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2263688" cy="4018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s://scontent.xx.fbcdn.net/v/t1.15752-0/p280x280/42720602_2769744226375521_8332558848585891840_n.png?_nc_cat=108&amp;_nc_ad=z-m&amp;_nc_cid=0&amp;oh=2a87e8a90053dd2e2b20d4fca60e6504&amp;oe=5C18EDD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231237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trzałka w prawo 5"/>
          <p:cNvSpPr/>
          <p:nvPr/>
        </p:nvSpPr>
        <p:spPr>
          <a:xfrm>
            <a:off x="827584" y="393305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4644008" y="2996952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9" name="Obraz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10" name="Obraz 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11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Idea </a:t>
            </a:r>
            <a:br>
              <a:rPr lang="pl-PL" dirty="0" smtClean="0"/>
            </a:br>
            <a:r>
              <a:rPr lang="pl-PL" dirty="0" smtClean="0"/>
              <a:t>Sieć wsparcia naturalnego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Wykorzystanie dostępnych komunikatorów - aplikacji na telefony przenośne, umożliwiającego obsługę i wymianę informacji pomiędzy użytkownikami.</a:t>
            </a:r>
          </a:p>
          <a:p>
            <a:pPr>
              <a:buNone/>
            </a:pPr>
            <a:r>
              <a:rPr lang="pl-PL" dirty="0" smtClean="0"/>
              <a:t>Stworzenie grupy wsparcia środowiskowego</a:t>
            </a:r>
          </a:p>
          <a:p>
            <a:pPr>
              <a:buNone/>
            </a:pPr>
            <a:r>
              <a:rPr lang="pl-PL" dirty="0" smtClean="0"/>
              <a:t> Zwiększenie poczucia bezpieczeństwa, aktywności oraz budowania „więzi”.</a:t>
            </a:r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New WhatsApp update makes it easier to ignore your frie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268760"/>
            <a:ext cx="1403648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upa 4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7" name="Obraz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8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pl-PL" dirty="0" smtClean="0"/>
              <a:t>Grupy FAR</a:t>
            </a:r>
            <a:endParaRPr lang="pl-PL" dirty="0"/>
          </a:p>
        </p:txBody>
      </p:sp>
      <p:pic>
        <p:nvPicPr>
          <p:cNvPr id="4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2938761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5" name="Grupa 4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7" name="Obraz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9" name="Picture 2" descr="https://scontent.xx.fbcdn.net/v/t1.15752-0/p280x280/42704342_453388735185424_6742531710446993408_n.png?_nc_cat=101&amp;_nc_ad=z-m&amp;_nc_cid=0&amp;oh=fff0eca634dd1f2ac9542b52aacef3cb&amp;oe=5C1C741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140968"/>
            <a:ext cx="2667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4" descr="https://scontent.xx.fbcdn.net/v/t1.15752-0/p280x280/42707481_270707876896184_4193794354885689344_n.png?_nc_cat=103&amp;_nc_ad=z-m&amp;_nc_cid=0&amp;oh=a75c7fc32270a949c88ef902d72b2626&amp;oe=5C61FB1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700808"/>
            <a:ext cx="2667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/>
          <a:lstStyle/>
          <a:p>
            <a:r>
              <a:rPr lang="pl-PL" dirty="0" smtClean="0"/>
              <a:t>Skrót do grupy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1850" y="1412776"/>
            <a:ext cx="243027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trzałka w prawo 5"/>
          <p:cNvSpPr/>
          <p:nvPr/>
        </p:nvSpPr>
        <p:spPr>
          <a:xfrm>
            <a:off x="2843808" y="321297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8" name="Obraz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9" name="Obraz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10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pl-PL" dirty="0" smtClean="0"/>
              <a:t>Dodanie skrótu</a:t>
            </a:r>
            <a:endParaRPr lang="pl-PL" dirty="0"/>
          </a:p>
        </p:txBody>
      </p:sp>
      <p:pic>
        <p:nvPicPr>
          <p:cNvPr id="4" name="Picture 6" descr="https://scontent-waw1-1.xx.fbcdn.net/v/t1.15752-9/42874299_148761576068297_9128656536120328192_n.png?_nc_cat=107&amp;oh=1944ffdf16e5723916e99a5780211b6b&amp;oe=5C5F77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1822703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2" name="Picture 2" descr="https://scontent-waw1-1.xx.fbcdn.net/v/t1.15752-9/42803557_472527206593871_5592954769887985664_n.png?_nc_cat=100&amp;oh=25c46255ecc8509fb365b1678937e642&amp;oe=5C51F9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921" y="1988840"/>
            <a:ext cx="186320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4" name="Picture 4" descr="https://scontent-waw1-1.xx.fbcdn.net/v/t1.15752-9/42831973_653712538362669_3461116167328890880_n.png?_nc_cat=110&amp;oh=5376cc6294c3a9f3d0d6f8bf0ad24ad9&amp;oe=5C5EE0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7" y="2204864"/>
            <a:ext cx="186320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trzałka w prawo 6"/>
          <p:cNvSpPr/>
          <p:nvPr/>
        </p:nvSpPr>
        <p:spPr>
          <a:xfrm rot="1987311">
            <a:off x="2237722" y="1561421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 rot="19821589">
            <a:off x="3734322" y="3585831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 rot="1073693">
            <a:off x="6444208" y="3058313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0" name="Grupa 9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11" name="Obraz 1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12" name="Obraz 1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13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484784"/>
            <a:ext cx="2448272" cy="4352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Piktogram – komunikat graficzny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Jak to zrobić?</a:t>
            </a:r>
          </a:p>
        </p:txBody>
      </p:sp>
      <p:pic>
        <p:nvPicPr>
          <p:cNvPr id="13314" name="Picture 2" descr="https://scontent-waw1-1.xx.fbcdn.net/v/t1.15752-9/42845495_171570073774369_1626976995189456896_n.jpg?_nc_cat=107&amp;oh=c0057ba3a8571023884422ce7dbc9056&amp;oe=5C2049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2592288" cy="27948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" name="Grupa 4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7" name="Obraz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8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620688"/>
            <a:ext cx="4978896" cy="796950"/>
          </a:xfrm>
        </p:spPr>
        <p:txBody>
          <a:bodyPr/>
          <a:lstStyle/>
          <a:p>
            <a:r>
              <a:rPr lang="pl-PL" dirty="0" smtClean="0"/>
              <a:t>Galeria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2657894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trzałka w prawo 4"/>
          <p:cNvSpPr/>
          <p:nvPr/>
        </p:nvSpPr>
        <p:spPr>
          <a:xfrm rot="11445496">
            <a:off x="7556426" y="4520685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2617389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trzałka w prawo 6"/>
          <p:cNvSpPr/>
          <p:nvPr/>
        </p:nvSpPr>
        <p:spPr>
          <a:xfrm rot="8396969">
            <a:off x="3017059" y="5047663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7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9" name="Obraz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10" name="Obraz 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11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pl-PL" dirty="0" smtClean="0"/>
              <a:t>Pliki grupy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253638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trzałka w prawo 5"/>
          <p:cNvSpPr/>
          <p:nvPr/>
        </p:nvSpPr>
        <p:spPr>
          <a:xfrm rot="10800000">
            <a:off x="3563888" y="141277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8" name="Obraz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9" name="Obraz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6600" y="1412776"/>
            <a:ext cx="2511279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trzałka w prawo 10"/>
          <p:cNvSpPr/>
          <p:nvPr/>
        </p:nvSpPr>
        <p:spPr>
          <a:xfrm rot="10800000">
            <a:off x="7452320" y="1916832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pl-PL" dirty="0" smtClean="0"/>
              <a:t>Pliki grupy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2088232" cy="3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trzałka w prawo 5"/>
          <p:cNvSpPr/>
          <p:nvPr/>
        </p:nvSpPr>
        <p:spPr>
          <a:xfrm rot="3094890">
            <a:off x="2619834" y="1553689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8" name="Obraz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9" name="Obraz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10" name="Picture 2" descr="https://scontent-waw1-1.xx.fbcdn.net/v/t1.15752-9/42956028_164493494478862_4821187638293692416_n.png?_nc_cat=104&amp;oh=741830dc3cb767a56cab0f7b1f5657c5&amp;oe=5C25CF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3" y="1340768"/>
            <a:ext cx="210623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trzałka w prawo 10"/>
          <p:cNvSpPr/>
          <p:nvPr/>
        </p:nvSpPr>
        <p:spPr>
          <a:xfrm rot="10800000">
            <a:off x="6732240" y="141277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Wybór odbiorcy wiadomości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7106" name="Picture 2" descr="https://scontent-waw1-1.xx.fbcdn.net/v/t1.15752-9/42889701_558429557924478_8087829614900019200_n.png?_nc_cat=107&amp;oh=b3116e1a5c895aff56f2eb571c4c8be0&amp;oe=5C541B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16788"/>
            <a:ext cx="2290755" cy="407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content-waw1-1.xx.fbcdn.net/v/t1.15752-9/42857082_293690387902077_9169929780265484288_n.png?_nc_cat=108&amp;oh=f479c77b2627a87a390d189324477b36&amp;oe=5C60E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1" y="1772816"/>
            <a:ext cx="2248524" cy="399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upa 5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7" name="Obraz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8" name="Obraz 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sp>
        <p:nvSpPr>
          <p:cNvPr id="9" name="Strzałka w prawo 8"/>
          <p:cNvSpPr/>
          <p:nvPr/>
        </p:nvSpPr>
        <p:spPr>
          <a:xfrm rot="9798390">
            <a:off x="3462200" y="3194305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  <p:sp>
        <p:nvSpPr>
          <p:cNvPr id="12" name="Elipsa 11"/>
          <p:cNvSpPr/>
          <p:nvPr/>
        </p:nvSpPr>
        <p:spPr>
          <a:xfrm>
            <a:off x="5580112" y="3501008"/>
            <a:ext cx="2160240" cy="216024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pl-PL" dirty="0" smtClean="0"/>
              <a:t>Lokalizacja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2657894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trzałka w prawo 4"/>
          <p:cNvSpPr/>
          <p:nvPr/>
        </p:nvSpPr>
        <p:spPr>
          <a:xfrm rot="9466963">
            <a:off x="6923189" y="452604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2738903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trzałka w prawo 6"/>
          <p:cNvSpPr/>
          <p:nvPr/>
        </p:nvSpPr>
        <p:spPr>
          <a:xfrm rot="1639111">
            <a:off x="2386692" y="513188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9" name="Obraz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10" name="Obraz 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11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12754"/>
            <a:ext cx="2304256" cy="409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upa 4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7" name="Obraz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sp>
        <p:nvSpPr>
          <p:cNvPr id="9" name="Strzałka w prawo 8"/>
          <p:cNvSpPr/>
          <p:nvPr/>
        </p:nvSpPr>
        <p:spPr>
          <a:xfrm rot="11445496">
            <a:off x="3523978" y="3296549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96752"/>
            <a:ext cx="2349261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trzałka w prawo 11"/>
          <p:cNvSpPr/>
          <p:nvPr/>
        </p:nvSpPr>
        <p:spPr>
          <a:xfrm rot="1206213">
            <a:off x="5121791" y="4224789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 rot="9091612">
            <a:off x="7642710" y="4490108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3018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Od strony technicznej działanie „sieci” </a:t>
            </a:r>
            <a:r>
              <a:rPr lang="pl-PL" dirty="0" smtClean="0"/>
              <a:t>jest</a:t>
            </a:r>
            <a:r>
              <a:rPr lang="pl-PL" dirty="0" smtClean="0"/>
              <a:t> proste </a:t>
            </a:r>
            <a:r>
              <a:rPr lang="pl-PL" dirty="0" smtClean="0"/>
              <a:t>i </a:t>
            </a:r>
            <a:r>
              <a:rPr lang="pl-PL" dirty="0" smtClean="0"/>
              <a:t>nie wymaga </a:t>
            </a:r>
            <a:r>
              <a:rPr lang="pl-PL" dirty="0" smtClean="0"/>
              <a:t>specjalnych urządzeń. </a:t>
            </a:r>
          </a:p>
          <a:p>
            <a:pPr>
              <a:buNone/>
            </a:pPr>
            <a:r>
              <a:rPr lang="pl-PL" dirty="0" smtClean="0"/>
              <a:t>Podstawą </a:t>
            </a:r>
            <a:r>
              <a:rPr lang="pl-PL" dirty="0" smtClean="0"/>
              <a:t>jest telefon </a:t>
            </a:r>
            <a:r>
              <a:rPr lang="pl-PL" dirty="0" smtClean="0"/>
              <a:t>mobilny z funkcją lokalizacji oraz możliwością zainstalowania prostego i ogólnodostępnego komunikatora.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Znalezione obrazy dla zapytania whatsa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92696"/>
            <a:ext cx="2520280" cy="1745294"/>
          </a:xfrm>
          <a:prstGeom prst="rect">
            <a:avLst/>
          </a:prstGeom>
          <a:noFill/>
        </p:spPr>
      </p:pic>
      <p:grpSp>
        <p:nvGrpSpPr>
          <p:cNvPr id="5" name="Grupa 4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7" name="Obraz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8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1986" name="Picture 2" descr="https://scontent.xx.fbcdn.net/v/t1.15752-0/p280x280/42966983_267423947444317_3786476857877069824_n.png?_nc_cat=108&amp;_nc_ad=z-m&amp;_nc_cid=0&amp;oh=ba1ab9877f71005346e24945d02e6564&amp;oe=5C60A4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24921"/>
            <a:ext cx="2790056" cy="4952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upa 4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7" name="Obraz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sp>
        <p:nvSpPr>
          <p:cNvPr id="8" name="Strzałka w prawo 7"/>
          <p:cNvSpPr/>
          <p:nvPr/>
        </p:nvSpPr>
        <p:spPr>
          <a:xfrm rot="1557966">
            <a:off x="3467207" y="3684132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 rot="9411278">
            <a:off x="5468194" y="4736708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pl-PL" dirty="0" smtClean="0"/>
              <a:t>Inne funkcje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5058" name="Picture 2" descr="https://scontent-waw1-1.xx.fbcdn.net/v/t1.15752-9/42926864_490764874735441_7531309197456048128_n.png?_nc_cat=102&amp;oh=92e1ff6f60cdd85243474069124eca43&amp;oe=5C20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2376264" cy="422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upa 6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8" name="Obraz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9" name="Obraz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sp>
        <p:nvSpPr>
          <p:cNvPr id="10" name="Strzałka w prawo 9"/>
          <p:cNvSpPr/>
          <p:nvPr/>
        </p:nvSpPr>
        <p:spPr>
          <a:xfrm rot="8586280">
            <a:off x="4139952" y="4725144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 rot="11329708">
            <a:off x="7335913" y="421835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7695" y="1196752"/>
            <a:ext cx="2394265" cy="425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02" name="Picture 2" descr="https://scontent-waw1-1.xx.fbcdn.net/v/t1.15752-9/42843238_2212302629041471_2384695327413239808_n.png?_nc_cat=104&amp;oh=edb00897cd750d673130d736a7953243&amp;oe=5C1A1D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7" y="1196752"/>
            <a:ext cx="243027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content-waw1-1.xx.fbcdn.net/v/t1.15752-9/42864466_379604109457942_3684261811667861504_n.png?_nc_cat=100&amp;oh=a0bc452bc5608b70f1f6145e69972711&amp;oe=5C2711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2349261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upa 5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7" name="Obraz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8" name="Obraz 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sp>
        <p:nvSpPr>
          <p:cNvPr id="9" name="Strzałka w prawo 8"/>
          <p:cNvSpPr/>
          <p:nvPr/>
        </p:nvSpPr>
        <p:spPr>
          <a:xfrm rot="10800000">
            <a:off x="3851920" y="3717032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 rot="8787595">
            <a:off x="7925794" y="4587744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Do zobaczenia w „Sieci”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0178" name="Picture 2" descr="https://scontent-waw1-1.xx.fbcdn.net/v/t1.15752-9/42636014_234859584051693_1819899603206537216_n.jpg?_nc_cat=109&amp;oh=95f61490f97204dfd8f65a136720b4ad&amp;oe=5C5C4D2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45890"/>
            <a:ext cx="3657600" cy="3943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5" name="Grupa 4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7" name="Obraz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8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/>
          <a:lstStyle/>
          <a:p>
            <a:r>
              <a:rPr lang="pl-PL" dirty="0" smtClean="0"/>
              <a:t>Jak to działa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a 3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6" name="Obraz 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7" name="Obraz 6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8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Każda z zaproponowanych komend </a:t>
            </a:r>
            <a:r>
              <a:rPr lang="pl-PL" dirty="0" smtClean="0"/>
              <a:t>ma </a:t>
            </a:r>
            <a:r>
              <a:rPr lang="pl-PL" dirty="0" smtClean="0"/>
              <a:t>formę graficzną – piktogramu, któremu przypisana jest odpowiednia wiadomość. </a:t>
            </a:r>
          </a:p>
          <a:p>
            <a:pPr>
              <a:buNone/>
            </a:pPr>
            <a:r>
              <a:rPr lang="pl-PL" dirty="0" smtClean="0"/>
              <a:t>Nie trzeba wpisywać treści w tradycyjny sposób, </a:t>
            </a:r>
          </a:p>
          <a:p>
            <a:pPr>
              <a:buNone/>
            </a:pPr>
            <a:r>
              <a:rPr lang="pl-PL" dirty="0" smtClean="0"/>
              <a:t>    jest to szczególnie ważne u osób mających kłopot w korzystaniu z klawiatury na telefonach mobilnych. Osoby z porażeniami i niedowładami czterokończynowymi, niezbornością ruchów, napięciem mięśni, pisaniem prostych wiadomości tekstowych itp..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5" name="Obraz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7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„Sieć” nie jest grupą lub </a:t>
            </a:r>
            <a:r>
              <a:rPr lang="pl-PL" dirty="0" err="1" smtClean="0"/>
              <a:t>forum</a:t>
            </a:r>
            <a:r>
              <a:rPr lang="pl-PL" dirty="0" smtClean="0"/>
              <a:t> dyskusyjnym. Temu służą inne miejsca np. FB inne grupy na różnych komunikatorach, strony </a:t>
            </a:r>
            <a:r>
              <a:rPr lang="pl-PL" dirty="0" err="1" smtClean="0"/>
              <a:t>www</a:t>
            </a:r>
            <a:r>
              <a:rPr lang="pl-PL" dirty="0" smtClean="0"/>
              <a:t> itp.</a:t>
            </a:r>
          </a:p>
          <a:p>
            <a:endParaRPr lang="pl-PL" dirty="0" smtClean="0"/>
          </a:p>
          <a:p>
            <a:r>
              <a:rPr lang="pl-PL" dirty="0" smtClean="0"/>
              <a:t>Jeśli korzystamy z klawiatury, edytora tekstu, komunikaty muszą być krótkie i precyzyjne.</a:t>
            </a:r>
          </a:p>
          <a:p>
            <a:pPr>
              <a:buNone/>
            </a:pP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5" name="Obraz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7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6779096" cy="868958"/>
          </a:xfrm>
        </p:spPr>
        <p:txBody>
          <a:bodyPr>
            <a:normAutofit/>
          </a:bodyPr>
          <a:lstStyle/>
          <a:p>
            <a:r>
              <a:rPr lang="pl-PL" dirty="0" smtClean="0"/>
              <a:t>Komunikator - aplikacja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pl-PL" dirty="0" smtClean="0"/>
              <a:t>Porozumiewamy się poprzez komunikator, w przyszłości aplikację.</a:t>
            </a:r>
          </a:p>
          <a:p>
            <a:pPr lvl="0"/>
            <a:r>
              <a:rPr lang="pl-PL" dirty="0" smtClean="0"/>
              <a:t>Aplikacja powinna mieć możliwość wyboru lokalizacji (promień, obszar) oraz podstawowych tematów (pomoc techniczna, zgubiłem się, asystent, transport itp.)</a:t>
            </a:r>
          </a:p>
          <a:p>
            <a:pPr lvl="0"/>
            <a:r>
              <a:rPr lang="pl-PL" dirty="0" smtClean="0"/>
              <a:t>Komunikat po potwierdzeniu udzielenia wsparcia wpada do zamkniętego archiwum wiadomości lub jest kasowany przez administratora.</a:t>
            </a:r>
          </a:p>
          <a:p>
            <a:pPr lvl="0"/>
            <a:r>
              <a:rPr lang="pl-PL" dirty="0" smtClean="0"/>
              <a:t>System dostosowywany w trakcie testowania do rzeczywistych potrzeb użytkowników – najczęściej pojawiające się nowe sytuacje wymagające pomocy, dodawanie nowych komunikatów lub usuwanie całkowicie nieużywanych.</a:t>
            </a:r>
          </a:p>
          <a:p>
            <a:r>
              <a:rPr lang="pl-PL" dirty="0" smtClean="0"/>
              <a:t> Docelowo potrzeba stworzenia katalogu – mapy najczęstszych problemów i pytań.</a:t>
            </a:r>
          </a:p>
          <a:p>
            <a:r>
              <a:rPr lang="pl-PL" dirty="0" smtClean="0"/>
              <a:t>Raportowanie</a:t>
            </a:r>
          </a:p>
          <a:p>
            <a:pPr>
              <a:buNone/>
            </a:pP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5" name="Obraz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7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69979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„Sieć” umożliwia sprawne przekazanie informacji w rożnych sytuacjach, w tym sytuacjach zagrożenia, zagubienia, potrzeby wsparcia itp., tworząc rodzaj wspólnoty osób, które zadeklarują chęć pomocy innym. </a:t>
            </a:r>
          </a:p>
          <a:p>
            <a:r>
              <a:rPr lang="pl-PL" dirty="0" smtClean="0"/>
              <a:t>Dotyczy to w takim samym zakresie wszystkich użytkowników .</a:t>
            </a:r>
          </a:p>
          <a:p>
            <a:r>
              <a:rPr lang="pl-PL" dirty="0" smtClean="0"/>
              <a:t>W „Sieci” nie jesteś jedynie odbiorcą. </a:t>
            </a:r>
          </a:p>
          <a:p>
            <a:r>
              <a:rPr lang="pl-PL" dirty="0" smtClean="0"/>
              <a:t>Jestem pod opieką, ale mogę udzielić wsparcia innym.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5" name="Obraz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7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030019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W sytuacji gdy potrzebna jest mi pomoc uruchamiam w komunikatorze stronę z grupą –„siecią wsparcia”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Wybieram z dostępnego katalogu właściwą komendę. 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Po wysłaniu wiadomości kontaktuję się z osobą w tej chwili dostępną, znajdującą się w najbliższej odległości lub mogącą udzielić pomocy zdalnie (konkretny temat)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0" y="0"/>
            <a:ext cx="5724128" cy="6858000"/>
            <a:chOff x="0" y="0"/>
            <a:chExt cx="5724128" cy="6858000"/>
          </a:xfrm>
        </p:grpSpPr>
        <p:pic>
          <p:nvPicPr>
            <p:cNvPr id="5" name="Obraz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800" y="5949280"/>
              <a:ext cx="2952328" cy="908720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04456" cy="881458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5="http://schemas.microsoft.com/office/word/2012/wordml" xmlns:pic="http://schemas.openxmlformats.org/drawingml/2006/picture" xmlns:lc="http://schemas.openxmlformats.org/drawingml/2006/lockedCanvas"/>
              </a:ext>
            </a:extLst>
          </p:spPr>
        </p:pic>
      </p:grpSp>
      <p:pic>
        <p:nvPicPr>
          <p:cNvPr id="7" name="Picture 2" descr="https://scontent-frt3-1.xx.fbcdn.net/v/t1.15752-9/42723320_369702167133368_7277016016494788608_n.png?_nc_cat=105&amp;oh=6fde05ba42f831312ea29a587df02b73&amp;oe=5C5B95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661248"/>
            <a:ext cx="935061" cy="1008112"/>
          </a:xfrm>
          <a:prstGeom prst="rect">
            <a:avLst/>
          </a:prstGeom>
          <a:noFill/>
        </p:spPr>
      </p:pic>
      <p:pic>
        <p:nvPicPr>
          <p:cNvPr id="8" name="Picture 2" descr="https://scontent.xx.fbcdn.net/v/t1.15752-0/p280x280/42704342_453388735185424_6742531710446993408_n.png?_nc_cat=101&amp;_nc_ad=z-m&amp;_nc_cid=0&amp;oh=fff0eca634dd1f2ac9542b52aacef3cb&amp;oe=5C1C741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700808"/>
            <a:ext cx="864096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ttps://scontent-waw1-1.xx.fbcdn.net/v/t1.15752-9/42724882_292738301453811_6103644080942612480_n.jpg?_nc_cat=111&amp;oh=41c95cbc1e6652853930d70b90ab32fa&amp;oe=5C5DADF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140968"/>
            <a:ext cx="734690" cy="79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ttps://scontent-waw1-1.xx.fbcdn.net/v/t1.15752-9/42612046_168362280733424_2081179940044144640_n.jpg?_nc_cat=107&amp;oh=9283fc414a907aa3181dee621d49b097&amp;oe=5C54EC5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5157192"/>
            <a:ext cx="734690" cy="79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378</TotalTime>
  <Words>523</Words>
  <Application>Microsoft Office PowerPoint</Application>
  <PresentationFormat>Pokaz na ekranie (4:3)</PresentationFormat>
  <Paragraphs>79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6" baseType="lpstr">
      <vt:lpstr>Arial</vt:lpstr>
      <vt:lpstr>Calibri</vt:lpstr>
      <vt:lpstr>Motyw pakietu Office</vt:lpstr>
      <vt:lpstr>„Sieć” wsparcia FAR</vt:lpstr>
      <vt:lpstr>Idea  Sieć wsparcia naturalnego</vt:lpstr>
      <vt:lpstr>Prezentacja programu PowerPoint</vt:lpstr>
      <vt:lpstr>Jak to działa</vt:lpstr>
      <vt:lpstr>Prezentacja programu PowerPoint</vt:lpstr>
      <vt:lpstr>Prezentacja programu PowerPoint</vt:lpstr>
      <vt:lpstr>Komunikator - aplikacja</vt:lpstr>
      <vt:lpstr>Prezentacja programu PowerPoint</vt:lpstr>
      <vt:lpstr>Prezentacja programu PowerPoint</vt:lpstr>
      <vt:lpstr>Komendy</vt:lpstr>
      <vt:lpstr>SPECJALISTA</vt:lpstr>
      <vt:lpstr>DOSTĘPNOŚĆ</vt:lpstr>
      <vt:lpstr>ASYSTA</vt:lpstr>
      <vt:lpstr>SOS</vt:lpstr>
      <vt:lpstr>POTWIERDZENIE</vt:lpstr>
      <vt:lpstr>ZREALIZOWANE</vt:lpstr>
      <vt:lpstr>Sieć FAR</vt:lpstr>
      <vt:lpstr>Komunikator WhatsApp</vt:lpstr>
      <vt:lpstr>Wybór aplikacji i grupy</vt:lpstr>
      <vt:lpstr>Grupy FAR</vt:lpstr>
      <vt:lpstr>Skrót do grupy</vt:lpstr>
      <vt:lpstr>Dodanie skrótu</vt:lpstr>
      <vt:lpstr>Piktogram – komunikat graficzny</vt:lpstr>
      <vt:lpstr>Galeria</vt:lpstr>
      <vt:lpstr>Pliki grupy</vt:lpstr>
      <vt:lpstr>Pliki grupy</vt:lpstr>
      <vt:lpstr>Wybór odbiorcy wiadomości</vt:lpstr>
      <vt:lpstr>Lokalizacja</vt:lpstr>
      <vt:lpstr>Prezentacja programu PowerPoint</vt:lpstr>
      <vt:lpstr>Prezentacja programu PowerPoint</vt:lpstr>
      <vt:lpstr>Inne funkcje</vt:lpstr>
      <vt:lpstr>Prezentacja programu PowerPoint</vt:lpstr>
      <vt:lpstr>Do zobaczenia w „Sieci”</vt:lpstr>
    </vt:vector>
  </TitlesOfParts>
  <Company>Fundacja Aktywnej Rehabilitacji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Jestem bezpieczny</dc:title>
  <dc:creator>rafal skrzypczyk</dc:creator>
  <cp:lastModifiedBy>Maria Lewandowska</cp:lastModifiedBy>
  <cp:revision>49</cp:revision>
  <dcterms:created xsi:type="dcterms:W3CDTF">2018-09-27T20:43:17Z</dcterms:created>
  <dcterms:modified xsi:type="dcterms:W3CDTF">2019-08-02T08:09:22Z</dcterms:modified>
</cp:coreProperties>
</file>