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9" r:id="rId3"/>
    <p:sldId id="261" r:id="rId4"/>
    <p:sldId id="264" r:id="rId5"/>
    <p:sldId id="263" r:id="rId6"/>
    <p:sldId id="260" r:id="rId7"/>
    <p:sldId id="266" r:id="rId8"/>
    <p:sldId id="258" r:id="rId9"/>
    <p:sldId id="257" r:id="rId10"/>
    <p:sldId id="267" r:id="rId11"/>
    <p:sldId id="271" r:id="rId12"/>
    <p:sldId id="272" r:id="rId13"/>
    <p:sldId id="273" r:id="rId14"/>
    <p:sldId id="275" r:id="rId15"/>
    <p:sldId id="276"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60"/>
  </p:normalViewPr>
  <p:slideViewPr>
    <p:cSldViewPr snapToGrid="0">
      <p:cViewPr varScale="1">
        <p:scale>
          <a:sx n="84" d="100"/>
          <a:sy n="84" d="100"/>
        </p:scale>
        <p:origin x="48" y="48"/>
      </p:cViewPr>
      <p:guideLst/>
    </p:cSldViewPr>
  </p:slideViewPr>
  <p:notesTextViewPr>
    <p:cViewPr>
      <p:scale>
        <a:sx n="1" d="1"/>
        <a:sy n="1" d="1"/>
      </p:scale>
      <p:origin x="0" y="0"/>
    </p:cViewPr>
  </p:notesTextViewPr>
  <p:notesViewPr>
    <p:cSldViewPr snapToGrid="0">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EF04EB9B-4BFE-42C8-BB46-6CD3017A50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28487A89-B575-4125-8573-AFFFF11F0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D20299-59CD-4162-8C55-338E12091B0F}" type="datetimeFigureOut">
              <a:rPr lang="pl-PL" smtClean="0"/>
              <a:t>19.12.2018</a:t>
            </a:fld>
            <a:endParaRPr lang="pl-PL"/>
          </a:p>
        </p:txBody>
      </p:sp>
      <p:sp>
        <p:nvSpPr>
          <p:cNvPr id="4" name="Symbol zastępczy stopki 3">
            <a:extLst>
              <a:ext uri="{FF2B5EF4-FFF2-40B4-BE49-F238E27FC236}">
                <a16:creationId xmlns:a16="http://schemas.microsoft.com/office/drawing/2014/main" id="{C91D16A7-271D-4F25-AA9E-A04196A8F9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FAF3F07-1C50-46DE-BF35-F084154A84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593CED-09D0-45B1-8929-349EEA65E605}" type="slidenum">
              <a:rPr lang="pl-PL" smtClean="0"/>
              <a:t>‹#›</a:t>
            </a:fld>
            <a:endParaRPr lang="pl-PL"/>
          </a:p>
        </p:txBody>
      </p:sp>
    </p:spTree>
    <p:extLst>
      <p:ext uri="{BB962C8B-B14F-4D97-AF65-F5344CB8AC3E}">
        <p14:creationId xmlns:p14="http://schemas.microsoft.com/office/powerpoint/2010/main" val="11898553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E2A31-23EA-4DB8-86B1-FB0023CD72C7}" type="datetimeFigureOut">
              <a:rPr lang="pl-PL" smtClean="0"/>
              <a:t>19.12.2018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93E89-B58E-430D-B912-7BDFA96CEE81}" type="slidenum">
              <a:rPr lang="pl-PL" smtClean="0"/>
              <a:t>‹#›</a:t>
            </a:fld>
            <a:endParaRPr lang="pl-PL"/>
          </a:p>
        </p:txBody>
      </p:sp>
    </p:spTree>
    <p:extLst>
      <p:ext uri="{BB962C8B-B14F-4D97-AF65-F5344CB8AC3E}">
        <p14:creationId xmlns:p14="http://schemas.microsoft.com/office/powerpoint/2010/main" val="1198925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CFCC55-E658-4E5F-9BF6-ACE568794AD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005EA5F3-D8E3-45F6-A6F1-28636FD18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B36FE87A-92CB-4B52-89C7-27E0B4C5281B}"/>
              </a:ext>
            </a:extLst>
          </p:cNvPr>
          <p:cNvSpPr>
            <a:spLocks noGrp="1"/>
          </p:cNvSpPr>
          <p:nvPr>
            <p:ph type="dt" sz="half" idx="10"/>
          </p:nvPr>
        </p:nvSpPr>
        <p:spPr/>
        <p:txBody>
          <a:bodyPr/>
          <a:lstStyle/>
          <a:p>
            <a:fld id="{EE291537-684A-44CE-96B1-C9DCA052EE29}" type="datetime1">
              <a:rPr lang="en-US" smtClean="0"/>
              <a:t>12/19/2018</a:t>
            </a:fld>
            <a:endParaRPr lang="en-US"/>
          </a:p>
        </p:txBody>
      </p:sp>
      <p:sp>
        <p:nvSpPr>
          <p:cNvPr id="5" name="Symbol zastępczy stopki 4">
            <a:extLst>
              <a:ext uri="{FF2B5EF4-FFF2-40B4-BE49-F238E27FC236}">
                <a16:creationId xmlns:a16="http://schemas.microsoft.com/office/drawing/2014/main" id="{7A76EA6E-1E1C-43CE-BAC3-9A2461917C97}"/>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494B49EA-C868-4CAE-BC5B-042EC1984E03}"/>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74689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58FA00-B52B-4BA4-AED9-F095CE8A58DA}"/>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3B18AA50-DAE4-48FB-90F5-D8667108F5DB}"/>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3FA154C8-546A-4381-8396-EE0EA6D38AD8}"/>
              </a:ext>
            </a:extLst>
          </p:cNvPr>
          <p:cNvSpPr>
            <a:spLocks noGrp="1"/>
          </p:cNvSpPr>
          <p:nvPr>
            <p:ph type="dt" sz="half" idx="10"/>
          </p:nvPr>
        </p:nvSpPr>
        <p:spPr/>
        <p:txBody>
          <a:bodyPr/>
          <a:lstStyle/>
          <a:p>
            <a:fld id="{2EBFABAE-9B8E-4BDF-B5A1-C15CEA15F15F}" type="datetime1">
              <a:rPr lang="en-US" smtClean="0"/>
              <a:t>12/19/2018</a:t>
            </a:fld>
            <a:endParaRPr lang="en-US"/>
          </a:p>
        </p:txBody>
      </p:sp>
      <p:sp>
        <p:nvSpPr>
          <p:cNvPr id="5" name="Symbol zastępczy stopki 4">
            <a:extLst>
              <a:ext uri="{FF2B5EF4-FFF2-40B4-BE49-F238E27FC236}">
                <a16:creationId xmlns:a16="http://schemas.microsoft.com/office/drawing/2014/main" id="{49461573-B4E0-4D37-B1DB-463962C641C7}"/>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DCC610B7-3E9B-480E-9532-742A6371F0D5}"/>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335454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768ACFA-15A0-4BE4-A3C1-6993E0C7041F}"/>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ACDAE921-57DC-41BC-B4C6-CE7EBE5BAD9D}"/>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9DB8381C-817F-4698-A312-EFB154081D98}"/>
              </a:ext>
            </a:extLst>
          </p:cNvPr>
          <p:cNvSpPr>
            <a:spLocks noGrp="1"/>
          </p:cNvSpPr>
          <p:nvPr>
            <p:ph type="dt" sz="half" idx="10"/>
          </p:nvPr>
        </p:nvSpPr>
        <p:spPr/>
        <p:txBody>
          <a:bodyPr/>
          <a:lstStyle/>
          <a:p>
            <a:fld id="{C236792E-D1C5-4F40-B88D-1533BB9E20F6}" type="datetime1">
              <a:rPr lang="en-US" smtClean="0"/>
              <a:t>12/19/2018</a:t>
            </a:fld>
            <a:endParaRPr lang="en-US"/>
          </a:p>
        </p:txBody>
      </p:sp>
      <p:sp>
        <p:nvSpPr>
          <p:cNvPr id="5" name="Symbol zastępczy stopki 4">
            <a:extLst>
              <a:ext uri="{FF2B5EF4-FFF2-40B4-BE49-F238E27FC236}">
                <a16:creationId xmlns:a16="http://schemas.microsoft.com/office/drawing/2014/main" id="{6E3CC4E2-24AA-44E5-B8C1-43A1CCE2ECCE}"/>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904E7A5D-1D29-4FAE-A63F-5814E9295654}"/>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391536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68E450-1B3A-47DC-A3AC-17ED9C285E98}"/>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8D7B16BE-034D-41B4-BB30-4145D60297E2}"/>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E834C374-5CBE-481D-9822-25746E5133B0}"/>
              </a:ext>
            </a:extLst>
          </p:cNvPr>
          <p:cNvSpPr>
            <a:spLocks noGrp="1"/>
          </p:cNvSpPr>
          <p:nvPr>
            <p:ph type="dt" sz="half" idx="10"/>
          </p:nvPr>
        </p:nvSpPr>
        <p:spPr/>
        <p:txBody>
          <a:bodyPr/>
          <a:lstStyle/>
          <a:p>
            <a:fld id="{3F483752-5DC1-4D02-A0E8-6ABB9F6CB60C}" type="datetime1">
              <a:rPr lang="en-US" smtClean="0"/>
              <a:t>12/19/2018</a:t>
            </a:fld>
            <a:endParaRPr lang="en-US"/>
          </a:p>
        </p:txBody>
      </p:sp>
      <p:sp>
        <p:nvSpPr>
          <p:cNvPr id="5" name="Symbol zastępczy stopki 4">
            <a:extLst>
              <a:ext uri="{FF2B5EF4-FFF2-40B4-BE49-F238E27FC236}">
                <a16:creationId xmlns:a16="http://schemas.microsoft.com/office/drawing/2014/main" id="{EDD2DC8E-43B9-4165-B0ED-0D3F2558A877}"/>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2E5CF80D-FEC0-4202-B228-B347CB95CD60}"/>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29389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EF5912-965F-4F9A-8785-0B4FD8A5048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71BE3B67-CF67-465A-999C-C28539717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2B9C3DE2-4431-415A-A6CC-7D59680A6FB4}"/>
              </a:ext>
            </a:extLst>
          </p:cNvPr>
          <p:cNvSpPr>
            <a:spLocks noGrp="1"/>
          </p:cNvSpPr>
          <p:nvPr>
            <p:ph type="dt" sz="half" idx="10"/>
          </p:nvPr>
        </p:nvSpPr>
        <p:spPr/>
        <p:txBody>
          <a:bodyPr/>
          <a:lstStyle/>
          <a:p>
            <a:fld id="{D9AA43BA-1C07-4243-A691-9A58C34BFD6D}" type="datetime1">
              <a:rPr lang="en-US" smtClean="0"/>
              <a:t>12/19/2018</a:t>
            </a:fld>
            <a:endParaRPr lang="en-US"/>
          </a:p>
        </p:txBody>
      </p:sp>
      <p:sp>
        <p:nvSpPr>
          <p:cNvPr id="5" name="Symbol zastępczy stopki 4">
            <a:extLst>
              <a:ext uri="{FF2B5EF4-FFF2-40B4-BE49-F238E27FC236}">
                <a16:creationId xmlns:a16="http://schemas.microsoft.com/office/drawing/2014/main" id="{0AE3DE23-D09E-427F-AFA5-9F4F24453406}"/>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874C38D6-2FE4-4ED1-B220-477A55C93FCD}"/>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382067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081FBE-9D75-4E69-BDFA-DB1ABFAF5328}"/>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727C321B-D80A-4C62-AD98-2199747F7A05}"/>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084F3A3A-FDE7-48E4-A8BB-B158FE8780C2}"/>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6B1EB901-1663-423A-93A3-56955EC4F616}"/>
              </a:ext>
            </a:extLst>
          </p:cNvPr>
          <p:cNvSpPr>
            <a:spLocks noGrp="1"/>
          </p:cNvSpPr>
          <p:nvPr>
            <p:ph type="dt" sz="half" idx="10"/>
          </p:nvPr>
        </p:nvSpPr>
        <p:spPr/>
        <p:txBody>
          <a:bodyPr/>
          <a:lstStyle/>
          <a:p>
            <a:fld id="{C4C321C3-96C6-4272-AE8E-6FA667BE6CD0}" type="datetime1">
              <a:rPr lang="en-US" smtClean="0"/>
              <a:t>12/19/2018</a:t>
            </a:fld>
            <a:endParaRPr lang="en-US"/>
          </a:p>
        </p:txBody>
      </p:sp>
      <p:sp>
        <p:nvSpPr>
          <p:cNvPr id="6" name="Symbol zastępczy stopki 5">
            <a:extLst>
              <a:ext uri="{FF2B5EF4-FFF2-40B4-BE49-F238E27FC236}">
                <a16:creationId xmlns:a16="http://schemas.microsoft.com/office/drawing/2014/main" id="{4B7E30EF-B31A-4F60-BFD2-145B37F6C103}"/>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822183DE-D4A8-4AFC-9B54-03FBF6AAEF43}"/>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202352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360FB6-20FB-4CBE-B265-9DF2C0E8B551}"/>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D425C217-B49F-4FFC-9B60-475ACE40C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9DDBEC48-9A50-48AC-AC3A-1931B56837FD}"/>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91A2D0EB-FA04-4F0F-9E4B-0EE290CBA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5DA14EC4-54BB-42A0-9289-C84BE7458B10}"/>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F4B70A48-EB31-48EB-BD84-D6A25FCA872B}"/>
              </a:ext>
            </a:extLst>
          </p:cNvPr>
          <p:cNvSpPr>
            <a:spLocks noGrp="1"/>
          </p:cNvSpPr>
          <p:nvPr>
            <p:ph type="dt" sz="half" idx="10"/>
          </p:nvPr>
        </p:nvSpPr>
        <p:spPr/>
        <p:txBody>
          <a:bodyPr/>
          <a:lstStyle/>
          <a:p>
            <a:fld id="{8F724CD0-66B5-4D78-B1CC-4B6C19993101}" type="datetime1">
              <a:rPr lang="en-US" smtClean="0"/>
              <a:t>12/19/2018</a:t>
            </a:fld>
            <a:endParaRPr lang="en-US"/>
          </a:p>
        </p:txBody>
      </p:sp>
      <p:sp>
        <p:nvSpPr>
          <p:cNvPr id="8" name="Symbol zastępczy stopki 7">
            <a:extLst>
              <a:ext uri="{FF2B5EF4-FFF2-40B4-BE49-F238E27FC236}">
                <a16:creationId xmlns:a16="http://schemas.microsoft.com/office/drawing/2014/main" id="{287DD175-39CD-41B3-9F92-853870984901}"/>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id="{5C3F367C-0047-496C-9881-B03F4D0C9C79}"/>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74326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7129CB-95FF-401A-98AA-235AE104A57E}"/>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3F8E6C83-A994-4021-97F4-37CAF77BFB1F}"/>
              </a:ext>
            </a:extLst>
          </p:cNvPr>
          <p:cNvSpPr>
            <a:spLocks noGrp="1"/>
          </p:cNvSpPr>
          <p:nvPr>
            <p:ph type="dt" sz="half" idx="10"/>
          </p:nvPr>
        </p:nvSpPr>
        <p:spPr/>
        <p:txBody>
          <a:bodyPr/>
          <a:lstStyle/>
          <a:p>
            <a:fld id="{28D042B2-5B36-4106-95BC-ECD327ABE750}" type="datetime1">
              <a:rPr lang="en-US" smtClean="0"/>
              <a:t>12/19/2018</a:t>
            </a:fld>
            <a:endParaRPr lang="en-US"/>
          </a:p>
        </p:txBody>
      </p:sp>
      <p:sp>
        <p:nvSpPr>
          <p:cNvPr id="4" name="Symbol zastępczy stopki 3">
            <a:extLst>
              <a:ext uri="{FF2B5EF4-FFF2-40B4-BE49-F238E27FC236}">
                <a16:creationId xmlns:a16="http://schemas.microsoft.com/office/drawing/2014/main" id="{A104493C-2B63-4DEE-A88F-8F22EF06DAC5}"/>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DEEA7B5F-5771-451E-B949-2EE7E7AF424A}"/>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185691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8C8DE-8331-4062-A77B-62E3BBEC3A75}"/>
              </a:ext>
            </a:extLst>
          </p:cNvPr>
          <p:cNvSpPr>
            <a:spLocks noGrp="1"/>
          </p:cNvSpPr>
          <p:nvPr>
            <p:ph type="dt" sz="half" idx="10"/>
          </p:nvPr>
        </p:nvSpPr>
        <p:spPr/>
        <p:txBody>
          <a:bodyPr/>
          <a:lstStyle/>
          <a:p>
            <a:fld id="{8F330377-589D-412A-BCFC-85073C0193F5}" type="datetime1">
              <a:rPr lang="en-US" smtClean="0"/>
              <a:t>12/19/2018</a:t>
            </a:fld>
            <a:endParaRPr lang="en-US"/>
          </a:p>
        </p:txBody>
      </p:sp>
      <p:sp>
        <p:nvSpPr>
          <p:cNvPr id="3" name="Symbol zastępczy stopki 2">
            <a:extLst>
              <a:ext uri="{FF2B5EF4-FFF2-40B4-BE49-F238E27FC236}">
                <a16:creationId xmlns:a16="http://schemas.microsoft.com/office/drawing/2014/main" id="{DCF90337-949D-4585-86CD-2712933C4738}"/>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id="{57944972-9A7C-4ED6-B466-0CE1BB82BB9C}"/>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180662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3C643F-3866-42B3-BE21-AAD6D9702B1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7D265D5E-2153-4F1A-85E7-376A1A4AE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EC45B704-1860-4B9E-914F-01AFA0D9F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CDE7274A-EA0D-42FD-8097-2B2E2873CD26}"/>
              </a:ext>
            </a:extLst>
          </p:cNvPr>
          <p:cNvSpPr>
            <a:spLocks noGrp="1"/>
          </p:cNvSpPr>
          <p:nvPr>
            <p:ph type="dt" sz="half" idx="10"/>
          </p:nvPr>
        </p:nvSpPr>
        <p:spPr/>
        <p:txBody>
          <a:bodyPr/>
          <a:lstStyle/>
          <a:p>
            <a:fld id="{7F954306-6930-4938-B1E0-2601849B30DC}" type="datetime1">
              <a:rPr lang="en-US" smtClean="0"/>
              <a:t>12/19/2018</a:t>
            </a:fld>
            <a:endParaRPr lang="en-US"/>
          </a:p>
        </p:txBody>
      </p:sp>
      <p:sp>
        <p:nvSpPr>
          <p:cNvPr id="6" name="Symbol zastępczy stopki 5">
            <a:extLst>
              <a:ext uri="{FF2B5EF4-FFF2-40B4-BE49-F238E27FC236}">
                <a16:creationId xmlns:a16="http://schemas.microsoft.com/office/drawing/2014/main" id="{478F383B-D517-41CE-BBBD-7ED90A8C1607}"/>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E5BB5CF9-0785-4356-B4C6-A03D3A8D1F01}"/>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3370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EBB5D0-ACE1-4781-8631-B210990A2E2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07C72E3D-BFC9-4EA4-A6CB-DF28A85FA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E3D143AC-AE81-423D-A2D9-4A8322E5A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4B37DBEC-3853-4CAA-9D8A-B14B9929953A}"/>
              </a:ext>
            </a:extLst>
          </p:cNvPr>
          <p:cNvSpPr>
            <a:spLocks noGrp="1"/>
          </p:cNvSpPr>
          <p:nvPr>
            <p:ph type="dt" sz="half" idx="10"/>
          </p:nvPr>
        </p:nvSpPr>
        <p:spPr/>
        <p:txBody>
          <a:bodyPr/>
          <a:lstStyle/>
          <a:p>
            <a:fld id="{1E8D4C08-4211-40BB-A4E2-15721FD11104}" type="datetime1">
              <a:rPr lang="en-US" smtClean="0"/>
              <a:t>12/19/2018</a:t>
            </a:fld>
            <a:endParaRPr lang="en-US"/>
          </a:p>
        </p:txBody>
      </p:sp>
      <p:sp>
        <p:nvSpPr>
          <p:cNvPr id="6" name="Symbol zastępczy stopki 5">
            <a:extLst>
              <a:ext uri="{FF2B5EF4-FFF2-40B4-BE49-F238E27FC236}">
                <a16:creationId xmlns:a16="http://schemas.microsoft.com/office/drawing/2014/main" id="{CA97C24B-8C69-4C01-8271-2D4C68F2843D}"/>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33A6D1C9-3730-42A8-96C1-902C3012A158}"/>
              </a:ext>
            </a:extLst>
          </p:cNvPr>
          <p:cNvSpPr>
            <a:spLocks noGrp="1"/>
          </p:cNvSpPr>
          <p:nvPr>
            <p:ph type="sldNum" sz="quarter" idx="12"/>
          </p:nvPr>
        </p:nvSpPr>
        <p:spPr/>
        <p:txBody>
          <a:bodyPr/>
          <a:lstStyle/>
          <a:p>
            <a:fld id="{DEA10344-6865-4532-BF74-E3F312C77AB7}" type="slidenum">
              <a:rPr lang="en-US" smtClean="0"/>
              <a:t>‹#›</a:t>
            </a:fld>
            <a:endParaRPr lang="en-US"/>
          </a:p>
        </p:txBody>
      </p:sp>
    </p:spTree>
    <p:extLst>
      <p:ext uri="{BB962C8B-B14F-4D97-AF65-F5344CB8AC3E}">
        <p14:creationId xmlns:p14="http://schemas.microsoft.com/office/powerpoint/2010/main" val="185087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20E0016-8394-4020-8A6D-A3F99F7A8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FAEF4FED-D54F-49FA-903A-1CD64B72A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D0FC128D-B1CB-4F71-A604-748B0FE1E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8E4B3-C3ED-4648-B184-F87B4F2F9C21}" type="datetime1">
              <a:rPr lang="en-US" smtClean="0"/>
              <a:t>12/19/2018</a:t>
            </a:fld>
            <a:endParaRPr lang="en-US"/>
          </a:p>
        </p:txBody>
      </p:sp>
      <p:sp>
        <p:nvSpPr>
          <p:cNvPr id="5" name="Symbol zastępczy stopki 4">
            <a:extLst>
              <a:ext uri="{FF2B5EF4-FFF2-40B4-BE49-F238E27FC236}">
                <a16:creationId xmlns:a16="http://schemas.microsoft.com/office/drawing/2014/main" id="{D3275E1B-0D53-4D10-9A78-DD8C37131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a:extLst>
              <a:ext uri="{FF2B5EF4-FFF2-40B4-BE49-F238E27FC236}">
                <a16:creationId xmlns:a16="http://schemas.microsoft.com/office/drawing/2014/main" id="{6D545FF8-D5C5-4F8D-8816-3879E3F34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10344-6865-4532-BF74-E3F312C77AB7}" type="slidenum">
              <a:rPr lang="en-US" smtClean="0"/>
              <a:t>‹#›</a:t>
            </a:fld>
            <a:endParaRPr lang="en-US"/>
          </a:p>
        </p:txBody>
      </p:sp>
    </p:spTree>
    <p:extLst>
      <p:ext uri="{BB962C8B-B14F-4D97-AF65-F5344CB8AC3E}">
        <p14:creationId xmlns:p14="http://schemas.microsoft.com/office/powerpoint/2010/main" val="264994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3.jpg"/><Relationship Id="rId18" Type="http://schemas.openxmlformats.org/officeDocument/2006/relationships/image" Target="../media/image15.jpg"/><Relationship Id="rId26" Type="http://schemas.openxmlformats.org/officeDocument/2006/relationships/image" Target="../media/image41.jpg"/><Relationship Id="rId3" Type="http://schemas.openxmlformats.org/officeDocument/2006/relationships/image" Target="../media/image27.jpg"/><Relationship Id="rId21" Type="http://schemas.openxmlformats.org/officeDocument/2006/relationships/image" Target="../media/image38.jpg"/><Relationship Id="rId7" Type="http://schemas.openxmlformats.org/officeDocument/2006/relationships/image" Target="../media/image18.jpg"/><Relationship Id="rId12" Type="http://schemas.openxmlformats.org/officeDocument/2006/relationships/image" Target="../media/image13.jpg"/><Relationship Id="rId17" Type="http://schemas.openxmlformats.org/officeDocument/2006/relationships/image" Target="../media/image36.jpg"/><Relationship Id="rId25" Type="http://schemas.openxmlformats.org/officeDocument/2006/relationships/image" Target="../media/image40.jpg"/><Relationship Id="rId33" Type="http://schemas.openxmlformats.org/officeDocument/2006/relationships/image" Target="../media/image1.png"/><Relationship Id="rId2" Type="http://schemas.openxmlformats.org/officeDocument/2006/relationships/image" Target="../media/image9.png"/><Relationship Id="rId16" Type="http://schemas.openxmlformats.org/officeDocument/2006/relationships/image" Target="../media/image35.jpg"/><Relationship Id="rId20" Type="http://schemas.openxmlformats.org/officeDocument/2006/relationships/image" Target="../media/image12.jpg"/><Relationship Id="rId29"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9.jpg"/><Relationship Id="rId11" Type="http://schemas.openxmlformats.org/officeDocument/2006/relationships/image" Target="../media/image32.jpg"/><Relationship Id="rId24" Type="http://schemas.openxmlformats.org/officeDocument/2006/relationships/image" Target="../media/image10.jpg"/><Relationship Id="rId32" Type="http://schemas.openxmlformats.org/officeDocument/2006/relationships/image" Target="../media/image2.png"/><Relationship Id="rId5" Type="http://schemas.openxmlformats.org/officeDocument/2006/relationships/image" Target="../media/image28.jpg"/><Relationship Id="rId15" Type="http://schemas.openxmlformats.org/officeDocument/2006/relationships/image" Target="../media/image34.jpg"/><Relationship Id="rId23" Type="http://schemas.openxmlformats.org/officeDocument/2006/relationships/image" Target="../media/image39.jpg"/><Relationship Id="rId28" Type="http://schemas.openxmlformats.org/officeDocument/2006/relationships/image" Target="../media/image43.jpg"/><Relationship Id="rId10" Type="http://schemas.openxmlformats.org/officeDocument/2006/relationships/image" Target="../media/image31.jpg"/><Relationship Id="rId19" Type="http://schemas.openxmlformats.org/officeDocument/2006/relationships/image" Target="../media/image37.jpg"/><Relationship Id="rId31" Type="http://schemas.openxmlformats.org/officeDocument/2006/relationships/image" Target="../media/image44.jpg"/><Relationship Id="rId4" Type="http://schemas.openxmlformats.org/officeDocument/2006/relationships/image" Target="../media/image16.jpg"/><Relationship Id="rId9" Type="http://schemas.openxmlformats.org/officeDocument/2006/relationships/image" Target="../media/image14.jpg"/><Relationship Id="rId14" Type="http://schemas.openxmlformats.org/officeDocument/2006/relationships/image" Target="../media/image11.jpg"/><Relationship Id="rId22" Type="http://schemas.openxmlformats.org/officeDocument/2006/relationships/image" Target="../media/image17.jpg"/><Relationship Id="rId27" Type="http://schemas.openxmlformats.org/officeDocument/2006/relationships/image" Target="../media/image42.jpg"/><Relationship Id="rId30"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4532C9-2804-41C7-811E-2D0EA2EA229B}"/>
              </a:ext>
            </a:extLst>
          </p:cNvPr>
          <p:cNvSpPr>
            <a:spLocks noGrp="1"/>
          </p:cNvSpPr>
          <p:nvPr>
            <p:ph type="ctrTitle"/>
          </p:nvPr>
        </p:nvSpPr>
        <p:spPr>
          <a:xfrm>
            <a:off x="1524000" y="1132195"/>
            <a:ext cx="9144000" cy="2387600"/>
          </a:xfrm>
        </p:spPr>
        <p:txBody>
          <a:bodyPr/>
          <a:lstStyle/>
          <a:p>
            <a:r>
              <a:rPr lang="pl-PL" dirty="0"/>
              <a:t>Seniorat i co dalej</a:t>
            </a:r>
            <a:endParaRPr lang="en-US" dirty="0"/>
          </a:p>
        </p:txBody>
      </p:sp>
      <p:sp>
        <p:nvSpPr>
          <p:cNvPr id="3" name="Podtytuł 2">
            <a:extLst>
              <a:ext uri="{FF2B5EF4-FFF2-40B4-BE49-F238E27FC236}">
                <a16:creationId xmlns:a16="http://schemas.microsoft.com/office/drawing/2014/main" id="{BFFB2AE8-8DAC-47D2-B312-9C1B191BAE2A}"/>
              </a:ext>
            </a:extLst>
          </p:cNvPr>
          <p:cNvSpPr>
            <a:spLocks noGrp="1"/>
          </p:cNvSpPr>
          <p:nvPr>
            <p:ph type="subTitle" idx="1"/>
          </p:nvPr>
        </p:nvSpPr>
        <p:spPr>
          <a:xfrm>
            <a:off x="1524000" y="3611870"/>
            <a:ext cx="9144000" cy="1655762"/>
          </a:xfrm>
        </p:spPr>
        <p:txBody>
          <a:bodyPr/>
          <a:lstStyle/>
          <a:p>
            <a:r>
              <a:rPr lang="pl-PL" dirty="0"/>
              <a:t>Ergonomiczna i bezpieczna kuchnia</a:t>
            </a:r>
            <a:endParaRPr lang="en-US" dirty="0"/>
          </a:p>
        </p:txBody>
      </p:sp>
      <p:sp>
        <p:nvSpPr>
          <p:cNvPr id="4" name="Symbol zastępczy stopki 3">
            <a:extLst>
              <a:ext uri="{FF2B5EF4-FFF2-40B4-BE49-F238E27FC236}">
                <a16:creationId xmlns:a16="http://schemas.microsoft.com/office/drawing/2014/main" id="{AB599449-5B4D-4962-8C52-3FFBBBA98AC4}"/>
              </a:ext>
            </a:extLst>
          </p:cNvPr>
          <p:cNvSpPr>
            <a:spLocks noGrp="1"/>
          </p:cNvSpPr>
          <p:nvPr>
            <p:ph type="ftr" sz="quarter" idx="11"/>
          </p:nvPr>
        </p:nvSpPr>
        <p:spPr>
          <a:xfrm>
            <a:off x="7874000" y="11909732"/>
            <a:ext cx="4114800" cy="365125"/>
          </a:xfrm>
        </p:spPr>
        <p:txBody>
          <a:bodyPr/>
          <a:lstStyle/>
          <a:p>
            <a:endParaRPr lang="en-US" dirty="0"/>
          </a:p>
        </p:txBody>
      </p:sp>
      <p:sp>
        <p:nvSpPr>
          <p:cNvPr id="5" name="Rectangle 2">
            <a:extLst>
              <a:ext uri="{FF2B5EF4-FFF2-40B4-BE49-F238E27FC236}">
                <a16:creationId xmlns:a16="http://schemas.microsoft.com/office/drawing/2014/main" id="{FB6DB50C-1CD5-4B76-A3AD-DA74638724E9}"/>
              </a:ext>
            </a:extLst>
          </p:cNvPr>
          <p:cNvSpPr>
            <a:spLocks noChangeArrowheads="1"/>
          </p:cNvSpPr>
          <p:nvPr/>
        </p:nvSpPr>
        <p:spPr bwMode="auto">
          <a:xfrm>
            <a:off x="3835400" y="55533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025" name="Obraz 30">
            <a:extLst>
              <a:ext uri="{FF2B5EF4-FFF2-40B4-BE49-F238E27FC236}">
                <a16:creationId xmlns:a16="http://schemas.microsoft.com/office/drawing/2014/main" id="{5D89BC18-3CE0-467A-AB90-682D3CA79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5969308"/>
            <a:ext cx="4521200" cy="7461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999FC21-3367-4712-AE02-8788DBE72CEB}"/>
              </a:ext>
            </a:extLst>
          </p:cNvPr>
          <p:cNvSpPr>
            <a:spLocks noChangeArrowheads="1"/>
          </p:cNvSpPr>
          <p:nvPr/>
        </p:nvSpPr>
        <p:spPr bwMode="auto">
          <a:xfrm>
            <a:off x="3835400" y="67154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pl-PL" altLang="pl-PL" sz="1800" b="0" i="0" u="none" strike="noStrike" cap="none" normalizeH="0" baseline="0">
              <a:ln>
                <a:noFill/>
              </a:ln>
              <a:solidFill>
                <a:schemeClr val="tx1"/>
              </a:solidFill>
              <a:effectLst/>
              <a:latin typeface="Arial" panose="020B0604020202020204" pitchFamily="34" charset="0"/>
            </a:endParaRPr>
          </a:p>
        </p:txBody>
      </p:sp>
      <p:pic>
        <p:nvPicPr>
          <p:cNvPr id="9" name="Obraz 8">
            <a:extLst>
              <a:ext uri="{FF2B5EF4-FFF2-40B4-BE49-F238E27FC236}">
                <a16:creationId xmlns:a16="http://schemas.microsoft.com/office/drawing/2014/main" id="{850BD673-A7C8-49EF-98F4-4CB774FE6A00}"/>
              </a:ext>
            </a:extLst>
          </p:cNvPr>
          <p:cNvPicPr/>
          <p:nvPr/>
        </p:nvPicPr>
        <p:blipFill>
          <a:blip r:embed="rId3"/>
          <a:stretch>
            <a:fillRect/>
          </a:stretch>
        </p:blipFill>
        <p:spPr bwMode="auto">
          <a:xfrm>
            <a:off x="4447407" y="574983"/>
            <a:ext cx="3552825" cy="657225"/>
          </a:xfrm>
          <a:prstGeom prst="rect">
            <a:avLst/>
          </a:prstGeom>
          <a:noFill/>
          <a:ln w="9525">
            <a:noFill/>
            <a:miter lim="800000"/>
            <a:headEnd/>
            <a:tailEnd/>
          </a:ln>
        </p:spPr>
      </p:pic>
    </p:spTree>
    <p:extLst>
      <p:ext uri="{BB962C8B-B14F-4D97-AF65-F5344CB8AC3E}">
        <p14:creationId xmlns:p14="http://schemas.microsoft.com/office/powerpoint/2010/main" val="181985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305507-1A68-48EB-B27B-9ABEC841DD2E}"/>
              </a:ext>
            </a:extLst>
          </p:cNvPr>
          <p:cNvSpPr>
            <a:spLocks noGrp="1"/>
          </p:cNvSpPr>
          <p:nvPr>
            <p:ph type="title"/>
          </p:nvPr>
        </p:nvSpPr>
        <p:spPr/>
        <p:txBody>
          <a:bodyPr/>
          <a:lstStyle/>
          <a:p>
            <a:r>
              <a:rPr lang="pl-PL" dirty="0"/>
              <a:t>Ikony lub zdjęcia</a:t>
            </a:r>
            <a:endParaRPr lang="en-US" dirty="0"/>
          </a:p>
        </p:txBody>
      </p:sp>
      <p:pic>
        <p:nvPicPr>
          <p:cNvPr id="13" name="Obraz 12">
            <a:extLst>
              <a:ext uri="{FF2B5EF4-FFF2-40B4-BE49-F238E27FC236}">
                <a16:creationId xmlns:a16="http://schemas.microsoft.com/office/drawing/2014/main" id="{A3A7A311-0216-4EF2-994B-677EDE590C65}"/>
              </a:ext>
            </a:extLst>
          </p:cNvPr>
          <p:cNvPicPr>
            <a:picLocks noChangeAspect="1"/>
          </p:cNvPicPr>
          <p:nvPr/>
        </p:nvPicPr>
        <p:blipFill rotWithShape="1">
          <a:blip r:embed="rId2">
            <a:extLst>
              <a:ext uri="{28A0092B-C50C-407E-A947-70E740481C1C}">
                <a14:useLocalDpi xmlns:a14="http://schemas.microsoft.com/office/drawing/2010/main" val="0"/>
              </a:ext>
            </a:extLst>
          </a:blip>
          <a:srcRect l="28518" r="29921"/>
          <a:stretch/>
        </p:blipFill>
        <p:spPr>
          <a:xfrm>
            <a:off x="7072991" y="3233273"/>
            <a:ext cx="1008285" cy="1044102"/>
          </a:xfrm>
          <a:prstGeom prst="rect">
            <a:avLst/>
          </a:prstGeom>
        </p:spPr>
      </p:pic>
      <p:pic>
        <p:nvPicPr>
          <p:cNvPr id="15" name="Obraz 14">
            <a:extLst>
              <a:ext uri="{FF2B5EF4-FFF2-40B4-BE49-F238E27FC236}">
                <a16:creationId xmlns:a16="http://schemas.microsoft.com/office/drawing/2014/main" id="{3FAC443F-3FF4-40F0-8B40-0553A7CFA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331" y="3373205"/>
            <a:ext cx="1046258" cy="1046258"/>
          </a:xfrm>
          <a:prstGeom prst="rect">
            <a:avLst/>
          </a:prstGeom>
        </p:spPr>
      </p:pic>
      <p:pic>
        <p:nvPicPr>
          <p:cNvPr id="19" name="Symbol zastępczy zawartości 18">
            <a:extLst>
              <a:ext uri="{FF2B5EF4-FFF2-40B4-BE49-F238E27FC236}">
                <a16:creationId xmlns:a16="http://schemas.microsoft.com/office/drawing/2014/main" id="{8C9FECAD-89F5-44EE-92BB-E28BBD8952B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115777" y="5430399"/>
            <a:ext cx="959738" cy="959738"/>
          </a:xfrm>
        </p:spPr>
      </p:pic>
      <p:pic>
        <p:nvPicPr>
          <p:cNvPr id="21" name="Obraz 20">
            <a:extLst>
              <a:ext uri="{FF2B5EF4-FFF2-40B4-BE49-F238E27FC236}">
                <a16:creationId xmlns:a16="http://schemas.microsoft.com/office/drawing/2014/main" id="{19B04E5A-8098-4881-82DA-3268AA5B0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42" y="3373205"/>
            <a:ext cx="1108291" cy="1108291"/>
          </a:xfrm>
          <a:prstGeom prst="rect">
            <a:avLst/>
          </a:prstGeom>
        </p:spPr>
      </p:pic>
      <p:pic>
        <p:nvPicPr>
          <p:cNvPr id="30" name="Obraz 29">
            <a:extLst>
              <a:ext uri="{FF2B5EF4-FFF2-40B4-BE49-F238E27FC236}">
                <a16:creationId xmlns:a16="http://schemas.microsoft.com/office/drawing/2014/main" id="{111D1414-5FE6-4B14-BABB-041BF1F5D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2122" y="4390839"/>
            <a:ext cx="959633" cy="959633"/>
          </a:xfrm>
          <a:prstGeom prst="rect">
            <a:avLst/>
          </a:prstGeom>
        </p:spPr>
      </p:pic>
      <p:pic>
        <p:nvPicPr>
          <p:cNvPr id="32" name="Obraz 31">
            <a:extLst>
              <a:ext uri="{FF2B5EF4-FFF2-40B4-BE49-F238E27FC236}">
                <a16:creationId xmlns:a16="http://schemas.microsoft.com/office/drawing/2014/main" id="{118A0ADE-CD4E-48B6-88DB-C44B940C9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8235" y="4539794"/>
            <a:ext cx="939742" cy="939742"/>
          </a:xfrm>
          <a:prstGeom prst="rect">
            <a:avLst/>
          </a:prstGeom>
        </p:spPr>
      </p:pic>
      <p:pic>
        <p:nvPicPr>
          <p:cNvPr id="34" name="Obraz 33">
            <a:extLst>
              <a:ext uri="{FF2B5EF4-FFF2-40B4-BE49-F238E27FC236}">
                <a16:creationId xmlns:a16="http://schemas.microsoft.com/office/drawing/2014/main" id="{ED8A996E-35CA-4F2E-8CAC-7DF18D4213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187" y="3379730"/>
            <a:ext cx="1046259" cy="1046259"/>
          </a:xfrm>
          <a:prstGeom prst="rect">
            <a:avLst/>
          </a:prstGeom>
        </p:spPr>
      </p:pic>
      <p:pic>
        <p:nvPicPr>
          <p:cNvPr id="36" name="Obraz 35">
            <a:extLst>
              <a:ext uri="{FF2B5EF4-FFF2-40B4-BE49-F238E27FC236}">
                <a16:creationId xmlns:a16="http://schemas.microsoft.com/office/drawing/2014/main" id="{9CDEC0E4-4D6C-41C2-AA3F-EDACDCB677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2191" y="3387437"/>
            <a:ext cx="1003402" cy="1003402"/>
          </a:xfrm>
          <a:prstGeom prst="rect">
            <a:avLst/>
          </a:prstGeom>
        </p:spPr>
      </p:pic>
      <p:pic>
        <p:nvPicPr>
          <p:cNvPr id="40" name="Obraz 39">
            <a:extLst>
              <a:ext uri="{FF2B5EF4-FFF2-40B4-BE49-F238E27FC236}">
                <a16:creationId xmlns:a16="http://schemas.microsoft.com/office/drawing/2014/main" id="{28E16F2B-792C-4E1E-83DC-9607B70D09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6524" y="5376707"/>
            <a:ext cx="1046258" cy="1046258"/>
          </a:xfrm>
          <a:prstGeom prst="rect">
            <a:avLst/>
          </a:prstGeom>
        </p:spPr>
      </p:pic>
      <p:pic>
        <p:nvPicPr>
          <p:cNvPr id="42" name="Obraz 41">
            <a:extLst>
              <a:ext uri="{FF2B5EF4-FFF2-40B4-BE49-F238E27FC236}">
                <a16:creationId xmlns:a16="http://schemas.microsoft.com/office/drawing/2014/main" id="{F8EC6558-51B4-4C0B-8E2C-E76930E423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84621" y="4313841"/>
            <a:ext cx="1046258" cy="1046258"/>
          </a:xfrm>
          <a:prstGeom prst="rect">
            <a:avLst/>
          </a:prstGeom>
        </p:spPr>
      </p:pic>
      <p:pic>
        <p:nvPicPr>
          <p:cNvPr id="44" name="Obraz 43">
            <a:extLst>
              <a:ext uri="{FF2B5EF4-FFF2-40B4-BE49-F238E27FC236}">
                <a16:creationId xmlns:a16="http://schemas.microsoft.com/office/drawing/2014/main" id="{C2F0881E-9606-4412-A846-414F0D5C67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98230" y="4425989"/>
            <a:ext cx="880044" cy="880044"/>
          </a:xfrm>
          <a:prstGeom prst="rect">
            <a:avLst/>
          </a:prstGeom>
        </p:spPr>
      </p:pic>
      <p:pic>
        <p:nvPicPr>
          <p:cNvPr id="58" name="Obraz 57">
            <a:extLst>
              <a:ext uri="{FF2B5EF4-FFF2-40B4-BE49-F238E27FC236}">
                <a16:creationId xmlns:a16="http://schemas.microsoft.com/office/drawing/2014/main" id="{919F9A07-C090-4400-ADB4-7B5E9A9FE15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09546" y="3420721"/>
            <a:ext cx="831389" cy="831389"/>
          </a:xfrm>
          <a:prstGeom prst="rect">
            <a:avLst/>
          </a:prstGeom>
        </p:spPr>
      </p:pic>
      <p:pic>
        <p:nvPicPr>
          <p:cNvPr id="60" name="Obraz 59">
            <a:extLst>
              <a:ext uri="{FF2B5EF4-FFF2-40B4-BE49-F238E27FC236}">
                <a16:creationId xmlns:a16="http://schemas.microsoft.com/office/drawing/2014/main" id="{581392EE-61A8-4954-83C4-9A8F04EE69A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75866" y="3379730"/>
            <a:ext cx="928885" cy="928885"/>
          </a:xfrm>
          <a:prstGeom prst="rect">
            <a:avLst/>
          </a:prstGeom>
        </p:spPr>
      </p:pic>
      <p:pic>
        <p:nvPicPr>
          <p:cNvPr id="62" name="Obraz 61">
            <a:extLst>
              <a:ext uri="{FF2B5EF4-FFF2-40B4-BE49-F238E27FC236}">
                <a16:creationId xmlns:a16="http://schemas.microsoft.com/office/drawing/2014/main" id="{EFDE514E-60BC-4438-9751-16BCDD6734C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63840" y="4235926"/>
            <a:ext cx="1008285" cy="1008285"/>
          </a:xfrm>
          <a:prstGeom prst="rect">
            <a:avLst/>
          </a:prstGeom>
        </p:spPr>
      </p:pic>
      <p:pic>
        <p:nvPicPr>
          <p:cNvPr id="64" name="Obraz 63">
            <a:extLst>
              <a:ext uri="{FF2B5EF4-FFF2-40B4-BE49-F238E27FC236}">
                <a16:creationId xmlns:a16="http://schemas.microsoft.com/office/drawing/2014/main" id="{6B00D972-32E1-4284-9A6B-6B2E8A99B3D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35669" y="5394240"/>
            <a:ext cx="890630" cy="890630"/>
          </a:xfrm>
          <a:prstGeom prst="rect">
            <a:avLst/>
          </a:prstGeom>
        </p:spPr>
      </p:pic>
      <p:pic>
        <p:nvPicPr>
          <p:cNvPr id="66" name="Obraz 65">
            <a:extLst>
              <a:ext uri="{FF2B5EF4-FFF2-40B4-BE49-F238E27FC236}">
                <a16:creationId xmlns:a16="http://schemas.microsoft.com/office/drawing/2014/main" id="{A983E4C1-7E2B-4B49-94E5-47214715A75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09546" y="5316918"/>
            <a:ext cx="1003672" cy="1003672"/>
          </a:xfrm>
          <a:prstGeom prst="rect">
            <a:avLst/>
          </a:prstGeom>
        </p:spPr>
      </p:pic>
      <p:pic>
        <p:nvPicPr>
          <p:cNvPr id="68" name="Obraz 67">
            <a:extLst>
              <a:ext uri="{FF2B5EF4-FFF2-40B4-BE49-F238E27FC236}">
                <a16:creationId xmlns:a16="http://schemas.microsoft.com/office/drawing/2014/main" id="{C195F689-BADB-4D9F-B3E5-79057E8AD03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84206" y="4390839"/>
            <a:ext cx="1003401" cy="1003401"/>
          </a:xfrm>
          <a:prstGeom prst="rect">
            <a:avLst/>
          </a:prstGeom>
        </p:spPr>
      </p:pic>
      <p:pic>
        <p:nvPicPr>
          <p:cNvPr id="70" name="Obraz 69">
            <a:extLst>
              <a:ext uri="{FF2B5EF4-FFF2-40B4-BE49-F238E27FC236}">
                <a16:creationId xmlns:a16="http://schemas.microsoft.com/office/drawing/2014/main" id="{43989E78-E33C-4988-85E9-886ADA9F018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709" y="4383858"/>
            <a:ext cx="1010652" cy="1010652"/>
          </a:xfrm>
          <a:prstGeom prst="rect">
            <a:avLst/>
          </a:prstGeom>
        </p:spPr>
      </p:pic>
      <p:pic>
        <p:nvPicPr>
          <p:cNvPr id="72" name="Obraz 71">
            <a:extLst>
              <a:ext uri="{FF2B5EF4-FFF2-40B4-BE49-F238E27FC236}">
                <a16:creationId xmlns:a16="http://schemas.microsoft.com/office/drawing/2014/main" id="{2C6E8CF3-2815-4398-8D56-B56A5E5197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26729" y="4235927"/>
            <a:ext cx="1131930" cy="1131930"/>
          </a:xfrm>
          <a:prstGeom prst="rect">
            <a:avLst/>
          </a:prstGeom>
        </p:spPr>
      </p:pic>
      <p:pic>
        <p:nvPicPr>
          <p:cNvPr id="74" name="Obraz 73">
            <a:extLst>
              <a:ext uri="{FF2B5EF4-FFF2-40B4-BE49-F238E27FC236}">
                <a16:creationId xmlns:a16="http://schemas.microsoft.com/office/drawing/2014/main" id="{9DF8524A-6B1B-4C78-91C4-E78BDA90B5A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41014" y="5376707"/>
            <a:ext cx="1046258" cy="1046258"/>
          </a:xfrm>
          <a:prstGeom prst="rect">
            <a:avLst/>
          </a:prstGeom>
        </p:spPr>
      </p:pic>
      <p:pic>
        <p:nvPicPr>
          <p:cNvPr id="76" name="Obraz 75">
            <a:extLst>
              <a:ext uri="{FF2B5EF4-FFF2-40B4-BE49-F238E27FC236}">
                <a16:creationId xmlns:a16="http://schemas.microsoft.com/office/drawing/2014/main" id="{69D74C93-2B41-4E26-9D3B-8A6C21C7F6C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19920" y="5380848"/>
            <a:ext cx="939742" cy="939742"/>
          </a:xfrm>
          <a:prstGeom prst="rect">
            <a:avLst/>
          </a:prstGeom>
        </p:spPr>
      </p:pic>
      <p:pic>
        <p:nvPicPr>
          <p:cNvPr id="78" name="Obraz 77">
            <a:extLst>
              <a:ext uri="{FF2B5EF4-FFF2-40B4-BE49-F238E27FC236}">
                <a16:creationId xmlns:a16="http://schemas.microsoft.com/office/drawing/2014/main" id="{033EC697-89C8-408A-B63A-AD286AD0AEC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189467" y="3346737"/>
            <a:ext cx="928886" cy="928886"/>
          </a:xfrm>
          <a:prstGeom prst="rect">
            <a:avLst/>
          </a:prstGeom>
        </p:spPr>
      </p:pic>
      <p:pic>
        <p:nvPicPr>
          <p:cNvPr id="80" name="Obraz 79">
            <a:extLst>
              <a:ext uri="{FF2B5EF4-FFF2-40B4-BE49-F238E27FC236}">
                <a16:creationId xmlns:a16="http://schemas.microsoft.com/office/drawing/2014/main" id="{F9EE0A90-3702-4856-800F-2B76F9627BB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46016" y="5394510"/>
            <a:ext cx="1003402" cy="1003402"/>
          </a:xfrm>
          <a:prstGeom prst="rect">
            <a:avLst/>
          </a:prstGeom>
        </p:spPr>
      </p:pic>
      <p:pic>
        <p:nvPicPr>
          <p:cNvPr id="82" name="Obraz 81">
            <a:extLst>
              <a:ext uri="{FF2B5EF4-FFF2-40B4-BE49-F238E27FC236}">
                <a16:creationId xmlns:a16="http://schemas.microsoft.com/office/drawing/2014/main" id="{4F1EBA68-0CDD-49BE-81A5-BDE567C0DD9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63842" y="5394510"/>
            <a:ext cx="1010652" cy="1010652"/>
          </a:xfrm>
          <a:prstGeom prst="rect">
            <a:avLst/>
          </a:prstGeom>
        </p:spPr>
      </p:pic>
      <p:pic>
        <p:nvPicPr>
          <p:cNvPr id="86" name="Obraz 85">
            <a:extLst>
              <a:ext uri="{FF2B5EF4-FFF2-40B4-BE49-F238E27FC236}">
                <a16:creationId xmlns:a16="http://schemas.microsoft.com/office/drawing/2014/main" id="{4F670AF1-194B-427B-A28A-807FCA0C6E1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672412" y="3456937"/>
            <a:ext cx="940825" cy="940825"/>
          </a:xfrm>
          <a:prstGeom prst="rect">
            <a:avLst/>
          </a:prstGeom>
        </p:spPr>
      </p:pic>
      <p:pic>
        <p:nvPicPr>
          <p:cNvPr id="88" name="Obraz 87">
            <a:extLst>
              <a:ext uri="{FF2B5EF4-FFF2-40B4-BE49-F238E27FC236}">
                <a16:creationId xmlns:a16="http://schemas.microsoft.com/office/drawing/2014/main" id="{E21582FE-A77B-4A41-AE71-D69C4D893D8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541334" y="4383858"/>
            <a:ext cx="959632" cy="959632"/>
          </a:xfrm>
          <a:prstGeom prst="rect">
            <a:avLst/>
          </a:prstGeom>
        </p:spPr>
      </p:pic>
      <p:pic>
        <p:nvPicPr>
          <p:cNvPr id="92" name="Obraz 91">
            <a:extLst>
              <a:ext uri="{FF2B5EF4-FFF2-40B4-BE49-F238E27FC236}">
                <a16:creationId xmlns:a16="http://schemas.microsoft.com/office/drawing/2014/main" id="{02B2C2CC-A228-4794-B780-42FCCC90B0D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610845" y="5339175"/>
            <a:ext cx="1046258" cy="1046258"/>
          </a:xfrm>
          <a:prstGeom prst="rect">
            <a:avLst/>
          </a:prstGeom>
        </p:spPr>
      </p:pic>
      <p:pic>
        <p:nvPicPr>
          <p:cNvPr id="94" name="Obraz 93">
            <a:extLst>
              <a:ext uri="{FF2B5EF4-FFF2-40B4-BE49-F238E27FC236}">
                <a16:creationId xmlns:a16="http://schemas.microsoft.com/office/drawing/2014/main" id="{3FB0AF6F-5FC2-4DB0-867A-ACCB796A2EA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181220" y="4343935"/>
            <a:ext cx="1039666" cy="1039666"/>
          </a:xfrm>
          <a:prstGeom prst="rect">
            <a:avLst/>
          </a:prstGeom>
        </p:spPr>
      </p:pic>
      <p:pic>
        <p:nvPicPr>
          <p:cNvPr id="98" name="Obraz 97">
            <a:extLst>
              <a:ext uri="{FF2B5EF4-FFF2-40B4-BE49-F238E27FC236}">
                <a16:creationId xmlns:a16="http://schemas.microsoft.com/office/drawing/2014/main" id="{0A49B142-D138-434D-9622-BCC3D51F0E7B}"/>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061589" y="5350472"/>
            <a:ext cx="1039665" cy="1039665"/>
          </a:xfrm>
          <a:prstGeom prst="rect">
            <a:avLst/>
          </a:prstGeom>
        </p:spPr>
      </p:pic>
      <p:pic>
        <p:nvPicPr>
          <p:cNvPr id="4" name="Obraz 3">
            <a:extLst>
              <a:ext uri="{FF2B5EF4-FFF2-40B4-BE49-F238E27FC236}">
                <a16:creationId xmlns:a16="http://schemas.microsoft.com/office/drawing/2014/main" id="{DD6564B1-21E4-4FE7-91DC-C53E6727FE7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075280" y="3267827"/>
            <a:ext cx="1070654" cy="1070654"/>
          </a:xfrm>
          <a:prstGeom prst="rect">
            <a:avLst/>
          </a:prstGeom>
        </p:spPr>
      </p:pic>
      <p:sp>
        <p:nvSpPr>
          <p:cNvPr id="3" name="Symbol zastępczy stopki 2">
            <a:extLst>
              <a:ext uri="{FF2B5EF4-FFF2-40B4-BE49-F238E27FC236}">
                <a16:creationId xmlns:a16="http://schemas.microsoft.com/office/drawing/2014/main" id="{1B02B5FA-1F2A-4955-A0E0-20289A726AE6}"/>
              </a:ext>
            </a:extLst>
          </p:cNvPr>
          <p:cNvSpPr>
            <a:spLocks noGrp="1"/>
          </p:cNvSpPr>
          <p:nvPr>
            <p:ph type="ftr" sz="quarter" idx="11"/>
          </p:nvPr>
        </p:nvSpPr>
        <p:spPr/>
        <p:txBody>
          <a:bodyPr/>
          <a:lstStyle/>
          <a:p>
            <a:endParaRPr lang="en-US" dirty="0"/>
          </a:p>
        </p:txBody>
      </p:sp>
      <p:pic>
        <p:nvPicPr>
          <p:cNvPr id="35" name="Obraz 34">
            <a:extLst>
              <a:ext uri="{FF2B5EF4-FFF2-40B4-BE49-F238E27FC236}">
                <a16:creationId xmlns:a16="http://schemas.microsoft.com/office/drawing/2014/main" id="{A9B84622-1372-4574-BA62-FFAC0588D2F6}"/>
              </a:ext>
            </a:extLst>
          </p:cNvPr>
          <p:cNvPicPr/>
          <p:nvPr/>
        </p:nvPicPr>
        <p:blipFill>
          <a:blip r:embed="rId32"/>
          <a:stretch>
            <a:fillRect/>
          </a:stretch>
        </p:blipFill>
        <p:spPr bwMode="auto">
          <a:xfrm>
            <a:off x="-21946" y="18709"/>
            <a:ext cx="3552825" cy="657225"/>
          </a:xfrm>
          <a:prstGeom prst="rect">
            <a:avLst/>
          </a:prstGeom>
          <a:noFill/>
          <a:ln w="9525">
            <a:noFill/>
            <a:miter lim="800000"/>
            <a:headEnd/>
            <a:tailEnd/>
          </a:ln>
        </p:spPr>
      </p:pic>
      <p:pic>
        <p:nvPicPr>
          <p:cNvPr id="37" name="Obraz 30">
            <a:extLst>
              <a:ext uri="{FF2B5EF4-FFF2-40B4-BE49-F238E27FC236}">
                <a16:creationId xmlns:a16="http://schemas.microsoft.com/office/drawing/2014/main" id="{F3F95D52-307A-44C0-AC48-61ECBF9D1F8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35400" y="6298808"/>
            <a:ext cx="4521200" cy="4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0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DFE7D60-3C2C-429C-80D4-DE3A9FB88022}"/>
              </a:ext>
            </a:extLst>
          </p:cNvPr>
          <p:cNvSpPr>
            <a:spLocks noGrp="1"/>
          </p:cNvSpPr>
          <p:nvPr>
            <p:ph idx="1"/>
          </p:nvPr>
        </p:nvSpPr>
        <p:spPr>
          <a:xfrm>
            <a:off x="838200" y="730250"/>
            <a:ext cx="10515600" cy="2098675"/>
          </a:xfrm>
        </p:spPr>
        <p:txBody>
          <a:bodyPr>
            <a:normAutofit/>
          </a:bodyPr>
          <a:lstStyle/>
          <a:p>
            <a:pPr lvl="1"/>
            <a:r>
              <a:rPr lang="pl-PL" sz="1400" b="1" dirty="0"/>
              <a:t>Talerze.</a:t>
            </a:r>
            <a:endParaRPr lang="en-US" sz="1400" dirty="0"/>
          </a:p>
          <a:p>
            <a:pPr marL="0" indent="0">
              <a:buNone/>
            </a:pPr>
            <a:r>
              <a:rPr lang="pl-PL" sz="1400" dirty="0"/>
              <a:t>Talerze przeważnie (najczęściej) przechowywane są w szafce stojącej lub wiszącej. Przechowywanie talerzy w szufladach, w szafkach stojących, jest lepszym, bardziej ergonomicznym rozwiązaniem. Szafki z szufladami są droższe, stąd być może rzadziej spotykane</a:t>
            </a:r>
            <a:endParaRPr lang="en-US" sz="1400" dirty="0"/>
          </a:p>
          <a:p>
            <a:pPr marL="0" indent="0">
              <a:buNone/>
            </a:pPr>
            <a:r>
              <a:rPr lang="pl-PL" sz="1400" dirty="0"/>
              <a:t>W wypadku, gdy w szafce znajdują się jeszcze inne naczynia (inne przedmioty), zalecamy, by oznaczenie umieścić na tej wysokości szafki, na której faktycznie znajdują się talerze. </a:t>
            </a:r>
            <a:endParaRPr lang="en-US" sz="1400" dirty="0"/>
          </a:p>
        </p:txBody>
      </p:sp>
      <p:pic>
        <p:nvPicPr>
          <p:cNvPr id="4" name="Obraz 3">
            <a:extLst>
              <a:ext uri="{FF2B5EF4-FFF2-40B4-BE49-F238E27FC236}">
                <a16:creationId xmlns:a16="http://schemas.microsoft.com/office/drawing/2014/main" id="{C1ECA762-1BF9-44E0-A345-F0860B2E8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9" y="89987"/>
            <a:ext cx="1010652" cy="1010652"/>
          </a:xfrm>
          <a:prstGeom prst="rect">
            <a:avLst/>
          </a:prstGeom>
        </p:spPr>
      </p:pic>
      <p:pic>
        <p:nvPicPr>
          <p:cNvPr id="5" name="Obraz 4">
            <a:extLst>
              <a:ext uri="{FF2B5EF4-FFF2-40B4-BE49-F238E27FC236}">
                <a16:creationId xmlns:a16="http://schemas.microsoft.com/office/drawing/2014/main" id="{CF7D6708-CBF5-48F7-8A36-B64A439C34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4" y="2667000"/>
            <a:ext cx="1090295" cy="1004570"/>
          </a:xfrm>
          <a:prstGeom prst="rect">
            <a:avLst/>
          </a:prstGeom>
          <a:noFill/>
          <a:ln>
            <a:noFill/>
          </a:ln>
        </p:spPr>
      </p:pic>
      <p:sp>
        <p:nvSpPr>
          <p:cNvPr id="6" name="Symbol zastępczy zawartości 2">
            <a:extLst>
              <a:ext uri="{FF2B5EF4-FFF2-40B4-BE49-F238E27FC236}">
                <a16:creationId xmlns:a16="http://schemas.microsoft.com/office/drawing/2014/main" id="{073E2BDD-E79A-4345-A60E-E12BEE43F1A3}"/>
              </a:ext>
            </a:extLst>
          </p:cNvPr>
          <p:cNvSpPr txBox="1">
            <a:spLocks/>
          </p:cNvSpPr>
          <p:nvPr/>
        </p:nvSpPr>
        <p:spPr>
          <a:xfrm>
            <a:off x="838200" y="3345948"/>
            <a:ext cx="10515600" cy="1742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pl-PL" sz="1400" b="1" dirty="0"/>
              <a:t>Sztućce.</a:t>
            </a:r>
            <a:endParaRPr lang="en-US" sz="1400" dirty="0"/>
          </a:p>
          <a:p>
            <a:pPr marL="0" indent="0">
              <a:buNone/>
            </a:pPr>
            <a:r>
              <a:rPr lang="pl-PL" sz="1400" dirty="0"/>
              <a:t>Sztućce przeważnie (najczęściej) przechowywane są w szufladzie.   Większość szafek (w zabudowie standardowej) posiada jedną „górną” szufladę. Najprostszym sposobem na segregację/uporządkowanie sztućców jest zastosowanie pojemnika z podziałem na przegródki. Przegródki dostosowane wielkością do rodzaju sztućców pomagają w odpowiednim układaniu. </a:t>
            </a:r>
            <a:endParaRPr lang="en-US" sz="1400" dirty="0"/>
          </a:p>
          <a:p>
            <a:pPr marL="0" indent="0">
              <a:buNone/>
            </a:pPr>
            <a:r>
              <a:rPr lang="pl-PL" sz="1400" dirty="0"/>
              <a:t>Jeśli w szufladzie obok pojemnika na sztućce jest miejsce (szuflada szersza niż 40 cm), należy sprawdzić, jakie przedmioty tam się znajdują. Jeśli są to inne przyrządy, można dołożyć kolejny pojemnik lub zastosować innego typu przegrody (p. np. oferta sklepu IKEA).  </a:t>
            </a:r>
            <a:endParaRPr lang="en-US" sz="1400" dirty="0"/>
          </a:p>
        </p:txBody>
      </p:sp>
      <p:sp>
        <p:nvSpPr>
          <p:cNvPr id="2" name="Symbol zastępczy stopki 1">
            <a:extLst>
              <a:ext uri="{FF2B5EF4-FFF2-40B4-BE49-F238E27FC236}">
                <a16:creationId xmlns:a16="http://schemas.microsoft.com/office/drawing/2014/main" id="{683E949B-EF90-4DBF-9527-8C886F3C1AF3}"/>
              </a:ext>
            </a:extLst>
          </p:cNvPr>
          <p:cNvSpPr>
            <a:spLocks noGrp="1"/>
          </p:cNvSpPr>
          <p:nvPr>
            <p:ph type="ftr" sz="quarter" idx="11"/>
          </p:nvPr>
        </p:nvSpPr>
        <p:spPr/>
        <p:txBody>
          <a:bodyPr/>
          <a:lstStyle/>
          <a:p>
            <a:endParaRPr lang="en-US" dirty="0"/>
          </a:p>
        </p:txBody>
      </p:sp>
      <p:pic>
        <p:nvPicPr>
          <p:cNvPr id="7" name="Obraz 6">
            <a:extLst>
              <a:ext uri="{FF2B5EF4-FFF2-40B4-BE49-F238E27FC236}">
                <a16:creationId xmlns:a16="http://schemas.microsoft.com/office/drawing/2014/main" id="{B8265194-281D-4EDF-AA30-29317D2E6C51}"/>
              </a:ext>
            </a:extLst>
          </p:cNvPr>
          <p:cNvPicPr/>
          <p:nvPr/>
        </p:nvPicPr>
        <p:blipFill>
          <a:blip r:embed="rId4"/>
          <a:stretch>
            <a:fillRect/>
          </a:stretch>
        </p:blipFill>
        <p:spPr bwMode="auto">
          <a:xfrm>
            <a:off x="8377237" y="73025"/>
            <a:ext cx="3552825" cy="657225"/>
          </a:xfrm>
          <a:prstGeom prst="rect">
            <a:avLst/>
          </a:prstGeom>
          <a:noFill/>
          <a:ln w="9525">
            <a:noFill/>
            <a:miter lim="800000"/>
            <a:headEnd/>
            <a:tailEnd/>
          </a:ln>
        </p:spPr>
      </p:pic>
      <p:pic>
        <p:nvPicPr>
          <p:cNvPr id="8" name="Obraz 30">
            <a:extLst>
              <a:ext uri="{FF2B5EF4-FFF2-40B4-BE49-F238E27FC236}">
                <a16:creationId xmlns:a16="http://schemas.microsoft.com/office/drawing/2014/main" id="{11FAA62D-D67E-4AC1-BC93-1BA7F0B3A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5969308"/>
            <a:ext cx="4521200" cy="7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27E325C-90E8-4DB7-937F-363C4279A2A2}"/>
              </a:ext>
            </a:extLst>
          </p:cNvPr>
          <p:cNvSpPr>
            <a:spLocks noGrp="1"/>
          </p:cNvSpPr>
          <p:nvPr>
            <p:ph idx="1"/>
          </p:nvPr>
        </p:nvSpPr>
        <p:spPr>
          <a:xfrm>
            <a:off x="1266825" y="844550"/>
            <a:ext cx="10515600" cy="2098568"/>
          </a:xfrm>
        </p:spPr>
        <p:txBody>
          <a:bodyPr>
            <a:normAutofit/>
          </a:bodyPr>
          <a:lstStyle/>
          <a:p>
            <a:pPr lvl="1"/>
            <a:r>
              <a:rPr lang="pl-PL" sz="1400" b="1" dirty="0"/>
              <a:t>Ser i Wędlina.</a:t>
            </a:r>
            <a:endParaRPr lang="en-US" sz="1400" dirty="0"/>
          </a:p>
          <a:p>
            <a:pPr marL="0" indent="0">
              <a:buNone/>
            </a:pPr>
            <a:r>
              <a:rPr lang="pl-PL" sz="1400" dirty="0"/>
              <a:t>Ser i Wędlina przeważnie (najczęściej) przechowywane są w lodówce.  Często nie mają jednoznacznie określonego miejsca przechowywania w lodówce (np. wyznaczone miejsce na wyznaczonej półce). To może powodować trudności w szybkim (i łatwym) odnalezieniu tych produktów. </a:t>
            </a:r>
            <a:endParaRPr lang="en-US" sz="1400" dirty="0"/>
          </a:p>
          <a:p>
            <a:pPr marL="0" indent="0">
              <a:buNone/>
            </a:pPr>
            <a:r>
              <a:rPr lang="pl-PL" sz="1400" dirty="0"/>
              <a:t>Jeśli na jednej półce/szufladzie w lodówce przechowywane są różnego typu produkty, radzimy zastosować pojemniki dedykowane określnej kategorii produktów i odpowiednio je oznaczyć.</a:t>
            </a:r>
            <a:endParaRPr lang="en-US" sz="1400" dirty="0"/>
          </a:p>
          <a:p>
            <a:pPr marL="0" indent="0">
              <a:buNone/>
            </a:pPr>
            <a:r>
              <a:rPr lang="pl-PL" sz="1400" dirty="0"/>
              <a:t>Rekomendujemy przezroczyste plastykowe pojemniki. Są one łatwe do zastosowania (dostępne w różnej wielkości i kształcie) i do oznaczenia. </a:t>
            </a:r>
            <a:endParaRPr lang="en-US" sz="1400" dirty="0"/>
          </a:p>
          <a:p>
            <a:pPr marL="0" indent="0">
              <a:buNone/>
            </a:pPr>
            <a:r>
              <a:rPr lang="pl-PL" sz="1400" dirty="0"/>
              <a:t>Oznaczenia (ikony lub zdjęcia) można również umieścić na szufladach lodówki lub półkach.</a:t>
            </a:r>
            <a:endParaRPr lang="en-US" sz="1400" dirty="0"/>
          </a:p>
          <a:p>
            <a:pPr marL="0" indent="0">
              <a:buNone/>
            </a:pPr>
            <a:endParaRPr lang="en-US" sz="1400" dirty="0"/>
          </a:p>
        </p:txBody>
      </p:sp>
      <p:pic>
        <p:nvPicPr>
          <p:cNvPr id="4" name="Obraz 3">
            <a:extLst>
              <a:ext uri="{FF2B5EF4-FFF2-40B4-BE49-F238E27FC236}">
                <a16:creationId xmlns:a16="http://schemas.microsoft.com/office/drawing/2014/main" id="{B4260BB6-9E82-450F-B61A-5BF232A339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055" y="289084"/>
            <a:ext cx="1128395" cy="975995"/>
          </a:xfrm>
          <a:prstGeom prst="rect">
            <a:avLst/>
          </a:prstGeom>
          <a:noFill/>
          <a:ln>
            <a:noFill/>
          </a:ln>
        </p:spPr>
      </p:pic>
      <p:pic>
        <p:nvPicPr>
          <p:cNvPr id="5" name="Obraz 4">
            <a:extLst>
              <a:ext uri="{FF2B5EF4-FFF2-40B4-BE49-F238E27FC236}">
                <a16:creationId xmlns:a16="http://schemas.microsoft.com/office/drawing/2014/main" id="{8D36EC73-3153-46FA-A198-8D24D29A7D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80" y="1171574"/>
            <a:ext cx="1195070" cy="1147445"/>
          </a:xfrm>
          <a:prstGeom prst="rect">
            <a:avLst/>
          </a:prstGeom>
          <a:noFill/>
          <a:ln>
            <a:noFill/>
          </a:ln>
        </p:spPr>
      </p:pic>
      <p:pic>
        <p:nvPicPr>
          <p:cNvPr id="6" name="Obraz 5">
            <a:extLst>
              <a:ext uri="{FF2B5EF4-FFF2-40B4-BE49-F238E27FC236}">
                <a16:creationId xmlns:a16="http://schemas.microsoft.com/office/drawing/2014/main" id="{B4EF6FC2-5A31-40AD-8EF9-1994F74217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84" y="3025883"/>
            <a:ext cx="1046136" cy="914400"/>
          </a:xfrm>
          <a:prstGeom prst="rect">
            <a:avLst/>
          </a:prstGeom>
          <a:noFill/>
          <a:ln>
            <a:noFill/>
          </a:ln>
        </p:spPr>
      </p:pic>
      <p:sp>
        <p:nvSpPr>
          <p:cNvPr id="8" name="Symbol zastępczy zawartości 2">
            <a:extLst>
              <a:ext uri="{FF2B5EF4-FFF2-40B4-BE49-F238E27FC236}">
                <a16:creationId xmlns:a16="http://schemas.microsoft.com/office/drawing/2014/main" id="{772FF80B-F0D8-4D9B-98F6-1E78AE290BF9}"/>
              </a:ext>
            </a:extLst>
          </p:cNvPr>
          <p:cNvSpPr txBox="1">
            <a:spLocks/>
          </p:cNvSpPr>
          <p:nvPr/>
        </p:nvSpPr>
        <p:spPr>
          <a:xfrm>
            <a:off x="1314450" y="3378093"/>
            <a:ext cx="10515600" cy="2102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pl-PL" sz="1400" b="1" dirty="0"/>
              <a:t>Patelnie.</a:t>
            </a:r>
            <a:endParaRPr lang="en-US" sz="1400" dirty="0"/>
          </a:p>
          <a:p>
            <a:pPr marL="0" indent="0">
              <a:buNone/>
            </a:pPr>
            <a:r>
              <a:rPr lang="pl-PL" sz="1400" dirty="0"/>
              <a:t>Patelnie przeważnie (najczęściej) przechowywane są w szafce stojącej. </a:t>
            </a:r>
            <a:endParaRPr lang="en-US" sz="1400" dirty="0"/>
          </a:p>
          <a:p>
            <a:pPr marL="0" indent="0">
              <a:buNone/>
            </a:pPr>
            <a:r>
              <a:rPr lang="pl-PL" sz="1400" dirty="0"/>
              <a:t>W wypadku, gdy w szafce znajdują się jeszcze inne naczynia (inne przedmioty), zalecamy, by oznaczenie umieścić na tej wysokości szafki, na której faktycznie znajdują się patelnie.</a:t>
            </a:r>
            <a:endParaRPr lang="en-US" sz="1400" dirty="0"/>
          </a:p>
        </p:txBody>
      </p:sp>
      <p:sp>
        <p:nvSpPr>
          <p:cNvPr id="2" name="Symbol zastępczy stopki 1">
            <a:extLst>
              <a:ext uri="{FF2B5EF4-FFF2-40B4-BE49-F238E27FC236}">
                <a16:creationId xmlns:a16="http://schemas.microsoft.com/office/drawing/2014/main" id="{52EBD3F5-6536-492F-8773-976AC12697AF}"/>
              </a:ext>
            </a:extLst>
          </p:cNvPr>
          <p:cNvSpPr>
            <a:spLocks noGrp="1"/>
          </p:cNvSpPr>
          <p:nvPr>
            <p:ph type="ftr" sz="quarter" idx="11"/>
          </p:nvPr>
        </p:nvSpPr>
        <p:spPr/>
        <p:txBody>
          <a:bodyPr/>
          <a:lstStyle/>
          <a:p>
            <a:endParaRPr lang="en-US" dirty="0"/>
          </a:p>
        </p:txBody>
      </p:sp>
      <p:pic>
        <p:nvPicPr>
          <p:cNvPr id="9" name="Obraz 8">
            <a:extLst>
              <a:ext uri="{FF2B5EF4-FFF2-40B4-BE49-F238E27FC236}">
                <a16:creationId xmlns:a16="http://schemas.microsoft.com/office/drawing/2014/main" id="{2D8C11C9-8C73-474F-8BB7-C28CB23C821A}"/>
              </a:ext>
            </a:extLst>
          </p:cNvPr>
          <p:cNvPicPr/>
          <p:nvPr/>
        </p:nvPicPr>
        <p:blipFill>
          <a:blip r:embed="rId5"/>
          <a:stretch>
            <a:fillRect/>
          </a:stretch>
        </p:blipFill>
        <p:spPr bwMode="auto">
          <a:xfrm>
            <a:off x="8639175" y="0"/>
            <a:ext cx="3552825" cy="657225"/>
          </a:xfrm>
          <a:prstGeom prst="rect">
            <a:avLst/>
          </a:prstGeom>
          <a:noFill/>
          <a:ln w="9525">
            <a:noFill/>
            <a:miter lim="800000"/>
            <a:headEnd/>
            <a:tailEnd/>
          </a:ln>
        </p:spPr>
      </p:pic>
      <p:pic>
        <p:nvPicPr>
          <p:cNvPr id="10" name="Obraz 30">
            <a:extLst>
              <a:ext uri="{FF2B5EF4-FFF2-40B4-BE49-F238E27FC236}">
                <a16:creationId xmlns:a16="http://schemas.microsoft.com/office/drawing/2014/main" id="{2D000E00-CC45-4C39-8330-D4D8BFE37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400" y="5969308"/>
            <a:ext cx="4521200" cy="7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2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8FE5AA7-4E7B-48C3-B130-1AD7322FBB5C}"/>
              </a:ext>
            </a:extLst>
          </p:cNvPr>
          <p:cNvSpPr>
            <a:spLocks noGrp="1"/>
          </p:cNvSpPr>
          <p:nvPr>
            <p:ph idx="1"/>
          </p:nvPr>
        </p:nvSpPr>
        <p:spPr>
          <a:xfrm>
            <a:off x="1123950" y="615950"/>
            <a:ext cx="10515600" cy="2508250"/>
          </a:xfrm>
        </p:spPr>
        <p:txBody>
          <a:bodyPr>
            <a:normAutofit/>
          </a:bodyPr>
          <a:lstStyle/>
          <a:p>
            <a:pPr lvl="1"/>
            <a:r>
              <a:rPr lang="pl-PL" sz="1400" b="1" dirty="0"/>
              <a:t>Przyrządy kuchenne.</a:t>
            </a:r>
            <a:endParaRPr lang="en-US" sz="1400" dirty="0"/>
          </a:p>
          <a:p>
            <a:pPr marL="0" indent="0">
              <a:buNone/>
            </a:pPr>
            <a:r>
              <a:rPr lang="pl-PL" sz="1400" dirty="0"/>
              <a:t>Przyrządy kuchenne przeważnie (najczęściej) przechowywane są w szufladzie szafki stojącej. .   Większość szafek (w zabudowie standardowej) posiada jedną „górną” szufladę. Przyrządy kuchenne (łopatki, obieraczki, trzepaczki itp.) często przechowywane są w tej samej szufladzie, co sztućce. </a:t>
            </a:r>
            <a:endParaRPr lang="en-US" sz="1400" dirty="0"/>
          </a:p>
          <a:p>
            <a:pPr marL="0" indent="0">
              <a:buNone/>
            </a:pPr>
            <a:r>
              <a:rPr lang="pl-PL" sz="1400" dirty="0"/>
              <a:t>Najprostszym sposobem na segregację/uporządkowanie sztućców jest zastosowanie pojemnika z podziałem na przegródki. Przyrządy kuchenne mogą (powinny) być przechowywane również w pojemnikach, lub z zastosowaniem przegródek/przegród (p. np. oferta sklepu IKEA). </a:t>
            </a:r>
            <a:endParaRPr lang="en-US" sz="1400" dirty="0"/>
          </a:p>
          <a:p>
            <a:pPr marL="0" indent="0">
              <a:buNone/>
            </a:pPr>
            <a:r>
              <a:rPr lang="pl-PL" sz="1400" dirty="0"/>
              <a:t>Przegródki dostosowane wielkością do rodzaju przyrządów pomagają w odpowiednim układaniu. </a:t>
            </a:r>
            <a:endParaRPr lang="en-US" sz="1400" dirty="0"/>
          </a:p>
          <a:p>
            <a:pPr marL="0" indent="0">
              <a:buNone/>
            </a:pPr>
            <a:r>
              <a:rPr lang="pl-PL" sz="1400" dirty="0"/>
              <a:t>W wypadku, gdy w szufladzie/szafce znajdują się jeszcze inne naczynia (inne przedmioty), zalecamy, by oznaczenie umieścić na tej wysokości szuflady/szafki, na której faktycznie znajdują się oznaczone przyrządy kuchenne. </a:t>
            </a:r>
            <a:endParaRPr lang="en-US" sz="1400" dirty="0"/>
          </a:p>
        </p:txBody>
      </p:sp>
      <p:pic>
        <p:nvPicPr>
          <p:cNvPr id="4" name="Obraz 3">
            <a:extLst>
              <a:ext uri="{FF2B5EF4-FFF2-40B4-BE49-F238E27FC236}">
                <a16:creationId xmlns:a16="http://schemas.microsoft.com/office/drawing/2014/main" id="{19AC3557-DAE7-430E-881C-94BA3D89F5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177"/>
            <a:ext cx="1223645" cy="1185545"/>
          </a:xfrm>
          <a:prstGeom prst="rect">
            <a:avLst/>
          </a:prstGeom>
          <a:noFill/>
          <a:ln>
            <a:noFill/>
          </a:ln>
        </p:spPr>
      </p:pic>
      <p:sp>
        <p:nvSpPr>
          <p:cNvPr id="6" name="Symbol zastępczy zawartości 2">
            <a:extLst>
              <a:ext uri="{FF2B5EF4-FFF2-40B4-BE49-F238E27FC236}">
                <a16:creationId xmlns:a16="http://schemas.microsoft.com/office/drawing/2014/main" id="{9A86CDF3-62B9-4472-A772-85E77BE9D4B1}"/>
              </a:ext>
            </a:extLst>
          </p:cNvPr>
          <p:cNvSpPr txBox="1">
            <a:spLocks/>
          </p:cNvSpPr>
          <p:nvPr/>
        </p:nvSpPr>
        <p:spPr>
          <a:xfrm>
            <a:off x="1123950" y="3829602"/>
            <a:ext cx="10515600" cy="2147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pl-PL" sz="1400" b="1" dirty="0"/>
              <a:t>Pieczywo.</a:t>
            </a:r>
            <a:endParaRPr lang="en-US" sz="1400" dirty="0"/>
          </a:p>
          <a:p>
            <a:pPr marL="0" indent="0">
              <a:buNone/>
            </a:pPr>
            <a:r>
              <a:rPr lang="pl-PL" sz="1400" dirty="0"/>
              <a:t>Pieczywo przeważnie (najczęściej) przechowywane jest w osobnym pojemniku umiejscowionym na blacie lub w szafce. </a:t>
            </a:r>
            <a:endParaRPr lang="en-US" sz="1400" dirty="0"/>
          </a:p>
          <a:p>
            <a:pPr marL="0" indent="0">
              <a:buNone/>
            </a:pPr>
            <a:r>
              <a:rPr lang="pl-PL" sz="1400" dirty="0"/>
              <a:t>Jeśli pojemnik jest charakterystyczny i (zdecydowanie) inny niż pozostałe szafki czy pojemniki, może nie być zasadne dodatkowe go oznaczanie.  </a:t>
            </a:r>
            <a:endParaRPr lang="en-US" sz="1400" dirty="0"/>
          </a:p>
          <a:p>
            <a:pPr marL="0" indent="0">
              <a:buNone/>
            </a:pPr>
            <a:r>
              <a:rPr lang="pl-PL" sz="1400" dirty="0"/>
              <a:t>Jeśli pieczywo nie ma wyznaczonego miejsca przechowywania (np. leży na blacie szafek czy stole w torebkach foliowych lub innych), rekomendujemy przezroczyste plastykowe pojemniki. Są łatwe do zastosowania (dostępne w różnej wielkości i kształcie) i do oznaczenia. </a:t>
            </a:r>
            <a:endParaRPr lang="en-US" sz="1400" dirty="0"/>
          </a:p>
          <a:p>
            <a:pPr marL="0" indent="0">
              <a:buNone/>
            </a:pPr>
            <a:r>
              <a:rPr lang="pl-PL" sz="1400" dirty="0"/>
              <a:t>W wypadku, gdy pieczywo przechowywane jest w pojemniku/szufladzie/szafce gdzie znajdują się jeszcze inne artykuły spożywcze, zalecamy, by oznaczenie umieścić w miejscu pojemnika/szuflad/szafki, w którym faktycznie znajduje się oznaczony produkt (pieczywo). </a:t>
            </a:r>
            <a:endParaRPr lang="en-US" sz="1400" dirty="0"/>
          </a:p>
        </p:txBody>
      </p:sp>
      <p:pic>
        <p:nvPicPr>
          <p:cNvPr id="7" name="Obraz 6">
            <a:extLst>
              <a:ext uri="{FF2B5EF4-FFF2-40B4-BE49-F238E27FC236}">
                <a16:creationId xmlns:a16="http://schemas.microsoft.com/office/drawing/2014/main" id="{A4458F97-8E91-40AD-AF9B-8FAC6D21C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20" y="3438270"/>
            <a:ext cx="940825" cy="940825"/>
          </a:xfrm>
          <a:prstGeom prst="rect">
            <a:avLst/>
          </a:prstGeom>
        </p:spPr>
      </p:pic>
      <p:sp>
        <p:nvSpPr>
          <p:cNvPr id="2" name="Symbol zastępczy stopki 1">
            <a:extLst>
              <a:ext uri="{FF2B5EF4-FFF2-40B4-BE49-F238E27FC236}">
                <a16:creationId xmlns:a16="http://schemas.microsoft.com/office/drawing/2014/main" id="{4B559579-F9EB-4A86-AA48-074F6CD277D5}"/>
              </a:ext>
            </a:extLst>
          </p:cNvPr>
          <p:cNvSpPr>
            <a:spLocks noGrp="1"/>
          </p:cNvSpPr>
          <p:nvPr>
            <p:ph type="ftr" sz="quarter" idx="11"/>
          </p:nvPr>
        </p:nvSpPr>
        <p:spPr/>
        <p:txBody>
          <a:bodyPr/>
          <a:lstStyle/>
          <a:p>
            <a:endParaRPr lang="en-US" dirty="0"/>
          </a:p>
        </p:txBody>
      </p:sp>
      <p:pic>
        <p:nvPicPr>
          <p:cNvPr id="8" name="Obraz 7">
            <a:extLst>
              <a:ext uri="{FF2B5EF4-FFF2-40B4-BE49-F238E27FC236}">
                <a16:creationId xmlns:a16="http://schemas.microsoft.com/office/drawing/2014/main" id="{B29FC3AD-ED82-436D-8834-3442CF7B0FE5}"/>
              </a:ext>
            </a:extLst>
          </p:cNvPr>
          <p:cNvPicPr/>
          <p:nvPr/>
        </p:nvPicPr>
        <p:blipFill>
          <a:blip r:embed="rId4"/>
          <a:stretch>
            <a:fillRect/>
          </a:stretch>
        </p:blipFill>
        <p:spPr bwMode="auto">
          <a:xfrm>
            <a:off x="8639175" y="51752"/>
            <a:ext cx="3552825" cy="657225"/>
          </a:xfrm>
          <a:prstGeom prst="rect">
            <a:avLst/>
          </a:prstGeom>
          <a:noFill/>
          <a:ln w="9525">
            <a:noFill/>
            <a:miter lim="800000"/>
            <a:headEnd/>
            <a:tailEnd/>
          </a:ln>
        </p:spPr>
      </p:pic>
      <p:pic>
        <p:nvPicPr>
          <p:cNvPr id="9" name="Obraz 30">
            <a:extLst>
              <a:ext uri="{FF2B5EF4-FFF2-40B4-BE49-F238E27FC236}">
                <a16:creationId xmlns:a16="http://schemas.microsoft.com/office/drawing/2014/main" id="{095BD42A-5340-409F-9D40-0121CBA6E4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5969308"/>
            <a:ext cx="4521200" cy="7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6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DFE7D60-3C2C-429C-80D4-DE3A9FB88022}"/>
              </a:ext>
            </a:extLst>
          </p:cNvPr>
          <p:cNvSpPr>
            <a:spLocks noGrp="1"/>
          </p:cNvSpPr>
          <p:nvPr>
            <p:ph idx="1"/>
          </p:nvPr>
        </p:nvSpPr>
        <p:spPr>
          <a:xfrm>
            <a:off x="838200" y="730250"/>
            <a:ext cx="10515600" cy="2098675"/>
          </a:xfrm>
        </p:spPr>
        <p:txBody>
          <a:bodyPr>
            <a:noAutofit/>
          </a:bodyPr>
          <a:lstStyle/>
          <a:p>
            <a:pPr lvl="1"/>
            <a:r>
              <a:rPr lang="pl-PL" sz="1400" b="1" dirty="0"/>
              <a:t>Miski i Salaterki.</a:t>
            </a:r>
            <a:endParaRPr lang="en-US" sz="1400" dirty="0"/>
          </a:p>
          <a:p>
            <a:pPr marL="0" indent="0">
              <a:buNone/>
            </a:pPr>
            <a:r>
              <a:rPr lang="pl-PL" sz="1400" dirty="0"/>
              <a:t>Miski i Salaterki przeważnie (najczęściej) przechowywane są w szafce stojącej lub wiszącej. Przechowywanie  w szufladach, w szafkach stojących, jest lepszym, bardziej ergonomicznym rozwiązaniem. Szafki z szufladami są droższe, stąd być może rzadziej spotykane.</a:t>
            </a:r>
            <a:endParaRPr lang="en-US" sz="1400" dirty="0"/>
          </a:p>
          <a:p>
            <a:pPr marL="0" indent="0">
              <a:buNone/>
            </a:pPr>
            <a:r>
              <a:rPr lang="pl-PL" sz="1400" dirty="0"/>
              <a:t>W wypadku, gdy w szafce znajdują się jeszcze inne naczynia (inne przedmioty), zalecamy, by oznaczenie umieścić na tej wysokości szafki, na której faktycznie znajdują się talerze. </a:t>
            </a:r>
            <a:endParaRPr lang="en-US" sz="1400" dirty="0"/>
          </a:p>
          <a:p>
            <a:pPr marL="0" indent="0">
              <a:buNone/>
            </a:pPr>
            <a:r>
              <a:rPr lang="pl-PL" sz="1400" dirty="0"/>
              <a:t>W wypadku, gdy miski i salaterki znajdują się na osobnych półkach, lub w osobnych szafkach, możliwe jest zastosowanie osobnych oznaczeń dla misek i osobnych dla salaterek. </a:t>
            </a:r>
            <a:endParaRPr lang="en-US" sz="1400" dirty="0"/>
          </a:p>
        </p:txBody>
      </p:sp>
      <p:pic>
        <p:nvPicPr>
          <p:cNvPr id="4" name="Obraz 3">
            <a:extLst>
              <a:ext uri="{FF2B5EF4-FFF2-40B4-BE49-F238E27FC236}">
                <a16:creationId xmlns:a16="http://schemas.microsoft.com/office/drawing/2014/main" id="{C1ECA762-1BF9-44E0-A345-F0860B2E8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9" y="89987"/>
            <a:ext cx="1010652" cy="1010652"/>
          </a:xfrm>
          <a:prstGeom prst="rect">
            <a:avLst/>
          </a:prstGeom>
        </p:spPr>
      </p:pic>
      <p:sp>
        <p:nvSpPr>
          <p:cNvPr id="6" name="Symbol zastępczy zawartości 2">
            <a:extLst>
              <a:ext uri="{FF2B5EF4-FFF2-40B4-BE49-F238E27FC236}">
                <a16:creationId xmlns:a16="http://schemas.microsoft.com/office/drawing/2014/main" id="{073E2BDD-E79A-4345-A60E-E12BEE43F1A3}"/>
              </a:ext>
            </a:extLst>
          </p:cNvPr>
          <p:cNvSpPr txBox="1">
            <a:spLocks/>
          </p:cNvSpPr>
          <p:nvPr/>
        </p:nvSpPr>
        <p:spPr>
          <a:xfrm>
            <a:off x="838200" y="3345795"/>
            <a:ext cx="10515600" cy="2563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pl-PL" sz="1400" b="1" dirty="0"/>
              <a:t>Kubki i Szklanki.</a:t>
            </a:r>
            <a:endParaRPr lang="en-US" sz="1400" dirty="0"/>
          </a:p>
          <a:p>
            <a:pPr marL="0" indent="0">
              <a:buNone/>
            </a:pPr>
            <a:r>
              <a:rPr lang="pl-PL" sz="1400" dirty="0"/>
              <a:t>Kubki i Szklanki przeważnie (najczęściej) przechowywane są w szafce stojącej lub wiszącej. Przechowywanie kubków i szklanek w szufladach, w szafkach stojących, jest lepszym, bardziej ergonomicznym rozwiązaniem. Szafki z szufladami są droższe, stąd być może rzadziej spotykane.</a:t>
            </a:r>
            <a:endParaRPr lang="en-US" sz="1400" dirty="0"/>
          </a:p>
          <a:p>
            <a:pPr marL="0" indent="0">
              <a:buNone/>
            </a:pPr>
            <a:r>
              <a:rPr lang="pl-PL" sz="1400" dirty="0"/>
              <a:t>W wypadku, gdy w szafce znajdują się jeszcze inne naczynia (inne przedmioty), zalecamy, by oznaczenie umieścić na tej wysokości szafki, na której faktycznie znajdują się talerze. </a:t>
            </a:r>
            <a:endParaRPr lang="en-US" sz="1400" dirty="0"/>
          </a:p>
          <a:p>
            <a:pPr marL="0" indent="0">
              <a:buNone/>
            </a:pPr>
            <a:r>
              <a:rPr lang="pl-PL" sz="1400" dirty="0"/>
              <a:t>W wypadku, gdy kubki i szklanki znajdują się na osobnych półkach, lub w osobnych szafkach, możliwe jest zastosowanie osobnych oznaczeń dla szklanek i osobnych dla kubków.</a:t>
            </a:r>
            <a:endParaRPr lang="en-US" sz="1400" dirty="0"/>
          </a:p>
        </p:txBody>
      </p:sp>
      <p:pic>
        <p:nvPicPr>
          <p:cNvPr id="8" name="Obraz 7">
            <a:extLst>
              <a:ext uri="{FF2B5EF4-FFF2-40B4-BE49-F238E27FC236}">
                <a16:creationId xmlns:a16="http://schemas.microsoft.com/office/drawing/2014/main" id="{32968B5B-EFFA-4F05-897D-0D5DE82F0C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05" y="2624665"/>
            <a:ext cx="1060662" cy="1018328"/>
          </a:xfrm>
          <a:prstGeom prst="rect">
            <a:avLst/>
          </a:prstGeom>
          <a:noFill/>
          <a:ln>
            <a:noFill/>
          </a:ln>
        </p:spPr>
      </p:pic>
      <p:sp>
        <p:nvSpPr>
          <p:cNvPr id="2" name="Symbol zastępczy stopki 1">
            <a:extLst>
              <a:ext uri="{FF2B5EF4-FFF2-40B4-BE49-F238E27FC236}">
                <a16:creationId xmlns:a16="http://schemas.microsoft.com/office/drawing/2014/main" id="{DE0BCDD8-EE22-4344-860D-453B6C8D26D1}"/>
              </a:ext>
            </a:extLst>
          </p:cNvPr>
          <p:cNvSpPr>
            <a:spLocks noGrp="1"/>
          </p:cNvSpPr>
          <p:nvPr>
            <p:ph type="ftr" sz="quarter" idx="11"/>
          </p:nvPr>
        </p:nvSpPr>
        <p:spPr/>
        <p:txBody>
          <a:bodyPr/>
          <a:lstStyle/>
          <a:p>
            <a:endParaRPr lang="en-US"/>
          </a:p>
        </p:txBody>
      </p:sp>
      <p:pic>
        <p:nvPicPr>
          <p:cNvPr id="7" name="Obraz 6">
            <a:extLst>
              <a:ext uri="{FF2B5EF4-FFF2-40B4-BE49-F238E27FC236}">
                <a16:creationId xmlns:a16="http://schemas.microsoft.com/office/drawing/2014/main" id="{CBEF469C-021D-4237-A914-15C5C5AB8BF8}"/>
              </a:ext>
            </a:extLst>
          </p:cNvPr>
          <p:cNvPicPr/>
          <p:nvPr/>
        </p:nvPicPr>
        <p:blipFill>
          <a:blip r:embed="rId4"/>
          <a:stretch>
            <a:fillRect/>
          </a:stretch>
        </p:blipFill>
        <p:spPr bwMode="auto">
          <a:xfrm>
            <a:off x="8497570" y="73025"/>
            <a:ext cx="3552825" cy="657225"/>
          </a:xfrm>
          <a:prstGeom prst="rect">
            <a:avLst/>
          </a:prstGeom>
          <a:noFill/>
          <a:ln w="9525">
            <a:noFill/>
            <a:miter lim="800000"/>
            <a:headEnd/>
            <a:tailEnd/>
          </a:ln>
        </p:spPr>
      </p:pic>
    </p:spTree>
    <p:extLst>
      <p:ext uri="{BB962C8B-B14F-4D97-AF65-F5344CB8AC3E}">
        <p14:creationId xmlns:p14="http://schemas.microsoft.com/office/powerpoint/2010/main" val="424918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DFE7D60-3C2C-429C-80D4-DE3A9FB88022}"/>
              </a:ext>
            </a:extLst>
          </p:cNvPr>
          <p:cNvSpPr>
            <a:spLocks noGrp="1"/>
          </p:cNvSpPr>
          <p:nvPr>
            <p:ph idx="1"/>
          </p:nvPr>
        </p:nvSpPr>
        <p:spPr>
          <a:xfrm>
            <a:off x="838200" y="730251"/>
            <a:ext cx="10515600" cy="1835150"/>
          </a:xfrm>
        </p:spPr>
        <p:txBody>
          <a:bodyPr>
            <a:noAutofit/>
          </a:bodyPr>
          <a:lstStyle/>
          <a:p>
            <a:pPr lvl="1"/>
            <a:r>
              <a:rPr lang="pl-PL" sz="1400" b="1" dirty="0"/>
              <a:t>Kawa i Herbata.</a:t>
            </a:r>
            <a:endParaRPr lang="en-US" sz="1400" dirty="0"/>
          </a:p>
          <a:p>
            <a:pPr marL="0" indent="0">
              <a:buNone/>
            </a:pPr>
            <a:r>
              <a:rPr lang="pl-PL" sz="1400" dirty="0"/>
              <a:t>Kawa i Herbata przeważnie (najczęściej) przechowywane są w szafce wiszącej lub w szufladzie.   </a:t>
            </a:r>
            <a:endParaRPr lang="en-US" sz="1400" dirty="0"/>
          </a:p>
          <a:p>
            <a:pPr marL="0" indent="0">
              <a:buNone/>
            </a:pPr>
            <a:r>
              <a:rPr lang="pl-PL" sz="1400" dirty="0"/>
              <a:t>Jeśli używane/przechowywane są różnego rodzaju herbaty (np. ziołowe), radzimy w najłatwiej dostępnym miejscu trzymać najczęściej używaną herbatę. </a:t>
            </a:r>
            <a:endParaRPr lang="en-US" sz="1400" dirty="0"/>
          </a:p>
          <a:p>
            <a:pPr marL="0" indent="0">
              <a:buNone/>
            </a:pPr>
            <a:r>
              <a:rPr lang="pl-PL" sz="1400" dirty="0"/>
              <a:t>W wypadku, gdy używanych/przechowywanych jest wiele rodzajów herbat, radzimy zastosować pojemniki lub przegródki/przegrody (p. np. oferta sklepu IKEA).  </a:t>
            </a:r>
            <a:endParaRPr lang="en-US" sz="1400" dirty="0"/>
          </a:p>
        </p:txBody>
      </p:sp>
      <p:pic>
        <p:nvPicPr>
          <p:cNvPr id="4" name="Obraz 3">
            <a:extLst>
              <a:ext uri="{FF2B5EF4-FFF2-40B4-BE49-F238E27FC236}">
                <a16:creationId xmlns:a16="http://schemas.microsoft.com/office/drawing/2014/main" id="{C1ECA762-1BF9-44E0-A345-F0860B2E8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9" y="89987"/>
            <a:ext cx="1010652" cy="1010652"/>
          </a:xfrm>
          <a:prstGeom prst="rect">
            <a:avLst/>
          </a:prstGeom>
        </p:spPr>
      </p:pic>
      <p:sp>
        <p:nvSpPr>
          <p:cNvPr id="6" name="Symbol zastępczy zawartości 2">
            <a:extLst>
              <a:ext uri="{FF2B5EF4-FFF2-40B4-BE49-F238E27FC236}">
                <a16:creationId xmlns:a16="http://schemas.microsoft.com/office/drawing/2014/main" id="{073E2BDD-E79A-4345-A60E-E12BEE43F1A3}"/>
              </a:ext>
            </a:extLst>
          </p:cNvPr>
          <p:cNvSpPr txBox="1">
            <a:spLocks/>
          </p:cNvSpPr>
          <p:nvPr/>
        </p:nvSpPr>
        <p:spPr>
          <a:xfrm>
            <a:off x="838200" y="2964795"/>
            <a:ext cx="10515600" cy="1209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pl-PL" sz="1400" b="1" dirty="0"/>
              <a:t>Garnki.</a:t>
            </a:r>
            <a:endParaRPr lang="en-US" sz="1400" dirty="0"/>
          </a:p>
          <a:p>
            <a:pPr marL="0" indent="0">
              <a:buNone/>
            </a:pPr>
            <a:r>
              <a:rPr lang="pl-PL" sz="1400" dirty="0"/>
              <a:t>Garnki przeważnie (najczęściej) przechowywane są w szafce stojącej. </a:t>
            </a:r>
            <a:endParaRPr lang="en-US" sz="1400" dirty="0"/>
          </a:p>
          <a:p>
            <a:pPr marL="0" indent="0">
              <a:buNone/>
            </a:pPr>
            <a:r>
              <a:rPr lang="pl-PL" sz="1400" dirty="0"/>
              <a:t>W wypadku, gdy w szafce znajdują się jeszcze inne naczynia (inne przedmioty), zalecamy, by oznaczenie umieścić na tej wysokości szafki, na której faktycznie znajdują się garnki.</a:t>
            </a:r>
            <a:endParaRPr lang="en-US" sz="1400" dirty="0"/>
          </a:p>
          <a:p>
            <a:pPr marL="0" indent="0">
              <a:buNone/>
            </a:pPr>
            <a:r>
              <a:rPr lang="pl-PL" sz="1400" dirty="0"/>
              <a:t> </a:t>
            </a:r>
            <a:endParaRPr lang="en-US" sz="1400" dirty="0"/>
          </a:p>
        </p:txBody>
      </p:sp>
      <p:pic>
        <p:nvPicPr>
          <p:cNvPr id="7" name="Obraz 6">
            <a:extLst>
              <a:ext uri="{FF2B5EF4-FFF2-40B4-BE49-F238E27FC236}">
                <a16:creationId xmlns:a16="http://schemas.microsoft.com/office/drawing/2014/main" id="{7D0AC9BB-21AF-433D-9BB3-6F13E6A6B8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04" y="2352941"/>
            <a:ext cx="1010652" cy="1010652"/>
          </a:xfrm>
          <a:prstGeom prst="rect">
            <a:avLst/>
          </a:prstGeom>
          <a:noFill/>
          <a:ln>
            <a:noFill/>
          </a:ln>
        </p:spPr>
      </p:pic>
      <p:sp>
        <p:nvSpPr>
          <p:cNvPr id="2" name="Symbol zastępczy stopki 1">
            <a:extLst>
              <a:ext uri="{FF2B5EF4-FFF2-40B4-BE49-F238E27FC236}">
                <a16:creationId xmlns:a16="http://schemas.microsoft.com/office/drawing/2014/main" id="{897C11D0-1B18-4D80-9022-0AA8CCF2EA13}"/>
              </a:ext>
            </a:extLst>
          </p:cNvPr>
          <p:cNvSpPr>
            <a:spLocks noGrp="1"/>
          </p:cNvSpPr>
          <p:nvPr>
            <p:ph type="ftr" sz="quarter" idx="11"/>
          </p:nvPr>
        </p:nvSpPr>
        <p:spPr/>
        <p:txBody>
          <a:bodyPr/>
          <a:lstStyle/>
          <a:p>
            <a:endParaRPr lang="en-US" dirty="0"/>
          </a:p>
        </p:txBody>
      </p:sp>
      <p:pic>
        <p:nvPicPr>
          <p:cNvPr id="8" name="Obraz 7">
            <a:extLst>
              <a:ext uri="{FF2B5EF4-FFF2-40B4-BE49-F238E27FC236}">
                <a16:creationId xmlns:a16="http://schemas.microsoft.com/office/drawing/2014/main" id="{0B5E7A1A-B218-460D-BB01-FA8E5C17CA71}"/>
              </a:ext>
            </a:extLst>
          </p:cNvPr>
          <p:cNvPicPr/>
          <p:nvPr/>
        </p:nvPicPr>
        <p:blipFill>
          <a:blip r:embed="rId4"/>
          <a:stretch>
            <a:fillRect/>
          </a:stretch>
        </p:blipFill>
        <p:spPr bwMode="auto">
          <a:xfrm>
            <a:off x="8415337" y="2244"/>
            <a:ext cx="3552825" cy="657225"/>
          </a:xfrm>
          <a:prstGeom prst="rect">
            <a:avLst/>
          </a:prstGeom>
          <a:noFill/>
          <a:ln w="9525">
            <a:noFill/>
            <a:miter lim="800000"/>
            <a:headEnd/>
            <a:tailEnd/>
          </a:ln>
        </p:spPr>
      </p:pic>
      <p:pic>
        <p:nvPicPr>
          <p:cNvPr id="9" name="Obraz 30">
            <a:extLst>
              <a:ext uri="{FF2B5EF4-FFF2-40B4-BE49-F238E27FC236}">
                <a16:creationId xmlns:a16="http://schemas.microsoft.com/office/drawing/2014/main" id="{84168216-2A49-4939-B14D-54D86BDA2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5969308"/>
            <a:ext cx="4521200" cy="7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0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D306CE-BDA0-4B63-A63E-D4AF0E084FED}"/>
              </a:ext>
            </a:extLst>
          </p:cNvPr>
          <p:cNvSpPr>
            <a:spLocks noGrp="1"/>
          </p:cNvSpPr>
          <p:nvPr>
            <p:ph type="title"/>
          </p:nvPr>
        </p:nvSpPr>
        <p:spPr/>
        <p:txBody>
          <a:bodyPr/>
          <a:lstStyle/>
          <a:p>
            <a:r>
              <a:rPr lang="pl-PL" dirty="0"/>
              <a:t>5S – w kuchni </a:t>
            </a:r>
            <a:endParaRPr lang="en-US" dirty="0"/>
          </a:p>
        </p:txBody>
      </p:sp>
      <p:sp>
        <p:nvSpPr>
          <p:cNvPr id="3" name="Symbol zastępczy zawartości 2">
            <a:extLst>
              <a:ext uri="{FF2B5EF4-FFF2-40B4-BE49-F238E27FC236}">
                <a16:creationId xmlns:a16="http://schemas.microsoft.com/office/drawing/2014/main" id="{5241583B-53A8-4B49-AA79-627D1E8147D3}"/>
              </a:ext>
            </a:extLst>
          </p:cNvPr>
          <p:cNvSpPr>
            <a:spLocks noGrp="1"/>
          </p:cNvSpPr>
          <p:nvPr>
            <p:ph idx="1"/>
          </p:nvPr>
        </p:nvSpPr>
        <p:spPr>
          <a:xfrm>
            <a:off x="795337" y="1438274"/>
            <a:ext cx="10601325" cy="4933497"/>
          </a:xfrm>
        </p:spPr>
        <p:txBody>
          <a:bodyPr>
            <a:normAutofit/>
          </a:bodyPr>
          <a:lstStyle/>
          <a:p>
            <a:pPr marL="0" indent="0">
              <a:buNone/>
            </a:pPr>
            <a:r>
              <a:rPr lang="pl-PL" sz="1400" b="1" dirty="0"/>
              <a:t>KROK 1: Sortowanie</a:t>
            </a:r>
          </a:p>
          <a:p>
            <a:r>
              <a:rPr lang="pl-PL" sz="1400" dirty="0"/>
              <a:t>Rozejrzyj się po kuchni. </a:t>
            </a:r>
            <a:r>
              <a:rPr lang="pl-PL" sz="1400" b="1" dirty="0"/>
              <a:t>Zrób przegląd sprzętu.</a:t>
            </a:r>
            <a:r>
              <a:rPr lang="pl-PL" sz="1400" dirty="0"/>
              <a:t> Czy są wśród nich takie, których nie użyłeś przez ostatni rok? Czy naczynia potrzebne do przygotowywania posiłków są łatwo dostępne? Jeśli nie: jak długo musisz ich szukać? Czy w kuchni znajdują się tak zwane „</a:t>
            </a:r>
            <a:r>
              <a:rPr lang="pl-PL" sz="1400" dirty="0" err="1"/>
              <a:t>przydasie</a:t>
            </a:r>
            <a:r>
              <a:rPr lang="pl-PL" sz="1400" dirty="0"/>
              <a:t>” („kiedyś się przyda, więc jeszcze zostawię”)?</a:t>
            </a:r>
          </a:p>
          <a:p>
            <a:pPr lvl="1"/>
            <a:r>
              <a:rPr lang="pl-PL" sz="1400" b="1" dirty="0"/>
              <a:t>Przeprowadź selekcję. </a:t>
            </a:r>
            <a:r>
              <a:rPr lang="pl-PL" sz="1400" dirty="0"/>
              <a:t>Możesz poprosić o pomoc innych członków rodziny. Przyklejcie czerwone kartki na każdy przedmiot, który wg waszej opinii nie powinien znajdować się w kuchni. Odpowiedzcie sobie, do czego i jak często używacie danego sprzętu lub naczynia.</a:t>
            </a:r>
          </a:p>
          <a:p>
            <a:pPr lvl="1"/>
            <a:r>
              <a:rPr lang="pl-PL" sz="1400" b="1" dirty="0"/>
              <a:t>Usuń oznaczone przedmioty.</a:t>
            </a:r>
            <a:r>
              <a:rPr lang="pl-PL" sz="1400" dirty="0"/>
              <a:t> Część z nich może być tymczasowo przeniesiona do np. piwnicy lub kartonu. Można je stamtąd z powrotem zabrać, jeśli po kilku dniach okaże się, że były potrzebne.</a:t>
            </a:r>
          </a:p>
          <a:p>
            <a:pPr marL="0" indent="0">
              <a:buNone/>
            </a:pPr>
            <a:r>
              <a:rPr lang="pl-PL" sz="1400" b="1" dirty="0"/>
              <a:t>KROK 2: Stabilizacja</a:t>
            </a:r>
          </a:p>
          <a:p>
            <a:r>
              <a:rPr lang="pl-PL" sz="1400" dirty="0"/>
              <a:t>Dobrze </a:t>
            </a:r>
            <a:r>
              <a:rPr lang="pl-PL" sz="1400" b="1" dirty="0"/>
              <a:t>poukładaj</a:t>
            </a:r>
            <a:r>
              <a:rPr lang="pl-PL" sz="1400" dirty="0"/>
              <a:t> wyselekcjonowane rzeczy. Te niezbędne poukładaj w łatwo dostępnym dla każdego miejscu. Celem tej czynności jest doprowadzenie do sytuacji, w której ich znalezienie i odłożenie będzie proste i intuicyjne. Dzięki temu w kuchni będzie można pracować szybko, łatwo i bezpieczniej.</a:t>
            </a:r>
          </a:p>
          <a:p>
            <a:pPr lvl="1">
              <a:tabLst>
                <a:tab pos="719138" algn="l"/>
              </a:tabLst>
            </a:pPr>
            <a:r>
              <a:rPr lang="pl-PL" sz="1400" b="1" dirty="0"/>
              <a:t>Jak to zrobić?</a:t>
            </a:r>
            <a:br>
              <a:rPr lang="pl-PL" sz="1400" b="1" dirty="0"/>
            </a:br>
            <a:r>
              <a:rPr lang="pl-PL" sz="1400" b="1" dirty="0"/>
              <a:t>	</a:t>
            </a:r>
            <a:r>
              <a:rPr lang="pl-PL" sz="1400" dirty="0"/>
              <a:t>Wyznacz odpowiednie miejsce dla każdej rzeczy.</a:t>
            </a:r>
            <a:br>
              <a:rPr lang="pl-PL" sz="1400" dirty="0"/>
            </a:br>
            <a:r>
              <a:rPr lang="pl-PL" sz="1400" dirty="0"/>
              <a:t>	Upewnij się, że jest to miejsce łatwo dostępne dla wszystkich, którzy korzystają z kuchni.</a:t>
            </a:r>
            <a:br>
              <a:rPr lang="pl-PL" sz="1400" dirty="0"/>
            </a:br>
            <a:r>
              <a:rPr lang="pl-PL" sz="1400" dirty="0"/>
              <a:t>	Opisz każdą rzecz i oznacz to miejsce np. naklejką lub kolorem.</a:t>
            </a:r>
          </a:p>
          <a:p>
            <a:pPr marL="457200" lvl="1" indent="0" defTabSz="719138">
              <a:buNone/>
            </a:pPr>
            <a:r>
              <a:rPr lang="pl-PL" sz="1400" dirty="0"/>
              <a:t>	Jeśli jest to rzecz, której ilość jest zmienna możesz określić poziomy maksymalne i minimalne.</a:t>
            </a:r>
            <a:br>
              <a:rPr lang="pl-PL" sz="1400" dirty="0"/>
            </a:br>
            <a:r>
              <a:rPr lang="pl-PL" sz="1400" dirty="0"/>
              <a:t>	Powinieneś osiągnąć  </a:t>
            </a:r>
            <a:r>
              <a:rPr lang="pl-PL" sz="1400" b="1" dirty="0"/>
              <a:t>efekt przejrzystości.  </a:t>
            </a:r>
          </a:p>
        </p:txBody>
      </p:sp>
      <p:sp>
        <p:nvSpPr>
          <p:cNvPr id="4" name="Symbol zastępczy stopki 3">
            <a:extLst>
              <a:ext uri="{FF2B5EF4-FFF2-40B4-BE49-F238E27FC236}">
                <a16:creationId xmlns:a16="http://schemas.microsoft.com/office/drawing/2014/main" id="{4B032976-8E89-44C9-9925-0540D6C15762}"/>
              </a:ext>
            </a:extLst>
          </p:cNvPr>
          <p:cNvSpPr>
            <a:spLocks noGrp="1"/>
          </p:cNvSpPr>
          <p:nvPr>
            <p:ph type="ftr" sz="quarter" idx="11"/>
          </p:nvPr>
        </p:nvSpPr>
        <p:spPr/>
        <p:txBody>
          <a:bodyPr/>
          <a:lstStyle/>
          <a:p>
            <a:endParaRPr lang="en-US" dirty="0"/>
          </a:p>
        </p:txBody>
      </p:sp>
      <p:pic>
        <p:nvPicPr>
          <p:cNvPr id="5" name="Obraz 4">
            <a:extLst>
              <a:ext uri="{FF2B5EF4-FFF2-40B4-BE49-F238E27FC236}">
                <a16:creationId xmlns:a16="http://schemas.microsoft.com/office/drawing/2014/main" id="{A1256D4E-ACBE-48AF-B6E3-4DDF07FA04AD}"/>
              </a:ext>
            </a:extLst>
          </p:cNvPr>
          <p:cNvPicPr/>
          <p:nvPr/>
        </p:nvPicPr>
        <p:blipFill>
          <a:blip r:embed="rId2"/>
          <a:stretch>
            <a:fillRect/>
          </a:stretch>
        </p:blipFill>
        <p:spPr bwMode="auto">
          <a:xfrm>
            <a:off x="8529637" y="0"/>
            <a:ext cx="3552825" cy="657225"/>
          </a:xfrm>
          <a:prstGeom prst="rect">
            <a:avLst/>
          </a:prstGeom>
          <a:noFill/>
          <a:ln w="9525">
            <a:noFill/>
            <a:miter lim="800000"/>
            <a:headEnd/>
            <a:tailEnd/>
          </a:ln>
        </p:spPr>
      </p:pic>
      <p:pic>
        <p:nvPicPr>
          <p:cNvPr id="6" name="Obraz 30">
            <a:extLst>
              <a:ext uri="{FF2B5EF4-FFF2-40B4-BE49-F238E27FC236}">
                <a16:creationId xmlns:a16="http://schemas.microsoft.com/office/drawing/2014/main" id="{8A59295F-8B5B-4A6E-8F16-524086B3C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5969308"/>
            <a:ext cx="4521200" cy="7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8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B7D3EC-7490-45ED-8089-C4DFE809829F}"/>
              </a:ext>
            </a:extLst>
          </p:cNvPr>
          <p:cNvSpPr>
            <a:spLocks noGrp="1"/>
          </p:cNvSpPr>
          <p:nvPr>
            <p:ph type="title"/>
          </p:nvPr>
        </p:nvSpPr>
        <p:spPr/>
        <p:txBody>
          <a:bodyPr/>
          <a:lstStyle/>
          <a:p>
            <a:r>
              <a:rPr lang="pl-PL" dirty="0"/>
              <a:t>5S – w kuchni </a:t>
            </a:r>
            <a:endParaRPr lang="en-US" dirty="0"/>
          </a:p>
        </p:txBody>
      </p:sp>
      <p:sp>
        <p:nvSpPr>
          <p:cNvPr id="3" name="Symbol zastępczy zawartości 2">
            <a:extLst>
              <a:ext uri="{FF2B5EF4-FFF2-40B4-BE49-F238E27FC236}">
                <a16:creationId xmlns:a16="http://schemas.microsoft.com/office/drawing/2014/main" id="{0C6A587C-DC6E-4225-BDDA-077046D8AD9C}"/>
              </a:ext>
            </a:extLst>
          </p:cNvPr>
          <p:cNvSpPr>
            <a:spLocks noGrp="1"/>
          </p:cNvSpPr>
          <p:nvPr>
            <p:ph idx="1"/>
          </p:nvPr>
        </p:nvSpPr>
        <p:spPr>
          <a:xfrm>
            <a:off x="838200" y="1825624"/>
            <a:ext cx="10515600" cy="4667251"/>
          </a:xfrm>
        </p:spPr>
        <p:txBody>
          <a:bodyPr>
            <a:noAutofit/>
          </a:bodyPr>
          <a:lstStyle/>
          <a:p>
            <a:pPr marL="0" indent="0">
              <a:buNone/>
            </a:pPr>
            <a:r>
              <a:rPr lang="pl-PL" sz="1400" b="1" dirty="0"/>
              <a:t>krok 3: Sprzątanie</a:t>
            </a:r>
          </a:p>
          <a:p>
            <a:r>
              <a:rPr lang="pl-PL" sz="1400" dirty="0"/>
              <a:t>Najważniejszym celem tego kroku jest zrozumienie przez użytkowników kuchni, że utrzymanie w czystości sprzętu i pomieszczenia kuchni to czynność systematyczna i powtarzalna i że powinna nastąpić każdorazowo po gotowaniu czy pracy w kuchni.</a:t>
            </a:r>
          </a:p>
          <a:p>
            <a:pPr marL="0" indent="0">
              <a:buNone/>
            </a:pPr>
            <a:r>
              <a:rPr lang="pl-PL" sz="1400" dirty="0"/>
              <a:t>Powinniśmy ustalić kto i kiedy naprawia lub przegląda sprzęty elektryczne takie jak zmywarka, lodówka czy czajnik. Wymienienia przepalone żarówki czy oliwi mechaniczne części. Powinniśmy zadbać o czystość stołu, podłogi, szuflad i półek oraz wszystkich innych miejsc </a:t>
            </a:r>
            <a:r>
              <a:rPr lang="pl-PL" sz="1400" dirty="0" err="1"/>
              <a:t>odkładczych</a:t>
            </a:r>
            <a:r>
              <a:rPr lang="pl-PL" sz="1400" dirty="0"/>
              <a:t>. </a:t>
            </a:r>
            <a:br>
              <a:rPr lang="pl-PL" sz="1400" dirty="0"/>
            </a:br>
            <a:r>
              <a:rPr lang="pl-PL" sz="1400" dirty="0"/>
              <a:t>Ta czynność zapewni nam to, że sprzęty kuchenne będą zawsze dostępne do użycia. Pozwoli na wykrycie uszkodzeń sprzętów i  naczyń i zapobieganie awariom.</a:t>
            </a:r>
            <a:br>
              <a:rPr lang="pl-PL" sz="1400" dirty="0"/>
            </a:br>
            <a:r>
              <a:rPr lang="pl-PL" sz="1400" dirty="0"/>
              <a:t>Pierwsze sprzątanie w ramach 5S trwa najdłużej, następnie jest to już utrzymanie czystości.</a:t>
            </a:r>
          </a:p>
          <a:p>
            <a:pPr marL="0" indent="0">
              <a:buNone/>
            </a:pPr>
            <a:r>
              <a:rPr lang="pl-PL" sz="1400" b="1" dirty="0"/>
              <a:t>KROK 4: Standaryzacja</a:t>
            </a:r>
          </a:p>
          <a:p>
            <a:r>
              <a:rPr lang="pl-PL" sz="1400" b="1" dirty="0"/>
              <a:t>Stałe nawyki</a:t>
            </a:r>
            <a:br>
              <a:rPr lang="pl-PL" sz="1400" dirty="0"/>
            </a:br>
            <a:r>
              <a:rPr lang="pl-PL" sz="1400" dirty="0"/>
              <a:t>Celem tego etapu jest określenie standardów i przestrzegania pierwszych trzech kroków metody 5S. </a:t>
            </a:r>
          </a:p>
          <a:p>
            <a:r>
              <a:rPr lang="pl-PL" sz="1400" b="1" dirty="0"/>
              <a:t>Wszyscy uczestniczą w standaryzacji</a:t>
            </a:r>
            <a:br>
              <a:rPr lang="pl-PL" sz="1400" dirty="0"/>
            </a:br>
            <a:r>
              <a:rPr lang="pl-PL" sz="1400" dirty="0"/>
              <a:t>Standardy dotyczące rozmieszczenia i oznaczenia sprzętów i  przedmiotów w kuchni powinny być znane i wspólne dla wszystkich domowników. Zasady muszą być jasne do stosowania i łatwe do zrozumienia.</a:t>
            </a:r>
          </a:p>
          <a:p>
            <a:pPr marL="0" indent="0">
              <a:buNone/>
            </a:pPr>
            <a:r>
              <a:rPr lang="pl-PL" sz="1400" b="1" dirty="0"/>
              <a:t>5S KROK 5: Systematyka</a:t>
            </a:r>
          </a:p>
          <a:p>
            <a:r>
              <a:rPr lang="pl-PL" sz="1400" dirty="0"/>
              <a:t>Działania wdrożone w poprzednich krokach muszą zostać przekształcone w nawyki. Wypracowanie nawyków jest procesem długotrwałym i wymagającym zaangażowania. Krok 5 wiąże się ze zmianą sposobu myślenia i przyzwyczajeń. To oznacza, że dla każdego nowo pojawiającego się urządzenia, mebla, czy produktu w kuchni znowu wyznaczymy najlepsze miejsce, opiszemy je i powiemy o tym wszystkim domownikom. </a:t>
            </a:r>
          </a:p>
        </p:txBody>
      </p:sp>
      <p:sp>
        <p:nvSpPr>
          <p:cNvPr id="4" name="Symbol zastępczy stopki 3">
            <a:extLst>
              <a:ext uri="{FF2B5EF4-FFF2-40B4-BE49-F238E27FC236}">
                <a16:creationId xmlns:a16="http://schemas.microsoft.com/office/drawing/2014/main" id="{C4DB9049-5D0A-4F21-B2BB-0C1B384EC972}"/>
              </a:ext>
            </a:extLst>
          </p:cNvPr>
          <p:cNvSpPr>
            <a:spLocks noGrp="1"/>
          </p:cNvSpPr>
          <p:nvPr>
            <p:ph type="ftr" sz="quarter" idx="11"/>
          </p:nvPr>
        </p:nvSpPr>
        <p:spPr/>
        <p:txBody>
          <a:bodyPr/>
          <a:lstStyle/>
          <a:p>
            <a:endParaRPr lang="en-US" dirty="0"/>
          </a:p>
        </p:txBody>
      </p:sp>
      <p:pic>
        <p:nvPicPr>
          <p:cNvPr id="5" name="Obraz 4">
            <a:extLst>
              <a:ext uri="{FF2B5EF4-FFF2-40B4-BE49-F238E27FC236}">
                <a16:creationId xmlns:a16="http://schemas.microsoft.com/office/drawing/2014/main" id="{C586CD7C-6E98-42F7-BF5A-74C3FC0F829A}"/>
              </a:ext>
            </a:extLst>
          </p:cNvPr>
          <p:cNvPicPr/>
          <p:nvPr/>
        </p:nvPicPr>
        <p:blipFill>
          <a:blip r:embed="rId2"/>
          <a:stretch>
            <a:fillRect/>
          </a:stretch>
        </p:blipFill>
        <p:spPr bwMode="auto">
          <a:xfrm>
            <a:off x="8529637" y="36512"/>
            <a:ext cx="3552825" cy="657225"/>
          </a:xfrm>
          <a:prstGeom prst="rect">
            <a:avLst/>
          </a:prstGeom>
          <a:noFill/>
          <a:ln w="9525">
            <a:noFill/>
            <a:miter lim="800000"/>
            <a:headEnd/>
            <a:tailEnd/>
          </a:ln>
        </p:spPr>
      </p:pic>
      <p:pic>
        <p:nvPicPr>
          <p:cNvPr id="6" name="Obraz 30">
            <a:extLst>
              <a:ext uri="{FF2B5EF4-FFF2-40B4-BE49-F238E27FC236}">
                <a16:creationId xmlns:a16="http://schemas.microsoft.com/office/drawing/2014/main" id="{2321A9A6-0C30-4A47-9FE5-F573ABDE3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6221414"/>
            <a:ext cx="4521200" cy="49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1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468DA3-9DC7-42EF-996C-BBC1BDB9AE67}"/>
              </a:ext>
            </a:extLst>
          </p:cNvPr>
          <p:cNvSpPr>
            <a:spLocks noGrp="1"/>
          </p:cNvSpPr>
          <p:nvPr>
            <p:ph type="title"/>
          </p:nvPr>
        </p:nvSpPr>
        <p:spPr/>
        <p:txBody>
          <a:bodyPr/>
          <a:lstStyle/>
          <a:p>
            <a:endParaRPr lang="en-US"/>
          </a:p>
        </p:txBody>
      </p:sp>
      <p:sp>
        <p:nvSpPr>
          <p:cNvPr id="3" name="Symbol zastępczy zawartości 2">
            <a:extLst>
              <a:ext uri="{FF2B5EF4-FFF2-40B4-BE49-F238E27FC236}">
                <a16:creationId xmlns:a16="http://schemas.microsoft.com/office/drawing/2014/main" id="{0375EB17-F560-42B0-8A83-1196867DA345}"/>
              </a:ext>
            </a:extLst>
          </p:cNvPr>
          <p:cNvSpPr>
            <a:spLocks noGrp="1"/>
          </p:cNvSpPr>
          <p:nvPr>
            <p:ph idx="1"/>
          </p:nvPr>
        </p:nvSpPr>
        <p:spPr/>
        <p:txBody>
          <a:bodyPr/>
          <a:lstStyle/>
          <a:p>
            <a:endParaRPr lang="en-US"/>
          </a:p>
        </p:txBody>
      </p:sp>
      <p:pic>
        <p:nvPicPr>
          <p:cNvPr id="4" name="Obraz 3">
            <a:extLst>
              <a:ext uri="{FF2B5EF4-FFF2-40B4-BE49-F238E27FC236}">
                <a16:creationId xmlns:a16="http://schemas.microsoft.com/office/drawing/2014/main" id="{FCA65701-1B03-45A5-83FA-B12526F2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306"/>
            <a:ext cx="12272211" cy="6741327"/>
          </a:xfrm>
          <a:prstGeom prst="rect">
            <a:avLst/>
          </a:prstGeom>
        </p:spPr>
      </p:pic>
      <p:sp>
        <p:nvSpPr>
          <p:cNvPr id="5" name="Symbol zastępczy stopki 4">
            <a:extLst>
              <a:ext uri="{FF2B5EF4-FFF2-40B4-BE49-F238E27FC236}">
                <a16:creationId xmlns:a16="http://schemas.microsoft.com/office/drawing/2014/main" id="{A1363BC9-EC4F-486F-BE4C-2C3D4396B31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161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D79635F-5A6D-46BC-B6EC-1084514F5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194" y="135650"/>
            <a:ext cx="9004807" cy="4946489"/>
          </a:xfrm>
          <a:prstGeom prst="rect">
            <a:avLst/>
          </a:prstGeom>
        </p:spPr>
      </p:pic>
      <p:sp>
        <p:nvSpPr>
          <p:cNvPr id="5" name="Symbol zastępczy zawartości 2">
            <a:extLst>
              <a:ext uri="{FF2B5EF4-FFF2-40B4-BE49-F238E27FC236}">
                <a16:creationId xmlns:a16="http://schemas.microsoft.com/office/drawing/2014/main" id="{8F2FECEF-1490-42D9-B94F-23C380CFE98B}"/>
              </a:ext>
            </a:extLst>
          </p:cNvPr>
          <p:cNvSpPr txBox="1">
            <a:spLocks/>
          </p:cNvSpPr>
          <p:nvPr/>
        </p:nvSpPr>
        <p:spPr>
          <a:xfrm>
            <a:off x="131999" y="2040553"/>
            <a:ext cx="4257121" cy="4687502"/>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t>Ergonomiczna kuchnia seniora</a:t>
            </a:r>
          </a:p>
          <a:p>
            <a:pPr marL="0" indent="0">
              <a:buNone/>
            </a:pPr>
            <a:endParaRPr lang="pl-PL" sz="1800" b="1" dirty="0"/>
          </a:p>
          <a:p>
            <a:pPr>
              <a:buFontTx/>
              <a:buChar char="-"/>
            </a:pPr>
            <a:r>
              <a:rPr lang="pl-PL" sz="1800" dirty="0"/>
              <a:t>wyposażona jest tylko w niezbędne rzeczy</a:t>
            </a:r>
          </a:p>
          <a:p>
            <a:pPr>
              <a:buFontTx/>
              <a:buChar char="-"/>
            </a:pPr>
            <a:r>
              <a:rPr lang="pl-PL" sz="1800" dirty="0"/>
              <a:t>Szafki wiszące są płytkie i otwarte</a:t>
            </a:r>
          </a:p>
          <a:p>
            <a:pPr>
              <a:buFontTx/>
              <a:buChar char="-"/>
            </a:pPr>
            <a:r>
              <a:rPr lang="pl-PL" sz="1800" dirty="0"/>
              <a:t>Szafki stojące to szuflady</a:t>
            </a:r>
          </a:p>
          <a:p>
            <a:pPr>
              <a:buFontTx/>
              <a:buChar char="-"/>
            </a:pPr>
            <a:r>
              <a:rPr lang="pl-PL" sz="1800" dirty="0"/>
              <a:t>Płyta indukcyjna z pokrętłami.</a:t>
            </a:r>
          </a:p>
          <a:p>
            <a:pPr>
              <a:buFontTx/>
              <a:buChar char="-"/>
            </a:pPr>
            <a:r>
              <a:rPr lang="pl-PL" sz="1800" dirty="0"/>
              <a:t>Naczynia z rączką </a:t>
            </a:r>
            <a:r>
              <a:rPr lang="pl-PL" sz="1800" dirty="0" err="1"/>
              <a:t>termizolacyjną</a:t>
            </a:r>
            <a:r>
              <a:rPr lang="pl-PL" sz="1800" dirty="0"/>
              <a:t>.</a:t>
            </a:r>
          </a:p>
          <a:p>
            <a:pPr>
              <a:buFontTx/>
              <a:buChar char="-"/>
            </a:pPr>
            <a:r>
              <a:rPr lang="pl-PL" sz="1800" dirty="0"/>
              <a:t>0,5 l czajnik elektryczny.</a:t>
            </a:r>
          </a:p>
          <a:p>
            <a:pPr>
              <a:buFontTx/>
              <a:buChar char="-"/>
            </a:pPr>
            <a:r>
              <a:rPr lang="pl-PL" sz="1800" dirty="0"/>
              <a:t>Wysokie krzesło do wykonywania prac przy blacie.</a:t>
            </a:r>
          </a:p>
          <a:p>
            <a:pPr>
              <a:buFontTx/>
              <a:buChar char="-"/>
            </a:pPr>
            <a:r>
              <a:rPr lang="pl-PL" sz="1800" dirty="0"/>
              <a:t>Wszystkie sprzęty powinny same się wyłączać po przekroczonym czasie, </a:t>
            </a:r>
            <a:r>
              <a:rPr lang="pl-PL" sz="1800" dirty="0" err="1"/>
              <a:t>timer</a:t>
            </a:r>
            <a:r>
              <a:rPr lang="pl-PL" sz="1800" dirty="0"/>
              <a:t>.</a:t>
            </a:r>
            <a:endParaRPr lang="en-US" sz="1800" dirty="0"/>
          </a:p>
        </p:txBody>
      </p:sp>
      <p:pic>
        <p:nvPicPr>
          <p:cNvPr id="9" name="Obraz 8">
            <a:extLst>
              <a:ext uri="{FF2B5EF4-FFF2-40B4-BE49-F238E27FC236}">
                <a16:creationId xmlns:a16="http://schemas.microsoft.com/office/drawing/2014/main" id="{3D0B39C8-8F13-47FC-8AB2-D348827C8996}"/>
              </a:ext>
            </a:extLst>
          </p:cNvPr>
          <p:cNvPicPr>
            <a:picLocks noChangeAspect="1"/>
          </p:cNvPicPr>
          <p:nvPr/>
        </p:nvPicPr>
        <p:blipFill>
          <a:blip r:embed="rId3"/>
          <a:stretch>
            <a:fillRect/>
          </a:stretch>
        </p:blipFill>
        <p:spPr>
          <a:xfrm>
            <a:off x="6971873" y="3118585"/>
            <a:ext cx="1201996" cy="2276373"/>
          </a:xfrm>
          <a:prstGeom prst="rect">
            <a:avLst/>
          </a:prstGeom>
        </p:spPr>
      </p:pic>
      <p:sp>
        <p:nvSpPr>
          <p:cNvPr id="2" name="Symbol zastępczy stopki 1">
            <a:extLst>
              <a:ext uri="{FF2B5EF4-FFF2-40B4-BE49-F238E27FC236}">
                <a16:creationId xmlns:a16="http://schemas.microsoft.com/office/drawing/2014/main" id="{96F559D9-F9FB-435A-88C4-987801B2FF7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66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3C1CB26-67AD-490F-9624-5A404FD0AA92}"/>
              </a:ext>
            </a:extLst>
          </p:cNvPr>
          <p:cNvPicPr>
            <a:picLocks noChangeAspect="1"/>
          </p:cNvPicPr>
          <p:nvPr/>
        </p:nvPicPr>
        <p:blipFill rotWithShape="1">
          <a:blip r:embed="rId2">
            <a:extLst>
              <a:ext uri="{28A0092B-C50C-407E-A947-70E740481C1C}">
                <a14:useLocalDpi xmlns:a14="http://schemas.microsoft.com/office/drawing/2010/main" val="0"/>
              </a:ext>
            </a:extLst>
          </a:blip>
          <a:srcRect l="7485" r="7724"/>
          <a:stretch/>
        </p:blipFill>
        <p:spPr>
          <a:xfrm>
            <a:off x="118263" y="-157074"/>
            <a:ext cx="10902664" cy="7063201"/>
          </a:xfrm>
          <a:prstGeom prst="rect">
            <a:avLst/>
          </a:prstGeom>
        </p:spPr>
      </p:pic>
      <p:cxnSp>
        <p:nvCxnSpPr>
          <p:cNvPr id="8" name="Łącznik prosty 7">
            <a:extLst>
              <a:ext uri="{FF2B5EF4-FFF2-40B4-BE49-F238E27FC236}">
                <a16:creationId xmlns:a16="http://schemas.microsoft.com/office/drawing/2014/main" id="{DCAF411F-0887-4DBD-9EE7-1B22D5AC65F7}"/>
              </a:ext>
            </a:extLst>
          </p:cNvPr>
          <p:cNvCxnSpPr>
            <a:cxnSpLocks/>
          </p:cNvCxnSpPr>
          <p:nvPr/>
        </p:nvCxnSpPr>
        <p:spPr>
          <a:xfrm>
            <a:off x="7700211" y="4950289"/>
            <a:ext cx="18961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AF47B809-0805-4BFF-ABB2-7CFCA5FC8808}"/>
              </a:ext>
            </a:extLst>
          </p:cNvPr>
          <p:cNvCxnSpPr>
            <a:cxnSpLocks/>
          </p:cNvCxnSpPr>
          <p:nvPr/>
        </p:nvCxnSpPr>
        <p:spPr>
          <a:xfrm>
            <a:off x="9375006" y="4950289"/>
            <a:ext cx="0" cy="1835522"/>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765F5E7D-4DBB-458D-89D3-B8FCF97E8D08}"/>
              </a:ext>
            </a:extLst>
          </p:cNvPr>
          <p:cNvSpPr txBox="1"/>
          <p:nvPr/>
        </p:nvSpPr>
        <p:spPr>
          <a:xfrm rot="16200000">
            <a:off x="9119538" y="5727033"/>
            <a:ext cx="753732" cy="369332"/>
          </a:xfrm>
          <a:prstGeom prst="rect">
            <a:avLst/>
          </a:prstGeom>
          <a:noFill/>
        </p:spPr>
        <p:txBody>
          <a:bodyPr wrap="square" rtlCol="0">
            <a:spAutoFit/>
          </a:bodyPr>
          <a:lstStyle/>
          <a:p>
            <a:r>
              <a:rPr lang="pl-PL" dirty="0"/>
              <a:t>70 cm</a:t>
            </a:r>
            <a:endParaRPr lang="en-US" dirty="0"/>
          </a:p>
        </p:txBody>
      </p:sp>
      <p:sp>
        <p:nvSpPr>
          <p:cNvPr id="18" name="Objaśnienie: linia 17">
            <a:extLst>
              <a:ext uri="{FF2B5EF4-FFF2-40B4-BE49-F238E27FC236}">
                <a16:creationId xmlns:a16="http://schemas.microsoft.com/office/drawing/2014/main" id="{8C8504A6-55B5-4870-B024-DA27202A4F89}"/>
              </a:ext>
            </a:extLst>
          </p:cNvPr>
          <p:cNvSpPr/>
          <p:nvPr/>
        </p:nvSpPr>
        <p:spPr>
          <a:xfrm>
            <a:off x="5433460" y="1042124"/>
            <a:ext cx="1857676" cy="404261"/>
          </a:xfrm>
          <a:prstGeom prst="borderCallout1">
            <a:avLst/>
          </a:prstGeom>
          <a:solidFill>
            <a:schemeClr val="bg2"/>
          </a:solidFill>
          <a:ln>
            <a:solidFill>
              <a:schemeClr val="bg2">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r>
              <a:rPr lang="pl-PL" dirty="0"/>
              <a:t>Okap z pilotem.</a:t>
            </a:r>
            <a:endParaRPr lang="en-US" dirty="0"/>
          </a:p>
          <a:p>
            <a:endParaRPr lang="en-US" dirty="0"/>
          </a:p>
        </p:txBody>
      </p:sp>
      <p:sp>
        <p:nvSpPr>
          <p:cNvPr id="19" name="Objaśnienie: linia 18">
            <a:extLst>
              <a:ext uri="{FF2B5EF4-FFF2-40B4-BE49-F238E27FC236}">
                <a16:creationId xmlns:a16="http://schemas.microsoft.com/office/drawing/2014/main" id="{EF7C13D0-C828-4651-9FBF-CA6A78C07381}"/>
              </a:ext>
            </a:extLst>
          </p:cNvPr>
          <p:cNvSpPr/>
          <p:nvPr/>
        </p:nvSpPr>
        <p:spPr>
          <a:xfrm>
            <a:off x="8767641" y="2329316"/>
            <a:ext cx="2426540" cy="907523"/>
          </a:xfrm>
          <a:prstGeom prst="borderCallout1">
            <a:avLst/>
          </a:prstGeom>
          <a:solidFill>
            <a:schemeClr val="bg2"/>
          </a:solidFill>
          <a:ln>
            <a:solidFill>
              <a:schemeClr val="bg2">
                <a:lumMod val="50000"/>
              </a:schemeClr>
            </a:solidFill>
          </a:ln>
        </p:spPr>
        <p:txBody>
          <a:bodyPr vert="horz" lIns="91440" tIns="45720" rIns="91440" bIns="45720" rtlCol="0">
            <a:normAutofit/>
          </a:bodyPr>
          <a:lstStyle/>
          <a:p>
            <a:r>
              <a:rPr lang="pl-PL" dirty="0"/>
              <a:t>Piekarnik na wysokości 70 cm od podłogi.</a:t>
            </a:r>
            <a:endParaRPr lang="en-US" dirty="0"/>
          </a:p>
        </p:txBody>
      </p:sp>
      <p:sp>
        <p:nvSpPr>
          <p:cNvPr id="21" name="Objaśnienie: linia 20">
            <a:extLst>
              <a:ext uri="{FF2B5EF4-FFF2-40B4-BE49-F238E27FC236}">
                <a16:creationId xmlns:a16="http://schemas.microsoft.com/office/drawing/2014/main" id="{84D089F0-FF35-4FAC-96A7-05E49319CF90}"/>
              </a:ext>
            </a:extLst>
          </p:cNvPr>
          <p:cNvSpPr/>
          <p:nvPr/>
        </p:nvSpPr>
        <p:spPr>
          <a:xfrm>
            <a:off x="940068" y="3657257"/>
            <a:ext cx="1969972" cy="681560"/>
          </a:xfrm>
          <a:prstGeom prst="borderCallout1">
            <a:avLst>
              <a:gd name="adj1" fmla="val 102072"/>
              <a:gd name="adj2" fmla="val 85967"/>
              <a:gd name="adj3" fmla="val 225480"/>
              <a:gd name="adj4" fmla="val 126813"/>
            </a:avLst>
          </a:prstGeom>
          <a:solidFill>
            <a:schemeClr val="bg2"/>
          </a:solidFill>
          <a:ln>
            <a:solidFill>
              <a:schemeClr val="bg2">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r>
              <a:rPr lang="pl-PL" dirty="0"/>
              <a:t>Stabilne, wygodne uchwyty.</a:t>
            </a:r>
            <a:endParaRPr lang="en-US" dirty="0"/>
          </a:p>
        </p:txBody>
      </p:sp>
      <p:sp>
        <p:nvSpPr>
          <p:cNvPr id="2" name="Symbol zastępczy stopki 1">
            <a:extLst>
              <a:ext uri="{FF2B5EF4-FFF2-40B4-BE49-F238E27FC236}">
                <a16:creationId xmlns:a16="http://schemas.microsoft.com/office/drawing/2014/main" id="{6E89C4C7-5653-4A9B-816C-114078C3583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877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D178FF-84B0-4D31-828E-DC79FA11AF68}"/>
              </a:ext>
            </a:extLst>
          </p:cNvPr>
          <p:cNvSpPr>
            <a:spLocks noGrp="1"/>
          </p:cNvSpPr>
          <p:nvPr>
            <p:ph type="title"/>
          </p:nvPr>
        </p:nvSpPr>
        <p:spPr/>
        <p:txBody>
          <a:bodyPr/>
          <a:lstStyle/>
          <a:p>
            <a:endParaRPr lang="en-US"/>
          </a:p>
        </p:txBody>
      </p:sp>
      <p:sp>
        <p:nvSpPr>
          <p:cNvPr id="3" name="Symbol zastępczy zawartości 2">
            <a:extLst>
              <a:ext uri="{FF2B5EF4-FFF2-40B4-BE49-F238E27FC236}">
                <a16:creationId xmlns:a16="http://schemas.microsoft.com/office/drawing/2014/main" id="{522C4B58-A700-427A-BD89-B0CB233AA21F}"/>
              </a:ext>
            </a:extLst>
          </p:cNvPr>
          <p:cNvSpPr>
            <a:spLocks noGrp="1"/>
          </p:cNvSpPr>
          <p:nvPr>
            <p:ph idx="1"/>
          </p:nvPr>
        </p:nvSpPr>
        <p:spPr/>
        <p:txBody>
          <a:bodyPr/>
          <a:lstStyle/>
          <a:p>
            <a:endParaRPr lang="en-US"/>
          </a:p>
        </p:txBody>
      </p:sp>
      <p:pic>
        <p:nvPicPr>
          <p:cNvPr id="4" name="Obraz 3">
            <a:extLst>
              <a:ext uri="{FF2B5EF4-FFF2-40B4-BE49-F238E27FC236}">
                <a16:creationId xmlns:a16="http://schemas.microsoft.com/office/drawing/2014/main" id="{9917F244-B1B9-440A-A93A-E6343A0E26AC}"/>
              </a:ext>
            </a:extLst>
          </p:cNvPr>
          <p:cNvPicPr>
            <a:picLocks noChangeAspect="1"/>
          </p:cNvPicPr>
          <p:nvPr/>
        </p:nvPicPr>
        <p:blipFill rotWithShape="1">
          <a:blip r:embed="rId2">
            <a:extLst>
              <a:ext uri="{28A0092B-C50C-407E-A947-70E740481C1C}">
                <a14:useLocalDpi xmlns:a14="http://schemas.microsoft.com/office/drawing/2010/main" val="0"/>
              </a:ext>
            </a:extLst>
          </a:blip>
          <a:srcRect l="6197" r="7553"/>
          <a:stretch/>
        </p:blipFill>
        <p:spPr>
          <a:xfrm>
            <a:off x="0" y="-862598"/>
            <a:ext cx="12262585" cy="7809901"/>
          </a:xfrm>
          <a:prstGeom prst="rect">
            <a:avLst/>
          </a:prstGeom>
        </p:spPr>
      </p:pic>
      <p:sp>
        <p:nvSpPr>
          <p:cNvPr id="7" name="Objaśnienie: linia 6">
            <a:extLst>
              <a:ext uri="{FF2B5EF4-FFF2-40B4-BE49-F238E27FC236}">
                <a16:creationId xmlns:a16="http://schemas.microsoft.com/office/drawing/2014/main" id="{5194297D-1C83-48D0-967E-B2EE1EF7FB27}"/>
              </a:ext>
            </a:extLst>
          </p:cNvPr>
          <p:cNvSpPr/>
          <p:nvPr/>
        </p:nvSpPr>
        <p:spPr>
          <a:xfrm>
            <a:off x="8486275" y="1419481"/>
            <a:ext cx="2053388" cy="812288"/>
          </a:xfrm>
          <a:prstGeom prst="borderCallout1">
            <a:avLst>
              <a:gd name="adj1" fmla="val 104897"/>
              <a:gd name="adj2" fmla="val 52254"/>
              <a:gd name="adj3" fmla="val 287618"/>
              <a:gd name="adj4" fmla="val 26162"/>
            </a:avLst>
          </a:prstGeom>
          <a:solidFill>
            <a:schemeClr val="bg2"/>
          </a:solidFill>
          <a:ln>
            <a:solidFill>
              <a:schemeClr val="bg2">
                <a:lumMod val="50000"/>
              </a:schemeClr>
            </a:solidFill>
          </a:ln>
        </p:spPr>
        <p:txBody>
          <a:bodyPr vert="horz" lIns="91440" tIns="45720" rIns="91440" bIns="45720" rtlCol="0">
            <a:normAutofit/>
          </a:bodyPr>
          <a:lstStyle/>
          <a:p>
            <a:r>
              <a:rPr lang="pl-PL" dirty="0"/>
              <a:t>Kran jednouchwytowy</a:t>
            </a:r>
            <a:r>
              <a:rPr lang="pl-PL" sz="1400" dirty="0"/>
              <a:t>.</a:t>
            </a:r>
            <a:endParaRPr lang="en-US" sz="1400" dirty="0"/>
          </a:p>
        </p:txBody>
      </p:sp>
      <p:sp>
        <p:nvSpPr>
          <p:cNvPr id="8" name="Objaśnienie: linia 7">
            <a:extLst>
              <a:ext uri="{FF2B5EF4-FFF2-40B4-BE49-F238E27FC236}">
                <a16:creationId xmlns:a16="http://schemas.microsoft.com/office/drawing/2014/main" id="{88F105DD-2153-423D-977B-BDE7452E5826}"/>
              </a:ext>
            </a:extLst>
          </p:cNvPr>
          <p:cNvSpPr/>
          <p:nvPr/>
        </p:nvSpPr>
        <p:spPr>
          <a:xfrm>
            <a:off x="5723822" y="125129"/>
            <a:ext cx="2233064" cy="628628"/>
          </a:xfrm>
          <a:prstGeom prst="borderCallout1">
            <a:avLst>
              <a:gd name="adj1" fmla="val 104897"/>
              <a:gd name="adj2" fmla="val 52254"/>
              <a:gd name="adj3" fmla="val 287618"/>
              <a:gd name="adj4" fmla="val 26162"/>
            </a:avLst>
          </a:prstGeom>
          <a:solidFill>
            <a:schemeClr val="bg2"/>
          </a:solidFill>
          <a:ln>
            <a:solidFill>
              <a:schemeClr val="bg2">
                <a:lumMod val="50000"/>
              </a:schemeClr>
            </a:solidFill>
          </a:ln>
        </p:spPr>
        <p:txBody>
          <a:bodyPr vert="horz" lIns="91440" tIns="45720" rIns="91440" bIns="45720" rtlCol="0">
            <a:normAutofit lnSpcReduction="10000"/>
          </a:bodyPr>
          <a:lstStyle/>
          <a:p>
            <a:r>
              <a:rPr lang="pl-PL" dirty="0"/>
              <a:t>Lodówka z alarmem, gdy drzwi są otwarte.</a:t>
            </a:r>
            <a:endParaRPr lang="en-US" dirty="0"/>
          </a:p>
        </p:txBody>
      </p:sp>
      <p:sp>
        <p:nvSpPr>
          <p:cNvPr id="9" name="Objaśnienie: linia 8">
            <a:extLst>
              <a:ext uri="{FF2B5EF4-FFF2-40B4-BE49-F238E27FC236}">
                <a16:creationId xmlns:a16="http://schemas.microsoft.com/office/drawing/2014/main" id="{DE0C9E9F-066F-49F3-925C-1E5DD3223B81}"/>
              </a:ext>
            </a:extLst>
          </p:cNvPr>
          <p:cNvSpPr/>
          <p:nvPr/>
        </p:nvSpPr>
        <p:spPr>
          <a:xfrm>
            <a:off x="213761" y="1668537"/>
            <a:ext cx="4183782" cy="1615066"/>
          </a:xfrm>
          <a:prstGeom prst="borderCallout1">
            <a:avLst>
              <a:gd name="adj1" fmla="val 104897"/>
              <a:gd name="adj2" fmla="val 80091"/>
              <a:gd name="adj3" fmla="val 167509"/>
              <a:gd name="adj4" fmla="val 150395"/>
            </a:avLst>
          </a:prstGeom>
          <a:solidFill>
            <a:schemeClr val="bg2"/>
          </a:solidFill>
          <a:ln>
            <a:solidFill>
              <a:schemeClr val="bg2">
                <a:lumMod val="50000"/>
              </a:schemeClr>
            </a:solidFill>
          </a:ln>
        </p:spPr>
        <p:txBody>
          <a:bodyPr vert="horz" lIns="91440" tIns="45720" rIns="91440" bIns="45720" rtlCol="0">
            <a:normAutofit/>
          </a:bodyPr>
          <a:lstStyle/>
          <a:p>
            <a:r>
              <a:rPr lang="pl-PL" dirty="0"/>
              <a:t>Wysokość blatu 85 cm (lub dobierany indywidualnie – blat powinien być 10-15 cm od zgiętych łokci osoby, która będzie przebywała w kuchni). </a:t>
            </a:r>
          </a:p>
          <a:p>
            <a:r>
              <a:rPr lang="pl-PL" dirty="0"/>
              <a:t>Blat z zaokrąglonymi krawędziami.</a:t>
            </a:r>
            <a:endParaRPr lang="en-US" dirty="0"/>
          </a:p>
        </p:txBody>
      </p:sp>
      <p:cxnSp>
        <p:nvCxnSpPr>
          <p:cNvPr id="10" name="Łącznik prosty 9">
            <a:extLst>
              <a:ext uri="{FF2B5EF4-FFF2-40B4-BE49-F238E27FC236}">
                <a16:creationId xmlns:a16="http://schemas.microsoft.com/office/drawing/2014/main" id="{CFF1CA15-2AC9-430D-BECC-A36D3F295EBE}"/>
              </a:ext>
            </a:extLst>
          </p:cNvPr>
          <p:cNvCxnSpPr>
            <a:cxnSpLocks/>
          </p:cNvCxnSpPr>
          <p:nvPr/>
        </p:nvCxnSpPr>
        <p:spPr>
          <a:xfrm>
            <a:off x="3561347" y="4372774"/>
            <a:ext cx="314746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08FCB3F2-3DD7-4D8E-B226-A11239A78B4D}"/>
              </a:ext>
            </a:extLst>
          </p:cNvPr>
          <p:cNvCxnSpPr>
            <a:cxnSpLocks/>
          </p:cNvCxnSpPr>
          <p:nvPr/>
        </p:nvCxnSpPr>
        <p:spPr>
          <a:xfrm>
            <a:off x="4244741" y="4372774"/>
            <a:ext cx="0" cy="241303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B00EB7E4-5E18-4EA1-8F34-7243BDB4437E}"/>
              </a:ext>
            </a:extLst>
          </p:cNvPr>
          <p:cNvSpPr txBox="1"/>
          <p:nvPr/>
        </p:nvSpPr>
        <p:spPr>
          <a:xfrm rot="16200000">
            <a:off x="3683209" y="5350358"/>
            <a:ext cx="753732" cy="369332"/>
          </a:xfrm>
          <a:prstGeom prst="rect">
            <a:avLst/>
          </a:prstGeom>
          <a:noFill/>
        </p:spPr>
        <p:txBody>
          <a:bodyPr wrap="none" rtlCol="0">
            <a:spAutoFit/>
          </a:bodyPr>
          <a:lstStyle/>
          <a:p>
            <a:r>
              <a:rPr lang="pl-PL" dirty="0"/>
              <a:t>85 cm</a:t>
            </a:r>
            <a:endParaRPr lang="en-US" dirty="0"/>
          </a:p>
        </p:txBody>
      </p:sp>
      <p:sp>
        <p:nvSpPr>
          <p:cNvPr id="5" name="Symbol zastępczy stopki 4">
            <a:extLst>
              <a:ext uri="{FF2B5EF4-FFF2-40B4-BE49-F238E27FC236}">
                <a16:creationId xmlns:a16="http://schemas.microsoft.com/office/drawing/2014/main" id="{7BE50109-BAF1-4263-AC1A-491CBA9ED19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614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31379D-10F9-4BBA-8482-0B96922818D3}"/>
              </a:ext>
            </a:extLst>
          </p:cNvPr>
          <p:cNvSpPr>
            <a:spLocks noGrp="1"/>
          </p:cNvSpPr>
          <p:nvPr>
            <p:ph type="title"/>
          </p:nvPr>
        </p:nvSpPr>
        <p:spPr/>
        <p:txBody>
          <a:bodyPr/>
          <a:lstStyle/>
          <a:p>
            <a:endParaRPr lang="en-US"/>
          </a:p>
        </p:txBody>
      </p:sp>
      <p:sp>
        <p:nvSpPr>
          <p:cNvPr id="3" name="Symbol zastępczy zawartości 2">
            <a:extLst>
              <a:ext uri="{FF2B5EF4-FFF2-40B4-BE49-F238E27FC236}">
                <a16:creationId xmlns:a16="http://schemas.microsoft.com/office/drawing/2014/main" id="{DDFCD1FD-1192-4AC5-A22C-C3D1B00FEF03}"/>
              </a:ext>
            </a:extLst>
          </p:cNvPr>
          <p:cNvSpPr>
            <a:spLocks noGrp="1"/>
          </p:cNvSpPr>
          <p:nvPr>
            <p:ph idx="1"/>
          </p:nvPr>
        </p:nvSpPr>
        <p:spPr/>
        <p:txBody>
          <a:bodyPr/>
          <a:lstStyle/>
          <a:p>
            <a:endParaRPr lang="en-US"/>
          </a:p>
        </p:txBody>
      </p:sp>
      <p:pic>
        <p:nvPicPr>
          <p:cNvPr id="4" name="Obraz 3">
            <a:extLst>
              <a:ext uri="{FF2B5EF4-FFF2-40B4-BE49-F238E27FC236}">
                <a16:creationId xmlns:a16="http://schemas.microsoft.com/office/drawing/2014/main" id="{C53E842A-9AD5-40EE-BBBD-99B59B62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367"/>
            <a:ext cx="12192000" cy="6697266"/>
          </a:xfrm>
          <a:prstGeom prst="rect">
            <a:avLst/>
          </a:prstGeom>
        </p:spPr>
      </p:pic>
      <p:sp>
        <p:nvSpPr>
          <p:cNvPr id="5" name="Objaśnienie: linia 4">
            <a:extLst>
              <a:ext uri="{FF2B5EF4-FFF2-40B4-BE49-F238E27FC236}">
                <a16:creationId xmlns:a16="http://schemas.microsoft.com/office/drawing/2014/main" id="{EC8AF2E4-F683-4682-A9FD-C7438DDB4FF9}"/>
              </a:ext>
            </a:extLst>
          </p:cNvPr>
          <p:cNvSpPr/>
          <p:nvPr/>
        </p:nvSpPr>
        <p:spPr>
          <a:xfrm>
            <a:off x="4454491" y="1076597"/>
            <a:ext cx="1969972" cy="681560"/>
          </a:xfrm>
          <a:prstGeom prst="borderCallout1">
            <a:avLst>
              <a:gd name="adj1" fmla="val 107721"/>
              <a:gd name="adj2" fmla="val 53231"/>
              <a:gd name="adj3" fmla="val 274907"/>
              <a:gd name="adj4" fmla="val 33002"/>
            </a:avLst>
          </a:prstGeom>
          <a:solidFill>
            <a:schemeClr val="bg2"/>
          </a:solidFill>
          <a:ln>
            <a:solidFill>
              <a:schemeClr val="bg2">
                <a:lumMod val="50000"/>
              </a:schemeClr>
            </a:solidFill>
          </a:ln>
        </p:spPr>
        <p:txBody>
          <a:bodyPr vert="horz" lIns="91440" tIns="45720" rIns="91440" bIns="45720" rtlCol="0">
            <a:normAutofit/>
          </a:bodyPr>
          <a:lstStyle/>
          <a:p>
            <a:r>
              <a:rPr lang="pl-PL" sz="1400" dirty="0"/>
              <a:t>Zlew blisko krawędzi blatu.</a:t>
            </a:r>
            <a:endParaRPr lang="en-US" sz="1400" dirty="0"/>
          </a:p>
        </p:txBody>
      </p:sp>
      <p:sp>
        <p:nvSpPr>
          <p:cNvPr id="6" name="Objaśnienie: linia 5">
            <a:extLst>
              <a:ext uri="{FF2B5EF4-FFF2-40B4-BE49-F238E27FC236}">
                <a16:creationId xmlns:a16="http://schemas.microsoft.com/office/drawing/2014/main" id="{A25DBB58-70D6-451E-AAE9-6E2A14359FB4}"/>
              </a:ext>
            </a:extLst>
          </p:cNvPr>
          <p:cNvSpPr/>
          <p:nvPr/>
        </p:nvSpPr>
        <p:spPr>
          <a:xfrm>
            <a:off x="4742849" y="4988911"/>
            <a:ext cx="2071837" cy="792492"/>
          </a:xfrm>
          <a:prstGeom prst="borderCallout1">
            <a:avLst>
              <a:gd name="adj1" fmla="val -6275"/>
              <a:gd name="adj2" fmla="val 17450"/>
              <a:gd name="adj3" fmla="val -216669"/>
              <a:gd name="adj4" fmla="val -52593"/>
            </a:avLst>
          </a:prstGeom>
          <a:solidFill>
            <a:schemeClr val="bg2"/>
          </a:solidFill>
          <a:ln>
            <a:solidFill>
              <a:schemeClr val="bg2">
                <a:lumMod val="50000"/>
              </a:schemeClr>
            </a:solidFill>
          </a:ln>
        </p:spPr>
        <p:txBody>
          <a:bodyPr vert="horz" lIns="91440" tIns="45720" rIns="91440" bIns="45720" rtlCol="0">
            <a:normAutofit/>
          </a:bodyPr>
          <a:lstStyle/>
          <a:p>
            <a:r>
              <a:rPr lang="pl-PL" sz="1400" dirty="0"/>
              <a:t>Między lodówką, a zlewem miejsce na odkładanie zakupów.</a:t>
            </a:r>
            <a:endParaRPr lang="en-US" sz="1400" dirty="0"/>
          </a:p>
        </p:txBody>
      </p:sp>
      <p:sp>
        <p:nvSpPr>
          <p:cNvPr id="7" name="Objaśnienie: linia 6">
            <a:extLst>
              <a:ext uri="{FF2B5EF4-FFF2-40B4-BE49-F238E27FC236}">
                <a16:creationId xmlns:a16="http://schemas.microsoft.com/office/drawing/2014/main" id="{786A0D97-A93C-48BF-85BC-B097C524EA59}"/>
              </a:ext>
            </a:extLst>
          </p:cNvPr>
          <p:cNvSpPr/>
          <p:nvPr/>
        </p:nvSpPr>
        <p:spPr>
          <a:xfrm>
            <a:off x="7486650" y="1825625"/>
            <a:ext cx="1969972" cy="681560"/>
          </a:xfrm>
          <a:prstGeom prst="borderCallout1">
            <a:avLst>
              <a:gd name="adj1" fmla="val 103484"/>
              <a:gd name="adj2" fmla="val 35152"/>
              <a:gd name="adj3" fmla="val 177462"/>
              <a:gd name="adj4" fmla="val 12970"/>
            </a:avLst>
          </a:prstGeom>
          <a:solidFill>
            <a:schemeClr val="bg2"/>
          </a:solidFill>
          <a:ln>
            <a:solidFill>
              <a:schemeClr val="bg2">
                <a:lumMod val="50000"/>
              </a:schemeClr>
            </a:solidFill>
          </a:ln>
        </p:spPr>
        <p:txBody>
          <a:bodyPr vert="horz" lIns="91440" tIns="45720" rIns="91440" bIns="45720" rtlCol="0">
            <a:normAutofit/>
          </a:bodyPr>
          <a:lstStyle/>
          <a:p>
            <a:r>
              <a:rPr lang="pl-PL" sz="1400" dirty="0"/>
              <a:t>Płyta indukcyjna z pokrętłami.</a:t>
            </a:r>
            <a:endParaRPr lang="en-US" sz="1400" dirty="0"/>
          </a:p>
        </p:txBody>
      </p:sp>
      <p:sp>
        <p:nvSpPr>
          <p:cNvPr id="8" name="Symbol zastępczy stopki 7">
            <a:extLst>
              <a:ext uri="{FF2B5EF4-FFF2-40B4-BE49-F238E27FC236}">
                <a16:creationId xmlns:a16="http://schemas.microsoft.com/office/drawing/2014/main" id="{DC668F6C-0E8B-4DE9-8B76-72D07C5AB09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173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468DA3-9DC7-42EF-996C-BBC1BDB9AE67}"/>
              </a:ext>
            </a:extLst>
          </p:cNvPr>
          <p:cNvSpPr>
            <a:spLocks noGrp="1"/>
          </p:cNvSpPr>
          <p:nvPr>
            <p:ph type="title"/>
          </p:nvPr>
        </p:nvSpPr>
        <p:spPr/>
        <p:txBody>
          <a:bodyPr/>
          <a:lstStyle/>
          <a:p>
            <a:endParaRPr lang="en-US"/>
          </a:p>
        </p:txBody>
      </p:sp>
      <p:pic>
        <p:nvPicPr>
          <p:cNvPr id="4" name="Obraz 3">
            <a:extLst>
              <a:ext uri="{FF2B5EF4-FFF2-40B4-BE49-F238E27FC236}">
                <a16:creationId xmlns:a16="http://schemas.microsoft.com/office/drawing/2014/main" id="{FCA65701-1B03-45A5-83FA-B12526F2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133" y="-3020364"/>
            <a:ext cx="18567133" cy="10199231"/>
          </a:xfrm>
          <a:prstGeom prst="rect">
            <a:avLst/>
          </a:prstGeom>
        </p:spPr>
      </p:pic>
      <p:pic>
        <p:nvPicPr>
          <p:cNvPr id="5" name="Obraz 4">
            <a:extLst>
              <a:ext uri="{FF2B5EF4-FFF2-40B4-BE49-F238E27FC236}">
                <a16:creationId xmlns:a16="http://schemas.microsoft.com/office/drawing/2014/main" id="{7AE00F7D-C7CF-4AA9-9730-49C16EC1F35F}"/>
              </a:ext>
            </a:extLst>
          </p:cNvPr>
          <p:cNvPicPr>
            <a:picLocks noChangeAspect="1"/>
          </p:cNvPicPr>
          <p:nvPr/>
        </p:nvPicPr>
        <p:blipFill rotWithShape="1">
          <a:blip r:embed="rId3">
            <a:extLst>
              <a:ext uri="{28A0092B-C50C-407E-A947-70E740481C1C}">
                <a14:useLocalDpi xmlns:a14="http://schemas.microsoft.com/office/drawing/2010/main" val="0"/>
              </a:ext>
            </a:extLst>
          </a:blip>
          <a:srcRect l="28518" r="29921"/>
          <a:stretch/>
        </p:blipFill>
        <p:spPr>
          <a:xfrm>
            <a:off x="7268760" y="4742121"/>
            <a:ext cx="992737" cy="1028001"/>
          </a:xfrm>
          <a:prstGeom prst="rect">
            <a:avLst/>
          </a:prstGeom>
        </p:spPr>
      </p:pic>
      <p:pic>
        <p:nvPicPr>
          <p:cNvPr id="11" name="Obraz 10">
            <a:extLst>
              <a:ext uri="{FF2B5EF4-FFF2-40B4-BE49-F238E27FC236}">
                <a16:creationId xmlns:a16="http://schemas.microsoft.com/office/drawing/2014/main" id="{12C6BE54-0A6C-49BA-B25B-845D14C35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700" y="3732091"/>
            <a:ext cx="777117" cy="777117"/>
          </a:xfrm>
          <a:prstGeom prst="rect">
            <a:avLst/>
          </a:prstGeom>
        </p:spPr>
      </p:pic>
      <p:pic>
        <p:nvPicPr>
          <p:cNvPr id="12" name="Obraz 11">
            <a:extLst>
              <a:ext uri="{FF2B5EF4-FFF2-40B4-BE49-F238E27FC236}">
                <a16:creationId xmlns:a16="http://schemas.microsoft.com/office/drawing/2014/main" id="{3D801405-F75D-498A-BC1B-82880EF0F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4580" y="2975066"/>
            <a:ext cx="682534" cy="524506"/>
          </a:xfrm>
          <a:prstGeom prst="rect">
            <a:avLst/>
          </a:prstGeom>
        </p:spPr>
      </p:pic>
      <p:pic>
        <p:nvPicPr>
          <p:cNvPr id="13" name="Obraz 12">
            <a:extLst>
              <a:ext uri="{FF2B5EF4-FFF2-40B4-BE49-F238E27FC236}">
                <a16:creationId xmlns:a16="http://schemas.microsoft.com/office/drawing/2014/main" id="{4D58E083-5B39-492E-A885-663F9DF71F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9289" y="3881321"/>
            <a:ext cx="860800" cy="860800"/>
          </a:xfrm>
          <a:prstGeom prst="rect">
            <a:avLst/>
          </a:prstGeom>
        </p:spPr>
      </p:pic>
      <p:pic>
        <p:nvPicPr>
          <p:cNvPr id="14" name="Obraz 13">
            <a:extLst>
              <a:ext uri="{FF2B5EF4-FFF2-40B4-BE49-F238E27FC236}">
                <a16:creationId xmlns:a16="http://schemas.microsoft.com/office/drawing/2014/main" id="{5D8E9B3B-16AB-469B-BAC0-D3EED34EB1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7114" y="208296"/>
            <a:ext cx="610447" cy="610447"/>
          </a:xfrm>
          <a:prstGeom prst="rect">
            <a:avLst/>
          </a:prstGeom>
        </p:spPr>
      </p:pic>
      <p:pic>
        <p:nvPicPr>
          <p:cNvPr id="15" name="Obraz 14">
            <a:extLst>
              <a:ext uri="{FF2B5EF4-FFF2-40B4-BE49-F238E27FC236}">
                <a16:creationId xmlns:a16="http://schemas.microsoft.com/office/drawing/2014/main" id="{0F5297C5-800A-419F-952D-99994EDF19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1553" y="3423803"/>
            <a:ext cx="1085667" cy="1085667"/>
          </a:xfrm>
          <a:prstGeom prst="rect">
            <a:avLst/>
          </a:prstGeom>
        </p:spPr>
      </p:pic>
      <p:pic>
        <p:nvPicPr>
          <p:cNvPr id="16" name="Obraz 15">
            <a:extLst>
              <a:ext uri="{FF2B5EF4-FFF2-40B4-BE49-F238E27FC236}">
                <a16:creationId xmlns:a16="http://schemas.microsoft.com/office/drawing/2014/main" id="{A8E89AF9-99B0-4A2D-9906-ADE595DA88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3499572"/>
            <a:ext cx="860800" cy="860800"/>
          </a:xfrm>
          <a:prstGeom prst="rect">
            <a:avLst/>
          </a:prstGeom>
        </p:spPr>
      </p:pic>
      <p:pic>
        <p:nvPicPr>
          <p:cNvPr id="17" name="Symbol zastępczy zawartości 18">
            <a:extLst>
              <a:ext uri="{FF2B5EF4-FFF2-40B4-BE49-F238E27FC236}">
                <a16:creationId xmlns:a16="http://schemas.microsoft.com/office/drawing/2014/main" id="{746FD655-E5D6-4205-AD74-1FDEEA61D74A}"/>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385853" y="230147"/>
            <a:ext cx="1016447" cy="1016447"/>
          </a:xfrm>
        </p:spPr>
      </p:pic>
      <p:pic>
        <p:nvPicPr>
          <p:cNvPr id="18" name="Obraz 17">
            <a:extLst>
              <a:ext uri="{FF2B5EF4-FFF2-40B4-BE49-F238E27FC236}">
                <a16:creationId xmlns:a16="http://schemas.microsoft.com/office/drawing/2014/main" id="{699E1638-A9DE-4E3A-8FD9-F767CF3DC8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884" y="318392"/>
            <a:ext cx="939742" cy="939742"/>
          </a:xfrm>
          <a:prstGeom prst="rect">
            <a:avLst/>
          </a:prstGeom>
        </p:spPr>
      </p:pic>
      <p:pic>
        <p:nvPicPr>
          <p:cNvPr id="19" name="Obraz 18">
            <a:extLst>
              <a:ext uri="{FF2B5EF4-FFF2-40B4-BE49-F238E27FC236}">
                <a16:creationId xmlns:a16="http://schemas.microsoft.com/office/drawing/2014/main" id="{9CD1F2FE-07F7-4E6D-9DBD-98BE6C58CD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8448" y="230146"/>
            <a:ext cx="610447" cy="610447"/>
          </a:xfrm>
          <a:prstGeom prst="rect">
            <a:avLst/>
          </a:prstGeom>
        </p:spPr>
      </p:pic>
      <p:pic>
        <p:nvPicPr>
          <p:cNvPr id="20" name="Obraz 19">
            <a:extLst>
              <a:ext uri="{FF2B5EF4-FFF2-40B4-BE49-F238E27FC236}">
                <a16:creationId xmlns:a16="http://schemas.microsoft.com/office/drawing/2014/main" id="{C78BF042-B49A-42EF-975F-6609A431F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4068" y="3264712"/>
            <a:ext cx="611242" cy="469720"/>
          </a:xfrm>
          <a:prstGeom prst="rect">
            <a:avLst/>
          </a:prstGeom>
        </p:spPr>
      </p:pic>
      <p:pic>
        <p:nvPicPr>
          <p:cNvPr id="21" name="Obraz 20">
            <a:extLst>
              <a:ext uri="{FF2B5EF4-FFF2-40B4-BE49-F238E27FC236}">
                <a16:creationId xmlns:a16="http://schemas.microsoft.com/office/drawing/2014/main" id="{B645A95A-7BAD-4C03-9347-3E535D9B01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9813" y="2901693"/>
            <a:ext cx="611242" cy="713942"/>
          </a:xfrm>
          <a:prstGeom prst="rect">
            <a:avLst/>
          </a:prstGeom>
        </p:spPr>
      </p:pic>
      <p:pic>
        <p:nvPicPr>
          <p:cNvPr id="22" name="Obraz 21">
            <a:extLst>
              <a:ext uri="{FF2B5EF4-FFF2-40B4-BE49-F238E27FC236}">
                <a16:creationId xmlns:a16="http://schemas.microsoft.com/office/drawing/2014/main" id="{832135B1-E428-4B3E-BCFB-2007AB3C5C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49290" y="5011100"/>
            <a:ext cx="860800" cy="860800"/>
          </a:xfrm>
          <a:prstGeom prst="rect">
            <a:avLst/>
          </a:prstGeom>
        </p:spPr>
      </p:pic>
      <p:sp>
        <p:nvSpPr>
          <p:cNvPr id="3" name="Symbol zastępczy stopki 2">
            <a:extLst>
              <a:ext uri="{FF2B5EF4-FFF2-40B4-BE49-F238E27FC236}">
                <a16:creationId xmlns:a16="http://schemas.microsoft.com/office/drawing/2014/main" id="{94169AE0-2BC3-46FB-BFDC-13A36C3BFBA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73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61ED70-9710-46FF-8BEC-43885F5B7566}"/>
              </a:ext>
            </a:extLst>
          </p:cNvPr>
          <p:cNvSpPr>
            <a:spLocks noGrp="1"/>
          </p:cNvSpPr>
          <p:nvPr>
            <p:ph type="title"/>
          </p:nvPr>
        </p:nvSpPr>
        <p:spPr/>
        <p:txBody>
          <a:bodyPr/>
          <a:lstStyle/>
          <a:p>
            <a:endParaRPr lang="en-US" dirty="0"/>
          </a:p>
        </p:txBody>
      </p:sp>
      <p:pic>
        <p:nvPicPr>
          <p:cNvPr id="6" name="Symbol zastępczy zawartości 5">
            <a:extLst>
              <a:ext uri="{FF2B5EF4-FFF2-40B4-BE49-F238E27FC236}">
                <a16:creationId xmlns:a16="http://schemas.microsoft.com/office/drawing/2014/main" id="{773FD9C1-83BC-431C-88B7-0A1D601D8C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517" y="2048933"/>
            <a:ext cx="2165165" cy="1834886"/>
          </a:xfrm>
        </p:spPr>
      </p:pic>
      <p:pic>
        <p:nvPicPr>
          <p:cNvPr id="8" name="Obraz 7">
            <a:extLst>
              <a:ext uri="{FF2B5EF4-FFF2-40B4-BE49-F238E27FC236}">
                <a16:creationId xmlns:a16="http://schemas.microsoft.com/office/drawing/2014/main" id="{12825912-8F0F-4528-B3B7-C9FC4CC9A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67" y="4131733"/>
            <a:ext cx="2726267" cy="2726267"/>
          </a:xfrm>
          <a:prstGeom prst="rect">
            <a:avLst/>
          </a:prstGeom>
        </p:spPr>
      </p:pic>
      <p:sp>
        <p:nvSpPr>
          <p:cNvPr id="9" name="Prostokąt 8">
            <a:extLst>
              <a:ext uri="{FF2B5EF4-FFF2-40B4-BE49-F238E27FC236}">
                <a16:creationId xmlns:a16="http://schemas.microsoft.com/office/drawing/2014/main" id="{5DD8F3BA-3DCE-44B4-8024-248E03FDB29F}"/>
              </a:ext>
            </a:extLst>
          </p:cNvPr>
          <p:cNvSpPr/>
          <p:nvPr/>
        </p:nvSpPr>
        <p:spPr>
          <a:xfrm>
            <a:off x="3293534" y="2203047"/>
            <a:ext cx="6096000" cy="523220"/>
          </a:xfrm>
          <a:prstGeom prst="rect">
            <a:avLst/>
          </a:prstGeom>
        </p:spPr>
        <p:txBody>
          <a:bodyPr>
            <a:spAutoFit/>
          </a:bodyPr>
          <a:lstStyle/>
          <a:p>
            <a:pPr marL="742950" lvl="1" indent="-285750">
              <a:spcAft>
                <a:spcPts val="0"/>
              </a:spcAft>
              <a:buFont typeface="Arial" panose="020B0604020202020204" pitchFamily="34" charset="0"/>
              <a:buChar char="•"/>
            </a:pPr>
            <a:r>
              <a:rPr lang="pl-PL" sz="1400" b="1" dirty="0"/>
              <a:t>płyta</a:t>
            </a:r>
          </a:p>
          <a:p>
            <a:r>
              <a:rPr lang="pl-PL" sz="1400" dirty="0"/>
              <a:t>Płyta indukcyjna z pokrętłami.</a:t>
            </a:r>
          </a:p>
        </p:txBody>
      </p:sp>
      <p:sp>
        <p:nvSpPr>
          <p:cNvPr id="11" name="Prostokąt 10">
            <a:extLst>
              <a:ext uri="{FF2B5EF4-FFF2-40B4-BE49-F238E27FC236}">
                <a16:creationId xmlns:a16="http://schemas.microsoft.com/office/drawing/2014/main" id="{AEC168D3-85FA-4F6D-BB7A-68567E91FF0A}"/>
              </a:ext>
            </a:extLst>
          </p:cNvPr>
          <p:cNvSpPr/>
          <p:nvPr/>
        </p:nvSpPr>
        <p:spPr>
          <a:xfrm>
            <a:off x="3429000" y="4522913"/>
            <a:ext cx="6096000" cy="738664"/>
          </a:xfrm>
          <a:prstGeom prst="rect">
            <a:avLst/>
          </a:prstGeom>
        </p:spPr>
        <p:txBody>
          <a:bodyPr>
            <a:spAutoFit/>
          </a:bodyPr>
          <a:lstStyle/>
          <a:p>
            <a:pPr marL="742950" lvl="1" indent="-285750">
              <a:spcAft>
                <a:spcPts val="0"/>
              </a:spcAft>
              <a:buFont typeface="Arial" panose="020B0604020202020204" pitchFamily="34" charset="0"/>
              <a:buChar char="•"/>
            </a:pPr>
            <a:r>
              <a:rPr lang="pl-PL" sz="1400" b="1" dirty="0"/>
              <a:t>patelnia</a:t>
            </a:r>
          </a:p>
          <a:p>
            <a:r>
              <a:rPr lang="pl-PL" sz="1400" dirty="0"/>
              <a:t>Garnki i patelnia  z rączką </a:t>
            </a:r>
            <a:r>
              <a:rPr lang="pl-PL" sz="1400" dirty="0" err="1"/>
              <a:t>termizolacyjną</a:t>
            </a:r>
            <a:r>
              <a:rPr lang="pl-PL" sz="1400" dirty="0"/>
              <a:t>.</a:t>
            </a:r>
          </a:p>
          <a:p>
            <a:endParaRPr lang="pl-PL" sz="1400" dirty="0"/>
          </a:p>
        </p:txBody>
      </p:sp>
      <p:pic>
        <p:nvPicPr>
          <p:cNvPr id="13" name="Obraz 12">
            <a:extLst>
              <a:ext uri="{FF2B5EF4-FFF2-40B4-BE49-F238E27FC236}">
                <a16:creationId xmlns:a16="http://schemas.microsoft.com/office/drawing/2014/main" id="{227BC246-306F-452D-A5B8-1E2BFDF58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029" y="3883819"/>
            <a:ext cx="4443942" cy="2618963"/>
          </a:xfrm>
          <a:prstGeom prst="rect">
            <a:avLst/>
          </a:prstGeom>
        </p:spPr>
      </p:pic>
      <p:sp>
        <p:nvSpPr>
          <p:cNvPr id="3" name="Symbol zastępczy stopki 2">
            <a:extLst>
              <a:ext uri="{FF2B5EF4-FFF2-40B4-BE49-F238E27FC236}">
                <a16:creationId xmlns:a16="http://schemas.microsoft.com/office/drawing/2014/main" id="{C26F4F1D-0812-4417-886B-39B2D0C53752}"/>
              </a:ext>
            </a:extLst>
          </p:cNvPr>
          <p:cNvSpPr>
            <a:spLocks noGrp="1"/>
          </p:cNvSpPr>
          <p:nvPr>
            <p:ph type="ftr" sz="quarter" idx="11"/>
          </p:nvPr>
        </p:nvSpPr>
        <p:spPr/>
        <p:txBody>
          <a:bodyPr/>
          <a:lstStyle/>
          <a:p>
            <a:endParaRPr lang="en-US" dirty="0"/>
          </a:p>
        </p:txBody>
      </p:sp>
      <p:pic>
        <p:nvPicPr>
          <p:cNvPr id="10" name="Obraz 9">
            <a:extLst>
              <a:ext uri="{FF2B5EF4-FFF2-40B4-BE49-F238E27FC236}">
                <a16:creationId xmlns:a16="http://schemas.microsoft.com/office/drawing/2014/main" id="{F0EEA912-F2E4-449A-BEEA-64C070E27363}"/>
              </a:ext>
            </a:extLst>
          </p:cNvPr>
          <p:cNvPicPr/>
          <p:nvPr/>
        </p:nvPicPr>
        <p:blipFill>
          <a:blip r:embed="rId5"/>
          <a:stretch>
            <a:fillRect/>
          </a:stretch>
        </p:blipFill>
        <p:spPr bwMode="auto">
          <a:xfrm>
            <a:off x="39686" y="77788"/>
            <a:ext cx="3552825" cy="657225"/>
          </a:xfrm>
          <a:prstGeom prst="rect">
            <a:avLst/>
          </a:prstGeom>
          <a:noFill/>
          <a:ln w="9525">
            <a:noFill/>
            <a:miter lim="800000"/>
            <a:headEnd/>
            <a:tailEnd/>
          </a:ln>
        </p:spPr>
      </p:pic>
      <p:pic>
        <p:nvPicPr>
          <p:cNvPr id="12" name="Obraz 30">
            <a:extLst>
              <a:ext uri="{FF2B5EF4-FFF2-40B4-BE49-F238E27FC236}">
                <a16:creationId xmlns:a16="http://schemas.microsoft.com/office/drawing/2014/main" id="{800BBD97-446C-45E6-AC04-132E65F78E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400" y="5969308"/>
            <a:ext cx="4521200" cy="7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8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8C48A0EB-B30C-474C-AE5F-0A47EED944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267" y="456820"/>
            <a:ext cx="1794934" cy="2145507"/>
          </a:xfrm>
        </p:spPr>
      </p:pic>
      <p:pic>
        <p:nvPicPr>
          <p:cNvPr id="4" name="Obraz 3">
            <a:extLst>
              <a:ext uri="{FF2B5EF4-FFF2-40B4-BE49-F238E27FC236}">
                <a16:creationId xmlns:a16="http://schemas.microsoft.com/office/drawing/2014/main" id="{976BE825-529F-4239-96E2-AE39979E8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67" y="2988731"/>
            <a:ext cx="2062896" cy="1659467"/>
          </a:xfrm>
          <a:prstGeom prst="rect">
            <a:avLst/>
          </a:prstGeom>
        </p:spPr>
      </p:pic>
      <p:pic>
        <p:nvPicPr>
          <p:cNvPr id="6" name="Picture 2" descr="Turystyczny Czajnik Elektryczny 0,5L + 2 Kubki">
            <a:extLst>
              <a:ext uri="{FF2B5EF4-FFF2-40B4-BE49-F238E27FC236}">
                <a16:creationId xmlns:a16="http://schemas.microsoft.com/office/drawing/2014/main" id="{B6A5893D-E15B-4A22-9F46-CFCA1F7B2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37" y="4775199"/>
            <a:ext cx="1965349" cy="1965349"/>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a:extLst>
              <a:ext uri="{FF2B5EF4-FFF2-40B4-BE49-F238E27FC236}">
                <a16:creationId xmlns:a16="http://schemas.microsoft.com/office/drawing/2014/main" id="{2107035A-AE66-4C66-BDFA-35D8F10E76D1}"/>
              </a:ext>
            </a:extLst>
          </p:cNvPr>
          <p:cNvSpPr/>
          <p:nvPr/>
        </p:nvSpPr>
        <p:spPr>
          <a:xfrm>
            <a:off x="2630163" y="1052519"/>
            <a:ext cx="7628467" cy="954107"/>
          </a:xfrm>
          <a:prstGeom prst="rect">
            <a:avLst/>
          </a:prstGeom>
        </p:spPr>
        <p:txBody>
          <a:bodyPr wrap="square">
            <a:spAutoFit/>
          </a:bodyPr>
          <a:lstStyle/>
          <a:p>
            <a:pPr marL="742950" lvl="1" indent="-285750">
              <a:buFont typeface="Arial" panose="020B0604020202020204" pitchFamily="34" charset="0"/>
              <a:buChar char="•"/>
            </a:pPr>
            <a:r>
              <a:rPr lang="pl-PL" sz="1400" b="1" dirty="0"/>
              <a:t>Odpady</a:t>
            </a:r>
          </a:p>
          <a:p>
            <a:r>
              <a:rPr lang="pl-PL" sz="1400" dirty="0"/>
              <a:t>Pod zlewem szuflada na kosze na śmieci.</a:t>
            </a:r>
          </a:p>
          <a:p>
            <a:r>
              <a:rPr lang="pl-PL" sz="1400" dirty="0"/>
              <a:t>Dolne szafki – szuflady , system otwierania na dotyk nogą, system zamykania - </a:t>
            </a:r>
            <a:r>
              <a:rPr lang="pl-PL" sz="1400" dirty="0" err="1"/>
              <a:t>samodomykający</a:t>
            </a:r>
            <a:r>
              <a:rPr lang="pl-PL" sz="1400" dirty="0"/>
              <a:t>)</a:t>
            </a:r>
            <a:endParaRPr lang="en-US" sz="1400" dirty="0"/>
          </a:p>
          <a:p>
            <a:pPr lvl="1"/>
            <a:endParaRPr lang="en-US" sz="1400" dirty="0"/>
          </a:p>
        </p:txBody>
      </p:sp>
      <p:sp>
        <p:nvSpPr>
          <p:cNvPr id="7" name="Prostokąt 6">
            <a:extLst>
              <a:ext uri="{FF2B5EF4-FFF2-40B4-BE49-F238E27FC236}">
                <a16:creationId xmlns:a16="http://schemas.microsoft.com/office/drawing/2014/main" id="{134F34E9-E505-4F10-8031-17454F86A4E6}"/>
              </a:ext>
            </a:extLst>
          </p:cNvPr>
          <p:cNvSpPr/>
          <p:nvPr/>
        </p:nvSpPr>
        <p:spPr>
          <a:xfrm>
            <a:off x="3027672" y="3726933"/>
            <a:ext cx="2822247" cy="523220"/>
          </a:xfrm>
          <a:prstGeom prst="rect">
            <a:avLst/>
          </a:prstGeom>
        </p:spPr>
        <p:txBody>
          <a:bodyPr wrap="none">
            <a:spAutoFit/>
          </a:bodyPr>
          <a:lstStyle/>
          <a:p>
            <a:pPr marL="285750" indent="-285750">
              <a:spcAft>
                <a:spcPts val="0"/>
              </a:spcAft>
              <a:buFont typeface="Arial" panose="020B0604020202020204" pitchFamily="34" charset="0"/>
              <a:buChar char="•"/>
            </a:pPr>
            <a:r>
              <a:rPr lang="pl-PL" sz="1400" b="1" dirty="0">
                <a:latin typeface="Calibri" panose="020F0502020204030204" pitchFamily="34" charset="0"/>
                <a:ea typeface="Calibri" panose="020F0502020204030204" pitchFamily="34" charset="0"/>
              </a:rPr>
              <a:t>Szafka narożna</a:t>
            </a:r>
          </a:p>
          <a:p>
            <a:pPr>
              <a:spcAft>
                <a:spcPts val="0"/>
              </a:spcAft>
            </a:pPr>
            <a:r>
              <a:rPr lang="pl-PL" sz="1400" dirty="0">
                <a:latin typeface="Calibri" panose="020F0502020204030204" pitchFamily="34" charset="0"/>
                <a:ea typeface="Calibri" panose="020F0502020204030204" pitchFamily="34" charset="0"/>
              </a:rPr>
              <a:t>z wysuwanym systemem narożnym.</a:t>
            </a:r>
            <a:endParaRPr lang="en-US" sz="1400" dirty="0">
              <a:latin typeface="Calibri" panose="020F0502020204030204" pitchFamily="34" charset="0"/>
              <a:ea typeface="Calibri" panose="020F0502020204030204" pitchFamily="34" charset="0"/>
            </a:endParaRPr>
          </a:p>
        </p:txBody>
      </p:sp>
      <p:sp>
        <p:nvSpPr>
          <p:cNvPr id="8" name="Prostokąt 7">
            <a:extLst>
              <a:ext uri="{FF2B5EF4-FFF2-40B4-BE49-F238E27FC236}">
                <a16:creationId xmlns:a16="http://schemas.microsoft.com/office/drawing/2014/main" id="{F4ACE2EC-CD8C-4347-BBE9-1F38E1ED9894}"/>
              </a:ext>
            </a:extLst>
          </p:cNvPr>
          <p:cNvSpPr/>
          <p:nvPr/>
        </p:nvSpPr>
        <p:spPr>
          <a:xfrm>
            <a:off x="3027672" y="5631906"/>
            <a:ext cx="4479816" cy="523220"/>
          </a:xfrm>
          <a:prstGeom prst="rect">
            <a:avLst/>
          </a:prstGeom>
        </p:spPr>
        <p:txBody>
          <a:bodyPr wrap="none">
            <a:spAutoFit/>
          </a:bodyPr>
          <a:lstStyle/>
          <a:p>
            <a:pPr marL="742950" lvl="1" indent="-285750">
              <a:spcAft>
                <a:spcPts val="0"/>
              </a:spcAft>
              <a:buFont typeface="Arial" panose="020B0604020202020204" pitchFamily="34" charset="0"/>
              <a:buChar char="•"/>
            </a:pPr>
            <a:r>
              <a:rPr lang="pl-PL" sz="1400" b="1" dirty="0"/>
              <a:t>Czajnik</a:t>
            </a:r>
          </a:p>
          <a:p>
            <a:pPr>
              <a:spcAft>
                <a:spcPts val="0"/>
              </a:spcAft>
            </a:pPr>
            <a:r>
              <a:rPr lang="pl-PL" sz="1400" dirty="0">
                <a:latin typeface="Calibri" panose="020F0502020204030204" pitchFamily="34" charset="0"/>
                <a:ea typeface="Calibri" panose="020F0502020204030204" pitchFamily="34" charset="0"/>
              </a:rPr>
              <a:t>Lekki 0,5 l, elektryczny, system wyłączania automatycznego</a:t>
            </a:r>
            <a:endParaRPr lang="en-US" sz="1400" dirty="0">
              <a:latin typeface="Calibri" panose="020F0502020204030204" pitchFamily="34" charset="0"/>
              <a:ea typeface="Calibri" panose="020F0502020204030204" pitchFamily="34" charset="0"/>
            </a:endParaRPr>
          </a:p>
        </p:txBody>
      </p:sp>
      <p:sp>
        <p:nvSpPr>
          <p:cNvPr id="2" name="Symbol zastępczy stopki 1">
            <a:extLst>
              <a:ext uri="{FF2B5EF4-FFF2-40B4-BE49-F238E27FC236}">
                <a16:creationId xmlns:a16="http://schemas.microsoft.com/office/drawing/2014/main" id="{E612B4C8-049B-4824-85D7-D75DBAD63F26}"/>
              </a:ext>
            </a:extLst>
          </p:cNvPr>
          <p:cNvSpPr>
            <a:spLocks noGrp="1"/>
          </p:cNvSpPr>
          <p:nvPr>
            <p:ph type="ftr" sz="quarter" idx="11"/>
          </p:nvPr>
        </p:nvSpPr>
        <p:spPr/>
        <p:txBody>
          <a:bodyPr/>
          <a:lstStyle/>
          <a:p>
            <a:endParaRPr lang="en-US" dirty="0"/>
          </a:p>
        </p:txBody>
      </p:sp>
      <p:pic>
        <p:nvPicPr>
          <p:cNvPr id="9" name="Obraz 8">
            <a:extLst>
              <a:ext uri="{FF2B5EF4-FFF2-40B4-BE49-F238E27FC236}">
                <a16:creationId xmlns:a16="http://schemas.microsoft.com/office/drawing/2014/main" id="{0C37F8B4-D5C2-4723-8EDA-D4C554AE6E70}"/>
              </a:ext>
            </a:extLst>
          </p:cNvPr>
          <p:cNvPicPr/>
          <p:nvPr/>
        </p:nvPicPr>
        <p:blipFill>
          <a:blip r:embed="rId5"/>
          <a:stretch>
            <a:fillRect/>
          </a:stretch>
        </p:blipFill>
        <p:spPr bwMode="auto">
          <a:xfrm>
            <a:off x="0" y="33030"/>
            <a:ext cx="3552825" cy="657225"/>
          </a:xfrm>
          <a:prstGeom prst="rect">
            <a:avLst/>
          </a:prstGeom>
          <a:noFill/>
          <a:ln w="9525">
            <a:noFill/>
            <a:miter lim="800000"/>
            <a:headEnd/>
            <a:tailEnd/>
          </a:ln>
        </p:spPr>
      </p:pic>
      <p:pic>
        <p:nvPicPr>
          <p:cNvPr id="10" name="Obraz 30">
            <a:extLst>
              <a:ext uri="{FF2B5EF4-FFF2-40B4-BE49-F238E27FC236}">
                <a16:creationId xmlns:a16="http://schemas.microsoft.com/office/drawing/2014/main" id="{B4D6A670-391B-4DD6-9BF8-D295389B1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400" y="6192212"/>
            <a:ext cx="4521200" cy="5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167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4048</TotalTime>
  <Words>1300</Words>
  <Application>Microsoft Office PowerPoint</Application>
  <PresentationFormat>Panoramiczny</PresentationFormat>
  <Paragraphs>95</Paragraphs>
  <Slides>17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Calibri</vt:lpstr>
      <vt:lpstr>Calibri Light</vt:lpstr>
      <vt:lpstr>Motyw pakietu Office</vt:lpstr>
      <vt:lpstr>Seniorat i co dalej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Ikony lub zdjęcia</vt:lpstr>
      <vt:lpstr>Prezentacja programu PowerPoint</vt:lpstr>
      <vt:lpstr>Prezentacja programu PowerPoint</vt:lpstr>
      <vt:lpstr>Prezentacja programu PowerPoint</vt:lpstr>
      <vt:lpstr>Prezentacja programu PowerPoint</vt:lpstr>
      <vt:lpstr>Prezentacja programu PowerPoint</vt:lpstr>
      <vt:lpstr>5S – w kuchni </vt:lpstr>
      <vt:lpstr>5S – w kuchni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Seniorat i co dalej</dc:title>
  <dc:creator>alicja</dc:creator>
  <cp:lastModifiedBy>Magdalena Żółkiewicz</cp:lastModifiedBy>
  <cp:revision>35</cp:revision>
  <dcterms:created xsi:type="dcterms:W3CDTF">2018-12-05T13:04:20Z</dcterms:created>
  <dcterms:modified xsi:type="dcterms:W3CDTF">2018-12-19T08:21:57Z</dcterms:modified>
</cp:coreProperties>
</file>