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6" r:id="rId10"/>
    <p:sldId id="265" r:id="rId11"/>
    <p:sldId id="267" r:id="rId12"/>
    <p:sldId id="268" r:id="rId13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5CD69-9F96-4898-8397-C5823436F65A}" type="datetimeFigureOut">
              <a:rPr lang="pl-PL" smtClean="0"/>
              <a:t>03.02.2019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4D309-A75A-46A4-91BC-C4136A2135E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6798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5CD69-9F96-4898-8397-C5823436F65A}" type="datetimeFigureOut">
              <a:rPr lang="pl-PL" smtClean="0"/>
              <a:t>03.02.2019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4D309-A75A-46A4-91BC-C4136A2135E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37463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5CD69-9F96-4898-8397-C5823436F65A}" type="datetimeFigureOut">
              <a:rPr lang="pl-PL" smtClean="0"/>
              <a:t>03.02.2019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4D309-A75A-46A4-91BC-C4136A2135E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5888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5CD69-9F96-4898-8397-C5823436F65A}" type="datetimeFigureOut">
              <a:rPr lang="pl-PL" smtClean="0"/>
              <a:t>03.02.2019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4D309-A75A-46A4-91BC-C4136A2135E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42315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5CD69-9F96-4898-8397-C5823436F65A}" type="datetimeFigureOut">
              <a:rPr lang="pl-PL" smtClean="0"/>
              <a:t>03.02.2019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4D309-A75A-46A4-91BC-C4136A2135E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86470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5CD69-9F96-4898-8397-C5823436F65A}" type="datetimeFigureOut">
              <a:rPr lang="pl-PL" smtClean="0"/>
              <a:t>03.02.2019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4D309-A75A-46A4-91BC-C4136A2135E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47427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5CD69-9F96-4898-8397-C5823436F65A}" type="datetimeFigureOut">
              <a:rPr lang="pl-PL" smtClean="0"/>
              <a:t>03.02.2019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4D309-A75A-46A4-91BC-C4136A2135E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95126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5CD69-9F96-4898-8397-C5823436F65A}" type="datetimeFigureOut">
              <a:rPr lang="pl-PL" smtClean="0"/>
              <a:t>03.02.2019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4D309-A75A-46A4-91BC-C4136A2135E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79411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5CD69-9F96-4898-8397-C5823436F65A}" type="datetimeFigureOut">
              <a:rPr lang="pl-PL" smtClean="0"/>
              <a:t>03.02.2019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4D309-A75A-46A4-91BC-C4136A2135E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04380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5CD69-9F96-4898-8397-C5823436F65A}" type="datetimeFigureOut">
              <a:rPr lang="pl-PL" smtClean="0"/>
              <a:t>03.02.2019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4D309-A75A-46A4-91BC-C4136A2135E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29648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5CD69-9F96-4898-8397-C5823436F65A}" type="datetimeFigureOut">
              <a:rPr lang="pl-PL" smtClean="0"/>
              <a:t>03.02.2019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4D309-A75A-46A4-91BC-C4136A2135E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2489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35CD69-9F96-4898-8397-C5823436F65A}" type="datetimeFigureOut">
              <a:rPr lang="pl-PL" smtClean="0"/>
              <a:t>03.02.2019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F4D309-A75A-46A4-91BC-C4136A2135E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1704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hyperlink" Target="mailto:s.alwasiak@gmail.com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3556051"/>
          </a:xfrm>
        </p:spPr>
        <p:txBody>
          <a:bodyPr/>
          <a:lstStyle/>
          <a:p>
            <a:r>
              <a:rPr lang="pl-PL" b="1" dirty="0"/>
              <a:t>Międzynarodowy Klub Weterana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4723180"/>
            <a:ext cx="9144000" cy="534620"/>
          </a:xfrm>
        </p:spPr>
        <p:txBody>
          <a:bodyPr/>
          <a:lstStyle/>
          <a:p>
            <a:r>
              <a:rPr lang="pl-PL" dirty="0"/>
              <a:t>Pracujemy razem…</a:t>
            </a:r>
          </a:p>
        </p:txBody>
      </p:sp>
      <p:pic>
        <p:nvPicPr>
          <p:cNvPr id="2049" name="Obraz 1" descr="logo_sluzba_OK — kopi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276" r="4597" b="3529"/>
          <a:stretch>
            <a:fillRect/>
          </a:stretch>
        </p:blipFill>
        <p:spPr bwMode="auto">
          <a:xfrm>
            <a:off x="4547100" y="1167129"/>
            <a:ext cx="1133475" cy="1019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Obraz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3961" y="1122362"/>
            <a:ext cx="1303337" cy="116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457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pic>
        <p:nvPicPr>
          <p:cNvPr id="2055" name="Obraz 2" descr="UE_EFS_rgb-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491276"/>
            <a:ext cx="1876425" cy="552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Obraz 3" descr="WII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4787" y="5476989"/>
            <a:ext cx="1171575" cy="581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Obraz 5" descr="logo_FE_Wiedza_Edukacja_Rozwoj_rgb-1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3550" y="5418319"/>
            <a:ext cx="1314450" cy="619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8063211" y="4219059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r"/>
            <a:endParaRPr lang="pl-PL"/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1524001" y="6148055"/>
            <a:ext cx="9144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sz="800" dirty="0"/>
              <a:t>Projekt jest współfinansowany ze środków Unii Europejskiej w ramach Europejskiego Funduszu Społecznego, realizowany w ramach projektu WIOSENNY INKUBATOR INNOWACJI, realizowanego w ramach Osi IV Programu Operacyjnego Wiedza Edukacja Rozwój – „Innowacje społeczne i współpraca ponadnarodowa”, Działanie 4.1 „Innowacje społeczne”, przez Stowarzyszenie WIOSNA w partnerstwie z Uniwersytetem Jagiellońskim w Krakowie</a:t>
            </a:r>
            <a:endParaRPr lang="pl-PL" sz="800" dirty="0"/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pl-PL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60716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426347" y="2277114"/>
            <a:ext cx="9632178" cy="2839221"/>
          </a:xfrm>
        </p:spPr>
        <p:txBody>
          <a:bodyPr>
            <a:noAutofit/>
          </a:bodyPr>
          <a:lstStyle/>
          <a:p>
            <a:pPr algn="l"/>
            <a:r>
              <a:rPr lang="pl-PL" sz="3200" b="1" dirty="0"/>
              <a:t>- Wzmocnić mechanizm wsparcia społecznego dla rozwoju MKW</a:t>
            </a:r>
            <a:br>
              <a:rPr lang="pl-PL" sz="3200" b="1" dirty="0"/>
            </a:br>
            <a:r>
              <a:rPr lang="pl-PL" sz="3200" b="1" dirty="0"/>
              <a:t>- Wykorzystać sugestie uczestników co do działań MKW w tym m.in. Wyjazdu do Lwowa i Tarnopola celem wzmocnienia współpracy z weteranami Ukraińskimi</a:t>
            </a:r>
            <a:br>
              <a:rPr lang="pl-PL" sz="3200" b="1" dirty="0"/>
            </a:br>
            <a:r>
              <a:rPr lang="pl-PL" sz="3200" b="1" dirty="0"/>
              <a:t>- Wzmocnić promocję MKW w języku polskim i ukraińskim</a:t>
            </a:r>
            <a:br>
              <a:rPr lang="pl-PL" sz="3200" b="1" dirty="0"/>
            </a:br>
            <a:endParaRPr lang="pl-PL" sz="3200" b="1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049348" y="699166"/>
            <a:ext cx="9144000" cy="1275949"/>
          </a:xfrm>
        </p:spPr>
        <p:txBody>
          <a:bodyPr>
            <a:normAutofit fontScale="70000" lnSpcReduction="20000"/>
          </a:bodyPr>
          <a:lstStyle/>
          <a:p>
            <a:r>
              <a:rPr lang="pl-PL" sz="4400" b="1" dirty="0"/>
              <a:t>Co musimy poprawić </a:t>
            </a:r>
          </a:p>
          <a:p>
            <a:r>
              <a:rPr lang="pl-PL" sz="4400" b="1" dirty="0"/>
              <a:t>– zadania do podjęcia w przyszłości</a:t>
            </a:r>
            <a:br>
              <a:rPr lang="pl-PL" sz="4400" b="1" dirty="0"/>
            </a:br>
            <a:endParaRPr lang="pl-PL" sz="4400" dirty="0"/>
          </a:p>
        </p:txBody>
      </p:sp>
      <p:pic>
        <p:nvPicPr>
          <p:cNvPr id="2049" name="Obraz 1" descr="logo_sluzba_OK — kopi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276" r="4597" b="3529"/>
          <a:stretch>
            <a:fillRect/>
          </a:stretch>
        </p:blipFill>
        <p:spPr bwMode="auto">
          <a:xfrm>
            <a:off x="11058525" y="350884"/>
            <a:ext cx="1133475" cy="1019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Obraz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55188" y="356480"/>
            <a:ext cx="1303337" cy="116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457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pic>
        <p:nvPicPr>
          <p:cNvPr id="2055" name="Obraz 2" descr="UE_EFS_rgb-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491276"/>
            <a:ext cx="1876425" cy="552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Obraz 3" descr="WII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4787" y="5476989"/>
            <a:ext cx="1171575" cy="581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Obraz 5" descr="logo_FE_Wiedza_Edukacja_Rozwoj_rgb-1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3550" y="5418319"/>
            <a:ext cx="1314450" cy="619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8063211" y="4219059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r"/>
            <a:endParaRPr lang="pl-PL"/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1524001" y="6148055"/>
            <a:ext cx="9144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sz="800" dirty="0"/>
              <a:t>Projekt jest współfinansowany ze środków Unii Europejskiej w ramach Europejskiego Funduszu Społecznego, realizowany w ramach projektu WIOSENNY INKUBATOR INNOWACJI, realizowanego w ramach Osi IV Programu Operacyjnego Wiedza Edukacja Rozwój – „Innowacje społeczne i współpraca ponadnarodowa”, Działanie 4.1 „Innowacje społeczne”, przez Stowarzyszenie WIOSNA w partnerstwie z Uniwersytetem Jagiellońskim w Krakowie</a:t>
            </a:r>
            <a:endParaRPr lang="pl-PL" sz="800" dirty="0"/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pl-PL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43550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426347" y="2277114"/>
            <a:ext cx="9632178" cy="2839221"/>
          </a:xfrm>
        </p:spPr>
        <p:txBody>
          <a:bodyPr>
            <a:noAutofit/>
          </a:bodyPr>
          <a:lstStyle/>
          <a:p>
            <a:pPr algn="l"/>
            <a:r>
              <a:rPr lang="pl-PL" sz="3200" b="1" dirty="0"/>
              <a:t>-  Przygotowanie wspólnych projektów wykorzystujących kapitał jakimi są umiejętności i chęć działania weteranów w projektach międzynarodowych w tym m.in. </a:t>
            </a:r>
            <a:br>
              <a:rPr lang="pl-PL" sz="3200" b="1" dirty="0"/>
            </a:br>
            <a:r>
              <a:rPr lang="pl-PL" sz="3200" b="1" dirty="0"/>
              <a:t>- Funduszu Wyszehradzkiego, </a:t>
            </a:r>
            <a:br>
              <a:rPr lang="pl-PL" sz="3200" b="1" dirty="0"/>
            </a:br>
            <a:r>
              <a:rPr lang="pl-PL" sz="3200" b="1" dirty="0"/>
              <a:t>- Programu RITA, </a:t>
            </a:r>
            <a:br>
              <a:rPr lang="pl-PL" sz="3200" b="1" dirty="0"/>
            </a:br>
            <a:r>
              <a:rPr lang="pl-PL" sz="3200" b="1" dirty="0"/>
              <a:t>- Programu Rozwoju Organizacji Obywatelskich</a:t>
            </a:r>
            <a:br>
              <a:rPr lang="pl-PL" sz="3200" b="1" dirty="0"/>
            </a:br>
            <a:endParaRPr lang="pl-PL" sz="3200" b="1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049348" y="699166"/>
            <a:ext cx="9144000" cy="1275949"/>
          </a:xfrm>
        </p:spPr>
        <p:txBody>
          <a:bodyPr>
            <a:normAutofit lnSpcReduction="10000"/>
          </a:bodyPr>
          <a:lstStyle/>
          <a:p>
            <a:r>
              <a:rPr lang="pl-PL" sz="4400" b="1" dirty="0"/>
              <a:t>Perspektywa działania w 2019</a:t>
            </a:r>
            <a:br>
              <a:rPr lang="pl-PL" sz="4400" b="1" dirty="0"/>
            </a:br>
            <a:endParaRPr lang="pl-PL" sz="4400" dirty="0"/>
          </a:p>
        </p:txBody>
      </p:sp>
      <p:pic>
        <p:nvPicPr>
          <p:cNvPr id="2049" name="Obraz 1" descr="logo_sluzba_OK — kopi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276" r="4597" b="3529"/>
          <a:stretch>
            <a:fillRect/>
          </a:stretch>
        </p:blipFill>
        <p:spPr bwMode="auto">
          <a:xfrm>
            <a:off x="11058525" y="350884"/>
            <a:ext cx="1133475" cy="1019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Obraz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55188" y="356480"/>
            <a:ext cx="1303337" cy="116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457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pic>
        <p:nvPicPr>
          <p:cNvPr id="2055" name="Obraz 2" descr="UE_EFS_rgb-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491276"/>
            <a:ext cx="1876425" cy="552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Obraz 3" descr="WII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4787" y="5476989"/>
            <a:ext cx="1171575" cy="581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Obraz 5" descr="logo_FE_Wiedza_Edukacja_Rozwoj_rgb-1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3550" y="5418319"/>
            <a:ext cx="1314450" cy="619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8063211" y="4219059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r"/>
            <a:endParaRPr lang="pl-PL"/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1524001" y="6148055"/>
            <a:ext cx="9144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sz="800" dirty="0"/>
              <a:t>Projekt jest współfinansowany ze środków Unii Europejskiej w ramach Europejskiego Funduszu Społecznego, realizowany w ramach projektu WIOSENNY INKUBATOR INNOWACJI, realizowanego w ramach Osi IV Programu Operacyjnego Wiedza Edukacja Rozwój – „Innowacje społeczne i współpraca ponadnarodowa”, Działanie 4.1 „Innowacje społeczne”, przez Stowarzyszenie WIOSNA w partnerstwie z Uniwersytetem Jagiellońskim w Krakowie</a:t>
            </a:r>
            <a:endParaRPr lang="pl-PL" sz="800" dirty="0"/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pl-PL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20542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426347" y="2277115"/>
            <a:ext cx="9632178" cy="1831334"/>
          </a:xfrm>
        </p:spPr>
        <p:txBody>
          <a:bodyPr>
            <a:noAutofit/>
          </a:bodyPr>
          <a:lstStyle/>
          <a:p>
            <a:r>
              <a:rPr lang="pl-PL" sz="3200" b="1" dirty="0"/>
              <a:t> Stanisław Alwasiak </a:t>
            </a:r>
            <a:br>
              <a:rPr lang="pl-PL" sz="3200" b="1" dirty="0"/>
            </a:br>
            <a:r>
              <a:rPr lang="pl-PL" sz="3200" b="1" dirty="0">
                <a:hlinkClick r:id="rId2"/>
              </a:rPr>
              <a:t>s.alwasiak@gmail.com</a:t>
            </a:r>
            <a:br>
              <a:rPr lang="pl-PL" sz="3200" b="1" dirty="0"/>
            </a:br>
            <a:r>
              <a:rPr lang="pl-PL" sz="3200" b="1" dirty="0"/>
              <a:t>+48603177084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049348" y="699166"/>
            <a:ext cx="9144000" cy="1275949"/>
          </a:xfrm>
        </p:spPr>
        <p:txBody>
          <a:bodyPr>
            <a:normAutofit/>
          </a:bodyPr>
          <a:lstStyle/>
          <a:p>
            <a:r>
              <a:rPr lang="pl-PL" sz="4400" dirty="0"/>
              <a:t>Dziękuję za uwagę</a:t>
            </a:r>
          </a:p>
        </p:txBody>
      </p:sp>
      <p:pic>
        <p:nvPicPr>
          <p:cNvPr id="2049" name="Obraz 1" descr="logo_sluzba_OK — kopi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276" r="4597" b="3529"/>
          <a:stretch>
            <a:fillRect/>
          </a:stretch>
        </p:blipFill>
        <p:spPr bwMode="auto">
          <a:xfrm>
            <a:off x="11058525" y="350884"/>
            <a:ext cx="1133475" cy="1019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Obraz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55188" y="356480"/>
            <a:ext cx="1303337" cy="116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457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pic>
        <p:nvPicPr>
          <p:cNvPr id="2055" name="Obraz 2" descr="UE_EFS_rgb-1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491276"/>
            <a:ext cx="1876425" cy="552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Obraz 3" descr="WII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4787" y="5476989"/>
            <a:ext cx="1171575" cy="581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Obraz 5" descr="logo_FE_Wiedza_Edukacja_Rozwoj_rgb-1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3550" y="5418319"/>
            <a:ext cx="1314450" cy="619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8063211" y="4219059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r"/>
            <a:endParaRPr lang="pl-PL"/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1524001" y="6148055"/>
            <a:ext cx="9144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sz="800" dirty="0"/>
              <a:t>Projekt jest współfinansowany ze środków Unii Europejskiej w ramach Europejskiego Funduszu Społecznego, realizowany w ramach projektu WIOSENNY INKUBATOR INNOWACJI, realizowanego w ramach Osi IV Programu Operacyjnego Wiedza Edukacja Rozwój – „Innowacje społeczne i współpraca ponadnarodowa”, Działanie 4.1 „Innowacje społeczne”, przez Stowarzyszenie WIOSNA w partnerstwie z Uniwersytetem Jagiellońskim w Krakowie</a:t>
            </a:r>
            <a:endParaRPr lang="pl-PL" sz="800" dirty="0"/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pl-PL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22067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390836" y="2938508"/>
            <a:ext cx="7717654" cy="1940821"/>
          </a:xfrm>
        </p:spPr>
        <p:txBody>
          <a:bodyPr>
            <a:noAutofit/>
          </a:bodyPr>
          <a:lstStyle/>
          <a:p>
            <a:pPr algn="l"/>
            <a:r>
              <a:rPr lang="pl-PL" sz="3200" b="1" dirty="0"/>
              <a:t>- Istota Innowacji </a:t>
            </a:r>
            <a:br>
              <a:rPr lang="pl-PL" sz="3200" b="1" dirty="0"/>
            </a:br>
            <a:r>
              <a:rPr lang="pl-PL" sz="3200" b="1" dirty="0"/>
              <a:t>- Potrzeba realizacji przedsięwzięcia</a:t>
            </a:r>
            <a:br>
              <a:rPr lang="pl-PL" sz="3200" b="1" dirty="0"/>
            </a:br>
            <a:r>
              <a:rPr lang="pl-PL" sz="3200" b="1" dirty="0"/>
              <a:t>- Doświadczenia Realizacji MKW</a:t>
            </a:r>
            <a:br>
              <a:rPr lang="pl-PL" sz="3200" b="1" dirty="0"/>
            </a:br>
            <a:r>
              <a:rPr lang="pl-PL" sz="3200" b="1" dirty="0"/>
              <a:t>- Co udało się zrobić – sukcesy</a:t>
            </a:r>
            <a:br>
              <a:rPr lang="pl-PL" sz="3200" b="1" dirty="0"/>
            </a:br>
            <a:r>
              <a:rPr lang="pl-PL" sz="3200" b="1" dirty="0"/>
              <a:t>- Co musimy poprawić – zadania do podjęcia w przyszłości</a:t>
            </a:r>
            <a:br>
              <a:rPr lang="pl-PL" sz="3200" b="1" dirty="0"/>
            </a:br>
            <a:r>
              <a:rPr lang="pl-PL" sz="3200" b="1" dirty="0"/>
              <a:t>- Perspektywa działania w 2019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049348" y="699166"/>
            <a:ext cx="9144000" cy="813768"/>
          </a:xfrm>
        </p:spPr>
        <p:txBody>
          <a:bodyPr>
            <a:normAutofit/>
          </a:bodyPr>
          <a:lstStyle/>
          <a:p>
            <a:r>
              <a:rPr lang="pl-PL" sz="4400" dirty="0"/>
              <a:t>Program</a:t>
            </a:r>
          </a:p>
        </p:txBody>
      </p:sp>
      <p:pic>
        <p:nvPicPr>
          <p:cNvPr id="2049" name="Obraz 1" descr="logo_sluzba_OK — kopi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276" r="4597" b="3529"/>
          <a:stretch>
            <a:fillRect/>
          </a:stretch>
        </p:blipFill>
        <p:spPr bwMode="auto">
          <a:xfrm>
            <a:off x="10193348" y="389430"/>
            <a:ext cx="1133475" cy="1019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Obraz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0011" y="317993"/>
            <a:ext cx="1303337" cy="116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457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pic>
        <p:nvPicPr>
          <p:cNvPr id="2055" name="Obraz 2" descr="UE_EFS_rgb-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491276"/>
            <a:ext cx="1876425" cy="552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Obraz 3" descr="WII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4787" y="5476989"/>
            <a:ext cx="1171575" cy="581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Obraz 5" descr="logo_FE_Wiedza_Edukacja_Rozwoj_rgb-1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3550" y="5418319"/>
            <a:ext cx="1314450" cy="619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8063211" y="4219059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r"/>
            <a:endParaRPr lang="pl-PL"/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1524001" y="6148055"/>
            <a:ext cx="9144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sz="800" dirty="0"/>
              <a:t>Projekt jest współfinansowany ze środków Unii Europejskiej w ramach Europejskiego Funduszu Społecznego, realizowany w ramach projektu WIOSENNY INKUBATOR INNOWACJI, realizowanego w ramach Osi IV Programu Operacyjnego Wiedza Edukacja Rozwój – „Innowacje społeczne i współpraca ponadnarodowa”, Działanie 4.1 „Innowacje społeczne”, przez Stowarzyszenie WIOSNA w partnerstwie z Uniwersytetem Jagiellońskim w Krakowie</a:t>
            </a:r>
            <a:endParaRPr lang="pl-PL" sz="800" dirty="0"/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pl-PL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20362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390836" y="2016864"/>
            <a:ext cx="7717654" cy="2862465"/>
          </a:xfrm>
        </p:spPr>
        <p:txBody>
          <a:bodyPr>
            <a:noAutofit/>
          </a:bodyPr>
          <a:lstStyle/>
          <a:p>
            <a:r>
              <a:rPr lang="pl-PL" sz="3200" b="1" dirty="0"/>
              <a:t>Istotą innowacji jest wsparcie grupy weteranów służb mundurowych tj. wojska, policji, służby więziennej itd.  w podejmowaniu działań na rzecz aktywizacji społecznej i zawodowej poprzez wykorzystanie inspiracji i perspektywy współpracy międzynarodowej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049348" y="699166"/>
            <a:ext cx="9144000" cy="813768"/>
          </a:xfrm>
        </p:spPr>
        <p:txBody>
          <a:bodyPr>
            <a:normAutofit/>
          </a:bodyPr>
          <a:lstStyle/>
          <a:p>
            <a:r>
              <a:rPr lang="pl-PL" sz="4400" b="1" dirty="0"/>
              <a:t>Istota Innowacji</a:t>
            </a:r>
            <a:endParaRPr lang="pl-PL" sz="4400" dirty="0"/>
          </a:p>
        </p:txBody>
      </p:sp>
      <p:pic>
        <p:nvPicPr>
          <p:cNvPr id="2049" name="Obraz 1" descr="logo_sluzba_OK — kopi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276" r="4597" b="3529"/>
          <a:stretch>
            <a:fillRect/>
          </a:stretch>
        </p:blipFill>
        <p:spPr bwMode="auto">
          <a:xfrm>
            <a:off x="10193348" y="389430"/>
            <a:ext cx="1133475" cy="1019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Obraz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0011" y="317993"/>
            <a:ext cx="1303337" cy="116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457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pic>
        <p:nvPicPr>
          <p:cNvPr id="2055" name="Obraz 2" descr="UE_EFS_rgb-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491276"/>
            <a:ext cx="1876425" cy="552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Obraz 3" descr="WII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4787" y="5476989"/>
            <a:ext cx="1171575" cy="581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Obraz 5" descr="logo_FE_Wiedza_Edukacja_Rozwoj_rgb-1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3550" y="5418319"/>
            <a:ext cx="1314450" cy="619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8063211" y="4219059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r"/>
            <a:endParaRPr lang="pl-PL"/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1524001" y="6148055"/>
            <a:ext cx="9144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sz="800" dirty="0"/>
              <a:t>Projekt jest współfinansowany ze środków Unii Europejskiej w ramach Europejskiego Funduszu Społecznego, realizowany w ramach projektu WIOSENNY INKUBATOR INNOWACJI, realizowanego w ramach Osi IV Programu Operacyjnego Wiedza Edukacja Rozwój – „Innowacje społeczne i współpraca ponadnarodowa”, Działanie 4.1 „Innowacje społeczne”, przez Stowarzyszenie WIOSNA w partnerstwie z Uniwersytetem Jagiellońskim w Krakowie</a:t>
            </a:r>
            <a:endParaRPr lang="pl-PL" sz="800" dirty="0"/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pl-PL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37711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390836" y="2938508"/>
            <a:ext cx="7717654" cy="1940821"/>
          </a:xfrm>
        </p:spPr>
        <p:txBody>
          <a:bodyPr>
            <a:noAutofit/>
          </a:bodyPr>
          <a:lstStyle/>
          <a:p>
            <a:pPr algn="l"/>
            <a:r>
              <a:rPr lang="pl-PL" sz="3200" b="1" dirty="0"/>
              <a:t>Weterani służb mundurowych potrzebują wsparcia  i pomocy poprzez podejmowanie działań społecznych włączających i wykorzystujących ich możliwości, umiejętności i chęci działania. Pozwoli to na przezwyciężenie problemów wynikających braku aktywności zawodowej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049348" y="699166"/>
            <a:ext cx="9144000" cy="813768"/>
          </a:xfrm>
        </p:spPr>
        <p:txBody>
          <a:bodyPr>
            <a:normAutofit/>
          </a:bodyPr>
          <a:lstStyle/>
          <a:p>
            <a:r>
              <a:rPr lang="pl-PL" sz="4400" b="1" dirty="0"/>
              <a:t>Potrzeba realizacji przedsięwzięcia</a:t>
            </a:r>
            <a:endParaRPr lang="pl-PL" sz="4400" dirty="0"/>
          </a:p>
        </p:txBody>
      </p:sp>
      <p:pic>
        <p:nvPicPr>
          <p:cNvPr id="2049" name="Obraz 1" descr="logo_sluzba_OK — kopi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276" r="4597" b="3529"/>
          <a:stretch>
            <a:fillRect/>
          </a:stretch>
        </p:blipFill>
        <p:spPr bwMode="auto">
          <a:xfrm>
            <a:off x="10734885" y="389430"/>
            <a:ext cx="1133475" cy="1019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Obraz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3500" y="389430"/>
            <a:ext cx="1303337" cy="116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457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pic>
        <p:nvPicPr>
          <p:cNvPr id="2055" name="Obraz 2" descr="UE_EFS_rgb-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491276"/>
            <a:ext cx="1876425" cy="552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Obraz 3" descr="WII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4787" y="5476989"/>
            <a:ext cx="1171575" cy="581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Obraz 5" descr="logo_FE_Wiedza_Edukacja_Rozwoj_rgb-1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3550" y="5418319"/>
            <a:ext cx="1314450" cy="619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8063211" y="4219059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r"/>
            <a:endParaRPr lang="pl-PL"/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1524001" y="6148055"/>
            <a:ext cx="9144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sz="800" dirty="0"/>
              <a:t>Projekt jest współfinansowany ze środków Unii Europejskiej w ramach Europejskiego Funduszu Społecznego, realizowany w ramach projektu WIOSENNY INKUBATOR INNOWACJI, realizowanego w ramach Osi IV Programu Operacyjnego Wiedza Edukacja Rozwój – „Innowacje społeczne i współpraca ponadnarodowa”, Działanie 4.1 „Innowacje społeczne”, przez Stowarzyszenie WIOSNA w partnerstwie z Uniwersytetem Jagiellońskim w Krakowie</a:t>
            </a:r>
            <a:endParaRPr lang="pl-PL" sz="800" dirty="0"/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pl-PL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96216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426347" y="2277114"/>
            <a:ext cx="9632178" cy="2839221"/>
          </a:xfrm>
        </p:spPr>
        <p:txBody>
          <a:bodyPr>
            <a:noAutofit/>
          </a:bodyPr>
          <a:lstStyle/>
          <a:p>
            <a:pPr algn="l"/>
            <a:r>
              <a:rPr lang="pl-PL" sz="3200" b="1" dirty="0"/>
              <a:t>- Zrekrutowano 27 uczestników z których 20 podjęło aktywną współpracę w projekcie</a:t>
            </a:r>
            <a:br>
              <a:rPr lang="pl-PL" sz="3200" b="1" dirty="0"/>
            </a:br>
            <a:r>
              <a:rPr lang="pl-PL" sz="3200" b="1" dirty="0"/>
              <a:t>- Zbadano potrzeby i oczekiwania uczestników</a:t>
            </a:r>
            <a:br>
              <a:rPr lang="pl-PL" sz="3200" b="1" dirty="0"/>
            </a:br>
            <a:r>
              <a:rPr lang="pl-PL" sz="3200" b="1" dirty="0"/>
              <a:t>- Dostosowano plan pracy do oczekiwań uczestników </a:t>
            </a:r>
            <a:br>
              <a:rPr lang="pl-PL" sz="3200" b="1" dirty="0"/>
            </a:br>
            <a:r>
              <a:rPr lang="pl-PL" sz="3200" b="1" dirty="0"/>
              <a:t>- Zintegrowano ich ze sobą poprzez gry i spotkania</a:t>
            </a:r>
            <a:br>
              <a:rPr lang="pl-PL" sz="3200" b="1" dirty="0"/>
            </a:br>
            <a:r>
              <a:rPr lang="pl-PL" sz="3200" b="1" dirty="0"/>
              <a:t>- Powołano do życia grupę wsparcia</a:t>
            </a:r>
            <a:br>
              <a:rPr lang="pl-PL" sz="3200" b="1" dirty="0"/>
            </a:br>
            <a:r>
              <a:rPr lang="pl-PL" sz="3200" b="1" dirty="0"/>
              <a:t>- Uruchomiono telefon z poradami i wsparciem aktywizującym uczestników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049348" y="699166"/>
            <a:ext cx="9144000" cy="813768"/>
          </a:xfrm>
        </p:spPr>
        <p:txBody>
          <a:bodyPr>
            <a:normAutofit/>
          </a:bodyPr>
          <a:lstStyle/>
          <a:p>
            <a:r>
              <a:rPr lang="pl-PL" sz="4400" b="1" dirty="0"/>
              <a:t>Doświadczenia Realizacji MKW (1)</a:t>
            </a:r>
            <a:endParaRPr lang="pl-PL" sz="4400" dirty="0"/>
          </a:p>
        </p:txBody>
      </p:sp>
      <p:pic>
        <p:nvPicPr>
          <p:cNvPr id="2049" name="Obraz 1" descr="logo_sluzba_OK — kopi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276" r="4597" b="3529"/>
          <a:stretch>
            <a:fillRect/>
          </a:stretch>
        </p:blipFill>
        <p:spPr bwMode="auto">
          <a:xfrm>
            <a:off x="11058525" y="350884"/>
            <a:ext cx="1133475" cy="1019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Obraz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55188" y="356480"/>
            <a:ext cx="1303337" cy="116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457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pic>
        <p:nvPicPr>
          <p:cNvPr id="2055" name="Obraz 2" descr="UE_EFS_rgb-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491276"/>
            <a:ext cx="1876425" cy="552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Obraz 3" descr="WII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4787" y="5476989"/>
            <a:ext cx="1171575" cy="581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Obraz 5" descr="logo_FE_Wiedza_Edukacja_Rozwoj_rgb-1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3550" y="5418319"/>
            <a:ext cx="1314450" cy="619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8063211" y="4219059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r"/>
            <a:endParaRPr lang="pl-PL"/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1524001" y="6148055"/>
            <a:ext cx="9144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sz="800" dirty="0"/>
              <a:t>Projekt jest współfinansowany ze środków Unii Europejskiej w ramach Europejskiego Funduszu Społecznego, realizowany w ramach projektu WIOSENNY INKUBATOR INNOWACJI, realizowanego w ramach Osi IV Programu Operacyjnego Wiedza Edukacja Rozwój – „Innowacje społeczne i współpraca ponadnarodowa”, Działanie 4.1 „Innowacje społeczne”, przez Stowarzyszenie WIOSNA w partnerstwie z Uniwersytetem Jagiellońskim w Krakowie</a:t>
            </a:r>
            <a:endParaRPr lang="pl-PL" sz="800" dirty="0"/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pl-PL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9756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426347" y="2277114"/>
            <a:ext cx="9632178" cy="2839221"/>
          </a:xfrm>
        </p:spPr>
        <p:txBody>
          <a:bodyPr>
            <a:noAutofit/>
          </a:bodyPr>
          <a:lstStyle/>
          <a:p>
            <a:pPr algn="l"/>
            <a:r>
              <a:rPr lang="pl-PL" sz="3200" b="1" dirty="0"/>
              <a:t>- Przeprowadzono doradztwo indywidualne </a:t>
            </a:r>
            <a:br>
              <a:rPr lang="pl-PL" sz="3200" b="1" dirty="0"/>
            </a:br>
            <a:r>
              <a:rPr lang="pl-PL" sz="3200" b="1" dirty="0"/>
              <a:t>- Przeprowadzono doradztwo grupowe</a:t>
            </a:r>
            <a:br>
              <a:rPr lang="pl-PL" sz="3200" b="1" dirty="0"/>
            </a:br>
            <a:r>
              <a:rPr lang="pl-PL" sz="3200" b="1" dirty="0"/>
              <a:t>- Przeprowadzono badania STRD</a:t>
            </a:r>
            <a:br>
              <a:rPr lang="pl-PL" sz="3200" b="1" dirty="0"/>
            </a:br>
            <a:r>
              <a:rPr lang="pl-PL" sz="3200" b="1" dirty="0"/>
              <a:t>- Przeprowadzono English </a:t>
            </a:r>
            <a:r>
              <a:rPr lang="pl-PL" sz="3200" b="1" dirty="0" err="1"/>
              <a:t>Speaking</a:t>
            </a:r>
            <a:r>
              <a:rPr lang="pl-PL" sz="3200" b="1" dirty="0"/>
              <a:t> Club  i </a:t>
            </a:r>
            <a:r>
              <a:rPr lang="pl-PL" sz="3200" b="1" dirty="0" err="1"/>
              <a:t>Polish</a:t>
            </a:r>
            <a:r>
              <a:rPr lang="pl-PL" sz="3200" b="1" dirty="0"/>
              <a:t> </a:t>
            </a:r>
            <a:r>
              <a:rPr lang="pl-PL" sz="3200" b="1" dirty="0" err="1"/>
              <a:t>Speaking</a:t>
            </a:r>
            <a:r>
              <a:rPr lang="pl-PL" sz="3200" b="1" dirty="0"/>
              <a:t> Club dla uczestników Ukraińskich – w celu poprawy znajomości języka</a:t>
            </a:r>
            <a:br>
              <a:rPr lang="pl-PL" sz="3200" b="1" dirty="0"/>
            </a:br>
            <a:r>
              <a:rPr lang="pl-PL" sz="3200" b="1" dirty="0"/>
              <a:t>- Przeprowadzono spotkania międzynarodowe /USA, Ukraina, Izrael, Holandia/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049348" y="699166"/>
            <a:ext cx="9144000" cy="813768"/>
          </a:xfrm>
        </p:spPr>
        <p:txBody>
          <a:bodyPr>
            <a:normAutofit/>
          </a:bodyPr>
          <a:lstStyle/>
          <a:p>
            <a:r>
              <a:rPr lang="pl-PL" sz="4400" b="1" dirty="0"/>
              <a:t>Doświadczenia Realizacji MKW (2)</a:t>
            </a:r>
            <a:endParaRPr lang="pl-PL" sz="4400" dirty="0"/>
          </a:p>
        </p:txBody>
      </p:sp>
      <p:pic>
        <p:nvPicPr>
          <p:cNvPr id="2049" name="Obraz 1" descr="logo_sluzba_OK — kopi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276" r="4597" b="3529"/>
          <a:stretch>
            <a:fillRect/>
          </a:stretch>
        </p:blipFill>
        <p:spPr bwMode="auto">
          <a:xfrm>
            <a:off x="11058525" y="350884"/>
            <a:ext cx="1133475" cy="1019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Obraz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55188" y="356480"/>
            <a:ext cx="1303337" cy="116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457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pic>
        <p:nvPicPr>
          <p:cNvPr id="2055" name="Obraz 2" descr="UE_EFS_rgb-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491276"/>
            <a:ext cx="1876425" cy="552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Obraz 3" descr="WII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4787" y="5476989"/>
            <a:ext cx="1171575" cy="581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Obraz 5" descr="logo_FE_Wiedza_Edukacja_Rozwoj_rgb-1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3550" y="5418319"/>
            <a:ext cx="1314450" cy="619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8063211" y="4219059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r"/>
            <a:endParaRPr lang="pl-PL"/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1524001" y="6148055"/>
            <a:ext cx="9144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sz="800" dirty="0"/>
              <a:t>Projekt jest współfinansowany ze środków Unii Europejskiej w ramach Europejskiego Funduszu Społecznego, realizowany w ramach projektu WIOSENNY INKUBATOR INNOWACJI, realizowanego w ramach Osi IV Programu Operacyjnego Wiedza Edukacja Rozwój – „Innowacje społeczne i współpraca ponadnarodowa”, Działanie 4.1 „Innowacje społeczne”, przez Stowarzyszenie WIOSNA w partnerstwie z Uniwersytetem Jagiellońskim w Krakowie</a:t>
            </a:r>
            <a:endParaRPr lang="pl-PL" sz="800" dirty="0"/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pl-PL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27494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426347" y="2277114"/>
            <a:ext cx="9632178" cy="2839221"/>
          </a:xfrm>
        </p:spPr>
        <p:txBody>
          <a:bodyPr>
            <a:noAutofit/>
          </a:bodyPr>
          <a:lstStyle/>
          <a:p>
            <a:pPr algn="l"/>
            <a:r>
              <a:rPr lang="pl-PL" sz="3200" b="1" dirty="0"/>
              <a:t>- Przeprowadzono spotkania z potencjalnymi pracodawcami /m.in. Żabka, </a:t>
            </a:r>
            <a:r>
              <a:rPr lang="pl-PL" sz="3200" b="1" dirty="0" err="1"/>
              <a:t>Leroi</a:t>
            </a:r>
            <a:r>
              <a:rPr lang="pl-PL" sz="3200" b="1" dirty="0"/>
              <a:t> </a:t>
            </a:r>
            <a:r>
              <a:rPr lang="pl-PL" sz="3200" b="1" dirty="0" err="1"/>
              <a:t>merlin</a:t>
            </a:r>
            <a:r>
              <a:rPr lang="pl-PL" sz="3200" b="1" dirty="0"/>
              <a:t>, firmy ochroniarskie, doradcze, uruchomienie własnej działalności gospodarczej, It, i </a:t>
            </a:r>
            <a:r>
              <a:rPr lang="pl-PL" sz="3200" b="1" dirty="0" err="1"/>
              <a:t>inn</a:t>
            </a:r>
            <a:r>
              <a:rPr lang="pl-PL" sz="3200" b="1" dirty="0"/>
              <a:t>./</a:t>
            </a:r>
            <a:br>
              <a:rPr lang="pl-PL" sz="3200" b="1" dirty="0"/>
            </a:br>
            <a:r>
              <a:rPr lang="pl-PL" sz="3200" b="1" dirty="0"/>
              <a:t>- wspólnie opracowano kilka propozycji projektów międzynarodowych</a:t>
            </a:r>
            <a:br>
              <a:rPr lang="pl-PL" sz="3200" b="1" dirty="0"/>
            </a:br>
            <a:r>
              <a:rPr lang="pl-PL" sz="3200" b="1" dirty="0"/>
              <a:t>- Przedyskutowano i przeprowadzono podsumowanie i doskonalono model działania MKW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049348" y="699166"/>
            <a:ext cx="9144000" cy="813768"/>
          </a:xfrm>
        </p:spPr>
        <p:txBody>
          <a:bodyPr>
            <a:normAutofit/>
          </a:bodyPr>
          <a:lstStyle/>
          <a:p>
            <a:r>
              <a:rPr lang="pl-PL" sz="4400" b="1" dirty="0"/>
              <a:t>Doświadczenia Realizacji MKW (3)</a:t>
            </a:r>
            <a:endParaRPr lang="pl-PL" sz="4400" dirty="0"/>
          </a:p>
        </p:txBody>
      </p:sp>
      <p:pic>
        <p:nvPicPr>
          <p:cNvPr id="2049" name="Obraz 1" descr="logo_sluzba_OK — kopi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276" r="4597" b="3529"/>
          <a:stretch>
            <a:fillRect/>
          </a:stretch>
        </p:blipFill>
        <p:spPr bwMode="auto">
          <a:xfrm>
            <a:off x="11058525" y="350884"/>
            <a:ext cx="1133475" cy="1019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Obraz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55188" y="356480"/>
            <a:ext cx="1303337" cy="116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457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pic>
        <p:nvPicPr>
          <p:cNvPr id="2055" name="Obraz 2" descr="UE_EFS_rgb-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491276"/>
            <a:ext cx="1876425" cy="552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Obraz 3" descr="WII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4787" y="5476989"/>
            <a:ext cx="1171575" cy="581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Obraz 5" descr="logo_FE_Wiedza_Edukacja_Rozwoj_rgb-1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3550" y="5418319"/>
            <a:ext cx="1314450" cy="619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8063211" y="4219059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r"/>
            <a:endParaRPr lang="pl-PL"/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1524001" y="6148055"/>
            <a:ext cx="9144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sz="800" dirty="0"/>
              <a:t>Projekt jest współfinansowany ze środków Unii Europejskiej w ramach Europejskiego Funduszu Społecznego, realizowany w ramach projektu WIOSENNY INKUBATOR INNOWACJI, realizowanego w ramach Osi IV Programu Operacyjnego Wiedza Edukacja Rozwój – „Innowacje społeczne i współpraca ponadnarodowa”, Działanie 4.1 „Innowacje społeczne”, przez Stowarzyszenie WIOSNA w partnerstwie z Uniwersytetem Jagiellońskim w Krakowie</a:t>
            </a:r>
            <a:endParaRPr lang="pl-PL" sz="800" dirty="0"/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pl-PL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50727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364203" y="1512934"/>
            <a:ext cx="9632178" cy="3760330"/>
          </a:xfrm>
        </p:spPr>
        <p:txBody>
          <a:bodyPr>
            <a:noAutofit/>
          </a:bodyPr>
          <a:lstStyle/>
          <a:p>
            <a:pPr algn="l"/>
            <a:br>
              <a:rPr lang="pl-PL" sz="3200" b="1" dirty="0"/>
            </a:br>
            <a:r>
              <a:rPr lang="pl-PL" sz="3200" b="1" dirty="0"/>
              <a:t> wsparto 20 weteranów poprzez ich aktywizację społeczną i wsparcie w nawiązaniu trwałych więzów społecznych, w tym </a:t>
            </a:r>
            <a:br>
              <a:rPr lang="pl-PL" sz="3200" b="1" dirty="0"/>
            </a:br>
            <a:r>
              <a:rPr lang="pl-PL" sz="3200" b="1" dirty="0"/>
              <a:t>- pozyskaniu pracy </a:t>
            </a:r>
            <a:br>
              <a:rPr lang="pl-PL" sz="3200" b="1" dirty="0"/>
            </a:br>
            <a:r>
              <a:rPr lang="pl-PL" sz="3200" b="1" dirty="0"/>
              <a:t>- znalezieniu lepszej pracy, </a:t>
            </a:r>
            <a:br>
              <a:rPr lang="pl-PL" sz="3200" b="1" dirty="0"/>
            </a:br>
            <a:r>
              <a:rPr lang="pl-PL" sz="3200" b="1" dirty="0"/>
              <a:t>- wsparciu w tworzeniu 3 propozycji międzynarodowych projektów o realnym potencjale pozyskania funduszy na tworzenie miejsc pracy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049348" y="699166"/>
            <a:ext cx="9144000" cy="813768"/>
          </a:xfrm>
        </p:spPr>
        <p:txBody>
          <a:bodyPr>
            <a:normAutofit/>
          </a:bodyPr>
          <a:lstStyle/>
          <a:p>
            <a:r>
              <a:rPr lang="pl-PL" sz="4400" b="1" dirty="0"/>
              <a:t>Co udało się zrobić – sukcesy (1)</a:t>
            </a:r>
            <a:endParaRPr lang="pl-PL" sz="4400" dirty="0"/>
          </a:p>
        </p:txBody>
      </p:sp>
      <p:pic>
        <p:nvPicPr>
          <p:cNvPr id="2049" name="Obraz 1" descr="logo_sluzba_OK — kopi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276" r="4597" b="3529"/>
          <a:stretch>
            <a:fillRect/>
          </a:stretch>
        </p:blipFill>
        <p:spPr bwMode="auto">
          <a:xfrm>
            <a:off x="11058525" y="350884"/>
            <a:ext cx="1133475" cy="1019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Obraz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55188" y="356480"/>
            <a:ext cx="1303337" cy="116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457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pic>
        <p:nvPicPr>
          <p:cNvPr id="2055" name="Obraz 2" descr="UE_EFS_rgb-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491276"/>
            <a:ext cx="1876425" cy="552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Obraz 3" descr="WII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4787" y="5476989"/>
            <a:ext cx="1171575" cy="581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Obraz 5" descr="logo_FE_Wiedza_Edukacja_Rozwoj_rgb-1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3550" y="5418319"/>
            <a:ext cx="1314450" cy="619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8063211" y="4219059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r"/>
            <a:endParaRPr lang="pl-PL"/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1524001" y="6148055"/>
            <a:ext cx="9144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sz="800" dirty="0"/>
              <a:t>Projekt jest współfinansowany ze środków Unii Europejskiej w ramach Europejskiego Funduszu Społecznego, realizowany w ramach projektu WIOSENNY INKUBATOR INNOWACJI, realizowanego w ramach Osi IV Programu Operacyjnego Wiedza Edukacja Rozwój – „Innowacje społeczne i współpraca ponadnarodowa”, Działanie 4.1 „Innowacje społeczne”, przez Stowarzyszenie WIOSNA w partnerstwie z Uniwersytetem Jagiellońskim w Krakowie</a:t>
            </a:r>
            <a:endParaRPr lang="pl-PL" sz="800" dirty="0"/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pl-PL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8530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364203" y="1512934"/>
            <a:ext cx="9632178" cy="3760330"/>
          </a:xfrm>
        </p:spPr>
        <p:txBody>
          <a:bodyPr>
            <a:noAutofit/>
          </a:bodyPr>
          <a:lstStyle/>
          <a:p>
            <a:pPr algn="l"/>
            <a:br>
              <a:rPr lang="pl-PL" sz="3200" b="1" dirty="0"/>
            </a:br>
            <a:r>
              <a:rPr lang="pl-PL" sz="3200" b="1" dirty="0"/>
              <a:t> wsparto 20 weteranów poprzez ich aktywizację społeczną i wsparcie w nawiązaniu trwałych więzów społecznych, w tym </a:t>
            </a:r>
            <a:br>
              <a:rPr lang="pl-PL" sz="3200" b="1" dirty="0"/>
            </a:br>
            <a:r>
              <a:rPr lang="pl-PL" sz="3200" b="1" dirty="0"/>
              <a:t>- pozyskaniu pracy </a:t>
            </a:r>
            <a:br>
              <a:rPr lang="pl-PL" sz="3200" b="1" dirty="0"/>
            </a:br>
            <a:r>
              <a:rPr lang="pl-PL" sz="3200" b="1" dirty="0"/>
              <a:t>- znalezieniu lepszej pracy, </a:t>
            </a:r>
            <a:br>
              <a:rPr lang="pl-PL" sz="3200" b="1" dirty="0"/>
            </a:br>
            <a:r>
              <a:rPr lang="pl-PL" sz="3200" b="1" dirty="0"/>
              <a:t>- wsparciu w tworzeniu 3 propozycji międzynarodowych projektów o realnym potencjale pozyskania funduszy na tworzenie miejsc pracy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049348" y="699166"/>
            <a:ext cx="9144000" cy="813768"/>
          </a:xfrm>
        </p:spPr>
        <p:txBody>
          <a:bodyPr>
            <a:normAutofit/>
          </a:bodyPr>
          <a:lstStyle/>
          <a:p>
            <a:r>
              <a:rPr lang="pl-PL" sz="4400" b="1" dirty="0"/>
              <a:t>Co udało się zrobić – sukcesy (2)</a:t>
            </a:r>
            <a:endParaRPr lang="pl-PL" sz="4400" dirty="0"/>
          </a:p>
        </p:txBody>
      </p:sp>
      <p:pic>
        <p:nvPicPr>
          <p:cNvPr id="2049" name="Obraz 1" descr="logo_sluzba_OK — kopi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276" r="4597" b="3529"/>
          <a:stretch>
            <a:fillRect/>
          </a:stretch>
        </p:blipFill>
        <p:spPr bwMode="auto">
          <a:xfrm>
            <a:off x="11058525" y="350884"/>
            <a:ext cx="1133475" cy="1019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Obraz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55188" y="356480"/>
            <a:ext cx="1303337" cy="116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457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pic>
        <p:nvPicPr>
          <p:cNvPr id="2055" name="Obraz 2" descr="UE_EFS_rgb-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491276"/>
            <a:ext cx="1876425" cy="552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Obraz 3" descr="WII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4787" y="5476989"/>
            <a:ext cx="1171575" cy="581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Obraz 5" descr="logo_FE_Wiedza_Edukacja_Rozwoj_rgb-1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3550" y="5418319"/>
            <a:ext cx="1314450" cy="619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8063211" y="4219059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r"/>
            <a:endParaRPr lang="pl-PL"/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1524001" y="6148055"/>
            <a:ext cx="9144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sz="800" dirty="0"/>
              <a:t>Projekt jest współfinansowany ze środków Unii Europejskiej w ramach Europejskiego Funduszu Społecznego, realizowany w ramach projektu WIOSENNY INKUBATOR INNOWACJI, realizowanego w ramach Osi IV Programu Operacyjnego Wiedza Edukacja Rozwój – „Innowacje społeczne i współpraca ponadnarodowa”, Działanie 4.1 „Innowacje społeczne”, przez Stowarzyszenie WIOSNA w partnerstwie z Uniwersytetem Jagiellońskim w Krakowie</a:t>
            </a:r>
            <a:endParaRPr lang="pl-PL" sz="800" dirty="0"/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pl-PL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0832191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7D6265A0B96545AEC96B56B1B6659F" ma:contentTypeVersion="12" ma:contentTypeDescription="Create a new document." ma:contentTypeScope="" ma:versionID="1bee22d6e0b78a4830d232f0147b90d6">
  <xsd:schema xmlns:xsd="http://www.w3.org/2001/XMLSchema" xmlns:xs="http://www.w3.org/2001/XMLSchema" xmlns:p="http://schemas.microsoft.com/office/2006/metadata/properties" xmlns:ns1="http://schemas.microsoft.com/sharepoint/v3" xmlns:ns2="9f8d600a-5dc6-49b5-8dc5-24962662b1e7" xmlns:ns3="1d310322-6f89-4b1a-a375-c1aca1a62be3" targetNamespace="http://schemas.microsoft.com/office/2006/metadata/properties" ma:root="true" ma:fieldsID="39a1e4ddf1c54f5254442b3fdffe7d53" ns1:_="" ns2:_="" ns3:_="">
    <xsd:import namespace="http://schemas.microsoft.com/sharepoint/v3"/>
    <xsd:import namespace="9f8d600a-5dc6-49b5-8dc5-24962662b1e7"/>
    <xsd:import namespace="1d310322-6f89-4b1a-a375-c1aca1a62be3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8d600a-5dc6-49b5-8dc5-24962662b1e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310322-6f89-4b1a-a375-c1aca1a62be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0C3BCC00-80F1-429D-9B8A-D3C10243A234}"/>
</file>

<file path=customXml/itemProps2.xml><?xml version="1.0" encoding="utf-8"?>
<ds:datastoreItem xmlns:ds="http://schemas.openxmlformats.org/officeDocument/2006/customXml" ds:itemID="{D37CAA75-75D2-4556-B737-7609B1A848EA}"/>
</file>

<file path=customXml/itemProps3.xml><?xml version="1.0" encoding="utf-8"?>
<ds:datastoreItem xmlns:ds="http://schemas.openxmlformats.org/officeDocument/2006/customXml" ds:itemID="{79E38E1E-4897-47B7-B319-1371857A22E5}"/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872</Words>
  <Application>Microsoft Office PowerPoint</Application>
  <PresentationFormat>Panoramiczny</PresentationFormat>
  <Paragraphs>37</Paragraphs>
  <Slides>12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Motyw pakietu Office</vt:lpstr>
      <vt:lpstr>Międzynarodowy Klub Weterana</vt:lpstr>
      <vt:lpstr>- Istota Innowacji  - Potrzeba realizacji przedsięwzięcia - Doświadczenia Realizacji MKW - Co udało się zrobić – sukcesy - Co musimy poprawić – zadania do podjęcia w przyszłości - Perspektywa działania w 2019</vt:lpstr>
      <vt:lpstr>Istotą innowacji jest wsparcie grupy weteranów służb mundurowych tj. wojska, policji, służby więziennej itd.  w podejmowaniu działań na rzecz aktywizacji społecznej i zawodowej poprzez wykorzystanie inspiracji i perspektywy współpracy międzynarodowej</vt:lpstr>
      <vt:lpstr>Weterani służb mundurowych potrzebują wsparcia  i pomocy poprzez podejmowanie działań społecznych włączających i wykorzystujących ich możliwości, umiejętności i chęci działania. Pozwoli to na przezwyciężenie problemów wynikających braku aktywności zawodowej</vt:lpstr>
      <vt:lpstr>- Zrekrutowano 27 uczestników z których 20 podjęło aktywną współpracę w projekcie - Zbadano potrzeby i oczekiwania uczestników - Dostosowano plan pracy do oczekiwań uczestników  - Zintegrowano ich ze sobą poprzez gry i spotkania - Powołano do życia grupę wsparcia - Uruchomiono telefon z poradami i wsparciem aktywizującym uczestników</vt:lpstr>
      <vt:lpstr>- Przeprowadzono doradztwo indywidualne  - Przeprowadzono doradztwo grupowe - Przeprowadzono badania STRD - Przeprowadzono English Speaking Club  i Polish Speaking Club dla uczestników Ukraińskich – w celu poprawy znajomości języka - Przeprowadzono spotkania międzynarodowe /USA, Ukraina, Izrael, Holandia/</vt:lpstr>
      <vt:lpstr>- Przeprowadzono spotkania z potencjalnymi pracodawcami /m.in. Żabka, Leroi merlin, firmy ochroniarskie, doradcze, uruchomienie własnej działalności gospodarczej, It, i inn./ - wspólnie opracowano kilka propozycji projektów międzynarodowych - Przedyskutowano i przeprowadzono podsumowanie i doskonalono model działania MKW</vt:lpstr>
      <vt:lpstr>  wsparto 20 weteranów poprzez ich aktywizację społeczną i wsparcie w nawiązaniu trwałych więzów społecznych, w tym  - pozyskaniu pracy  - znalezieniu lepszej pracy,  - wsparciu w tworzeniu 3 propozycji międzynarodowych projektów o realnym potencjale pozyskania funduszy na tworzenie miejsc pracy</vt:lpstr>
      <vt:lpstr>  wsparto 20 weteranów poprzez ich aktywizację społeczną i wsparcie w nawiązaniu trwałych więzów społecznych, w tym  - pozyskaniu pracy  - znalezieniu lepszej pracy,  - wsparciu w tworzeniu 3 propozycji międzynarodowych projektów o realnym potencjale pozyskania funduszy na tworzenie miejsc pracy</vt:lpstr>
      <vt:lpstr>- Wzmocnić mechanizm wsparcia społecznego dla rozwoju MKW - Wykorzystać sugestie uczestników co do działań MKW w tym m.in. Wyjazdu do Lwowa i Tarnopola celem wzmocnienia współpracy z weteranami Ukraińskimi - Wzmocnić promocję MKW w języku polskim i ukraińskim </vt:lpstr>
      <vt:lpstr>-  Przygotowanie wspólnych projektów wykorzystujących kapitał jakimi są umiejętności i chęć działania weteranów w projektach międzynarodowych w tym m.in.  - Funduszu Wyszehradzkiego,  - Programu RITA,  - Programu Rozwoju Organizacji Obywatelskich </vt:lpstr>
      <vt:lpstr> Stanisław Alwasiak  s.alwasiak@gmail.com +48603177084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admin</dc:creator>
  <cp:lastModifiedBy>Stanisław Alwasiak</cp:lastModifiedBy>
  <cp:revision>9</cp:revision>
  <dcterms:created xsi:type="dcterms:W3CDTF">2018-04-13T08:45:20Z</dcterms:created>
  <dcterms:modified xsi:type="dcterms:W3CDTF">2019-02-03T16:26:01Z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0x010100567D6265A0B96545AEC96B56B1B6659F</vt:lpwstr>
  </property>
</Properties>
</file>