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8" r:id="rId10"/>
    <p:sldId id="265" r:id="rId11"/>
    <p:sldId id="269" r:id="rId12"/>
    <p:sldId id="266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60F6A-AD44-4C9B-A33F-62904E0204B1}" type="datetimeFigureOut">
              <a:rPr lang="pl-PL" smtClean="0"/>
              <a:t>2019-01-23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98957-A13C-4F5C-97BF-FBBE6973E5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926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BCB0B-C07F-4F06-9F44-228FB24E449D}" type="slidenum">
              <a:rPr lang="en-US" altLang="pl-PL">
                <a:solidFill>
                  <a:prstClr val="black"/>
                </a:solidFill>
              </a:rPr>
              <a:pPr/>
              <a:t>1</a:t>
            </a:fld>
            <a:endParaRPr lang="en-US" altLang="pl-PL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4416 w 4917"/>
                <a:gd name="T3" fmla="*/ 0 h 1000"/>
                <a:gd name="T4" fmla="*/ 4917 w 4917"/>
                <a:gd name="T5" fmla="*/ 500 h 1000"/>
                <a:gd name="T6" fmla="*/ 4417 w 4917"/>
                <a:gd name="T7" fmla="*/ 1000 h 1000"/>
                <a:gd name="T8" fmla="*/ 0 w 4917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</p:grpSp>
      <p:sp>
        <p:nvSpPr>
          <p:cNvPr id="2560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0A2C6-59D1-476A-AED5-76618843DF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11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76102-5D59-49E5-A026-FF61EA28FD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83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E89DF-594A-4F95-AAA7-99B715FAFB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06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pl-PL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27B80-3D22-4CA3-B61F-08F50D8F8AF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8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87C69-B8AA-4E62-8284-261D6CF4E3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0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782BE-727D-40DF-800A-8A29B991CB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4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4FEB3-3780-4179-90E2-B11B726EB5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100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9E7EC-E761-4DA7-8A9D-D9967790ED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65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E5BA0-2735-4ABA-848B-7885DA94FCE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0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62D1-62C8-493E-960C-5BCFC0AB7F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2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E8B24-FAE2-4B20-B571-D116ECCE1B9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21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9CBF-D57E-4B4A-8CE5-79962CFC0FC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36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6499 w 7000"/>
                <a:gd name="T3" fmla="*/ 0 h 1000"/>
                <a:gd name="T4" fmla="*/ 7000 w 7000"/>
                <a:gd name="T5" fmla="*/ 500 h 1000"/>
                <a:gd name="T6" fmla="*/ 6500 w 7000"/>
                <a:gd name="T7" fmla="*/ 1000 h 1000"/>
                <a:gd name="T8" fmla="*/ 0 w 7000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smtClean="0"/>
              <a:t>Click to edit Master text styles</a:t>
            </a:r>
          </a:p>
          <a:p>
            <a:pPr lvl="1"/>
            <a:r>
              <a:rPr lang="en-US" altLang="pl-PL" smtClean="0"/>
              <a:t>Second level</a:t>
            </a:r>
          </a:p>
          <a:p>
            <a:pPr lvl="2"/>
            <a:r>
              <a:rPr lang="en-US" altLang="pl-PL" smtClean="0"/>
              <a:t>Third level</a:t>
            </a:r>
          </a:p>
          <a:p>
            <a:pPr lvl="3"/>
            <a:r>
              <a:rPr lang="en-US" altLang="pl-PL" smtClean="0"/>
              <a:t>Fourth level</a:t>
            </a:r>
          </a:p>
          <a:p>
            <a:pPr lvl="4"/>
            <a:r>
              <a:rPr lang="en-US" altLang="pl-PL" smtClean="0"/>
              <a:t>Fifth level</a:t>
            </a:r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E2B637-B591-4B18-9E7F-C0F6071CEE8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2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600" dirty="0" smtClean="0"/>
              <a:t>Biologiczne i psychiczne aspekty starzenia się</a:t>
            </a:r>
            <a:endParaRPr lang="pl-PL" sz="36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Szkolenie doradców ds. utrzymania aktywności zawodowej</a:t>
            </a:r>
            <a:endParaRPr lang="pl-PL" dirty="0"/>
          </a:p>
        </p:txBody>
      </p:sp>
      <p:grpSp>
        <p:nvGrpSpPr>
          <p:cNvPr id="7" name="Grupa 6"/>
          <p:cNvGrpSpPr/>
          <p:nvPr/>
        </p:nvGrpSpPr>
        <p:grpSpPr>
          <a:xfrm>
            <a:off x="1691680" y="5517232"/>
            <a:ext cx="5778653" cy="996010"/>
            <a:chOff x="602140" y="2650581"/>
            <a:chExt cx="5778653" cy="996010"/>
          </a:xfrm>
        </p:grpSpPr>
        <p:grpSp>
          <p:nvGrpSpPr>
            <p:cNvPr id="8" name="Grupa 7"/>
            <p:cNvGrpSpPr>
              <a:grpSpLocks noChangeAspect="1"/>
            </p:cNvGrpSpPr>
            <p:nvPr/>
          </p:nvGrpSpPr>
          <p:grpSpPr bwMode="auto">
            <a:xfrm>
              <a:off x="602140" y="2650581"/>
              <a:ext cx="5778653" cy="772024"/>
              <a:chOff x="178553" y="-254054"/>
              <a:chExt cx="5778111" cy="773044"/>
            </a:xfrm>
          </p:grpSpPr>
          <p:pic>
            <p:nvPicPr>
              <p:cNvPr id="10" name="Picture 2" descr="D:\POLPROM\WIOSNA\Papier firmowy\Logotypy projektowe\logo_FE_Wiedza_Edukacja_Rozwoj_rgb-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553" y="-253356"/>
                <a:ext cx="1636891" cy="772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3" descr="D:\POLPROM\WIOSNA\Papier firmowy\Logotypy projektowe\EU_EFS_rgb-1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8028" y="-254054"/>
                <a:ext cx="2388636" cy="704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4" descr="D:\POLPROM\WIOSNA\Papier firmowy\Logotypy projektowe\WII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6253" y="-175811"/>
                <a:ext cx="1105319" cy="548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Prostokąt 8"/>
            <p:cNvSpPr>
              <a:spLocks noChangeArrowheads="1"/>
            </p:cNvSpPr>
            <p:nvPr/>
          </p:nvSpPr>
          <p:spPr bwMode="auto">
            <a:xfrm>
              <a:off x="710600" y="3416064"/>
              <a:ext cx="5545137" cy="23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Projekt jest współfinansowany ze środków Unii Europejskiej w ramach Europejskiego Funduszu Społecznego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Obraz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014" y="208485"/>
            <a:ext cx="1356956" cy="41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7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Starzenie się 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400" dirty="0" smtClean="0"/>
              <a:t>Prezentacja opracowana na podstawie:</a:t>
            </a:r>
          </a:p>
          <a:p>
            <a:pPr marL="0" indent="0">
              <a:buNone/>
            </a:pPr>
            <a:r>
              <a:rPr lang="pl-PL" sz="2400" dirty="0" smtClean="0"/>
              <a:t>„Edukacja </a:t>
            </a:r>
            <a:r>
              <a:rPr lang="pl-PL" sz="2400" dirty="0"/>
              <a:t>osób </a:t>
            </a:r>
            <a:r>
              <a:rPr lang="pl-PL" sz="2400" dirty="0" smtClean="0"/>
              <a:t>starszych”, </a:t>
            </a:r>
            <a:r>
              <a:rPr lang="pl-PL" sz="2400" dirty="0"/>
              <a:t>red. K. Lipka-Szostak, Stowarzyszenie Trenerów Organizacji Pozarządowych, 2013</a:t>
            </a:r>
          </a:p>
          <a:p>
            <a:pPr marL="0" indent="0">
              <a:buNone/>
            </a:pPr>
            <a:r>
              <a:rPr lang="pl-PL" sz="2400" dirty="0" smtClean="0"/>
              <a:t> 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4314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Aktywność osób dojrzałych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r>
              <a:rPr lang="pl-PL" sz="2400" dirty="0" smtClean="0"/>
              <a:t>www. vademecumrynkupracy.pl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08680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Dziękujemy za uwagę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2056"/>
            <a:ext cx="7344816" cy="428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„</a:t>
            </a:r>
            <a:r>
              <a:rPr lang="pl-PL" sz="2400" dirty="0"/>
              <a:t>Model współpracy instytucji rynku pracy z lokalnymi </a:t>
            </a:r>
            <a:r>
              <a:rPr lang="pl-PL" sz="2400" dirty="0" smtClean="0"/>
              <a:t>sojusznikami”  </a:t>
            </a:r>
            <a:r>
              <a:rPr lang="pl-PL" sz="2400" dirty="0"/>
              <a:t>to innowacja społeczna testowana w ramach projektu grantowego „Wiosenny Inkubator Innowacji” (Stowarzyszenie Wiosna i Uniwersytet Jagielloński)</a:t>
            </a:r>
          </a:p>
        </p:txBody>
      </p:sp>
      <p:pic>
        <p:nvPicPr>
          <p:cNvPr id="4" name="Obraz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309320"/>
            <a:ext cx="1356956" cy="41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52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Liczby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b="1" dirty="0" smtClean="0"/>
              <a:t>Średnia długość życia mężczyzn wzrosła </a:t>
            </a:r>
            <a:r>
              <a:rPr lang="pl-PL" sz="2400" dirty="0" smtClean="0"/>
              <a:t>o 7 lat w porównaniu z początkiem lat 90. (obecnie: ok 74 lata), a kobiet o 6 lat (obecnie: ok 81 lat).  </a:t>
            </a:r>
            <a:endParaRPr lang="pl-PL" sz="2400" dirty="0"/>
          </a:p>
          <a:p>
            <a:r>
              <a:rPr lang="pl-PL" sz="2400" b="1" dirty="0" smtClean="0"/>
              <a:t>Niski przyrost naturalny </a:t>
            </a:r>
            <a:r>
              <a:rPr lang="pl-PL" sz="2400" dirty="0" smtClean="0"/>
              <a:t>– wg GUS w 2017 r. po pięciu latach spadku odnotowano wzrost liczby ludności Polski o … 600 osób </a:t>
            </a:r>
          </a:p>
          <a:p>
            <a:r>
              <a:rPr lang="pl-PL" sz="2400" b="1" dirty="0" smtClean="0"/>
              <a:t>Ponad </a:t>
            </a:r>
            <a:r>
              <a:rPr lang="pl-PL" sz="2400" b="1" dirty="0"/>
              <a:t>5 mln osób starszych</a:t>
            </a:r>
            <a:r>
              <a:rPr lang="pl-PL" sz="2400" dirty="0"/>
              <a:t> wymaga wprowadzenia </a:t>
            </a:r>
            <a:r>
              <a:rPr lang="pl-PL" sz="2400" dirty="0" smtClean="0"/>
              <a:t>do polityki nowych </a:t>
            </a:r>
            <a:r>
              <a:rPr lang="pl-PL" sz="2400" dirty="0"/>
              <a:t>rozwiązań ekonomicznych, społecznych i zdrowotnych.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4766293"/>
            <a:ext cx="2252555" cy="125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Wymiary starości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W populacji osób dojrzałych wyróżnia się </a:t>
            </a:r>
            <a:r>
              <a:rPr lang="pl-PL" sz="2400" dirty="0" smtClean="0"/>
              <a:t>grupy: </a:t>
            </a:r>
            <a:endParaRPr lang="pl-PL" sz="2400" dirty="0"/>
          </a:p>
          <a:p>
            <a:pPr marL="514350" indent="-61913">
              <a:buAutoNum type="arabicPeriod"/>
            </a:pPr>
            <a:r>
              <a:rPr lang="pl-PL" sz="2400" dirty="0"/>
              <a:t> „młodych </a:t>
            </a:r>
            <a:r>
              <a:rPr lang="pl-PL" sz="2400" dirty="0" smtClean="0"/>
              <a:t>” - </a:t>
            </a:r>
            <a:r>
              <a:rPr lang="pl-PL" sz="2400" dirty="0"/>
              <a:t>w wieku </a:t>
            </a:r>
            <a:r>
              <a:rPr lang="pl-PL" sz="2400" dirty="0" smtClean="0"/>
              <a:t>65 - </a:t>
            </a:r>
            <a:r>
              <a:rPr lang="pl-PL" sz="2400" dirty="0"/>
              <a:t>75 </a:t>
            </a:r>
            <a:r>
              <a:rPr lang="pl-PL" sz="2400" dirty="0" smtClean="0"/>
              <a:t>lat, </a:t>
            </a:r>
            <a:endParaRPr lang="pl-PL" sz="2400" dirty="0"/>
          </a:p>
          <a:p>
            <a:pPr marL="514350" indent="-61913">
              <a:buAutoNum type="arabicPeriod"/>
            </a:pPr>
            <a:r>
              <a:rPr lang="pl-PL" sz="2400" dirty="0"/>
              <a:t> „starych”, w wieku 75–85 </a:t>
            </a:r>
            <a:r>
              <a:rPr lang="pl-PL" sz="2400" dirty="0" smtClean="0"/>
              <a:t>lat,  </a:t>
            </a:r>
            <a:endParaRPr lang="pl-PL" sz="2400" dirty="0"/>
          </a:p>
          <a:p>
            <a:pPr marL="514350" indent="-61913">
              <a:buAutoNum type="arabicPeriod"/>
            </a:pPr>
            <a:r>
              <a:rPr lang="pl-PL" sz="2400" dirty="0"/>
              <a:t> „bardzo starych” – powyżej 85 lat. </a:t>
            </a:r>
          </a:p>
          <a:p>
            <a:r>
              <a:rPr lang="pl-PL" sz="2400" dirty="0"/>
              <a:t>Grupy te wyznaczają: zmiany fizjologiczne organizmu, </a:t>
            </a:r>
            <a:r>
              <a:rPr lang="pl-PL" sz="2400" dirty="0" smtClean="0"/>
              <a:t>zmiany w </a:t>
            </a:r>
            <a:r>
              <a:rPr lang="pl-PL" sz="2400" dirty="0"/>
              <a:t>zakresie wydolności i potrzeb. </a:t>
            </a:r>
          </a:p>
          <a:p>
            <a:r>
              <a:rPr lang="pl-PL" sz="2400" dirty="0"/>
              <a:t>Kryteria społeczne </a:t>
            </a:r>
            <a:r>
              <a:rPr lang="pl-PL" sz="2400" dirty="0" smtClean="0"/>
              <a:t>dot. osób </a:t>
            </a:r>
            <a:r>
              <a:rPr lang="pl-PL" sz="2400" dirty="0"/>
              <a:t>po 65 roku życia uwzględniają okres, w którym </a:t>
            </a:r>
            <a:r>
              <a:rPr lang="pl-PL" sz="2400" dirty="0" smtClean="0"/>
              <a:t>funkcjonują </a:t>
            </a:r>
            <a:r>
              <a:rPr lang="pl-PL" sz="2400" dirty="0"/>
              <a:t>niezależnie od systemów pomocy środowiskowej („trzeci wiek”) i okres, w którym dominuje uzależnienie od pomocy środowiska („czwarty wiek”).</a:t>
            </a:r>
          </a:p>
        </p:txBody>
      </p:sp>
    </p:spTree>
    <p:extLst>
      <p:ext uri="{BB962C8B-B14F-4D97-AF65-F5344CB8AC3E}">
        <p14:creationId xmlns:p14="http://schemas.microsoft.com/office/powerpoint/2010/main" val="37397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Świat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Poza zwiększającą się </a:t>
            </a:r>
            <a:r>
              <a:rPr lang="pl-PL" sz="2400" dirty="0" smtClean="0"/>
              <a:t>populacją </a:t>
            </a:r>
            <a:r>
              <a:rPr lang="pl-PL" sz="2400" dirty="0"/>
              <a:t>ludzi dojrzałych, już od około 2020 roku będziemy na całym świecie mierzyć się ze zwiększającą się populacją ludzi powyżej 80 roku życia, która z 170 mln w 2020 roku zwiększy się do 220 mln w roku 2050. </a:t>
            </a:r>
          </a:p>
          <a:p>
            <a:r>
              <a:rPr lang="pl-PL" sz="2400" dirty="0"/>
              <a:t>Oznacza to, że realizacja pomysłów w stosunku do osób w „trzecim wieku” będzie </a:t>
            </a:r>
            <a:r>
              <a:rPr lang="pl-PL" sz="2400" dirty="0" smtClean="0"/>
              <a:t>niewystarczająca </a:t>
            </a:r>
            <a:r>
              <a:rPr lang="pl-PL" sz="2400" dirty="0"/>
              <a:t>dla coraz liczniejszej populacji osób w „</a:t>
            </a:r>
            <a:r>
              <a:rPr lang="pl-PL" sz="2400" dirty="0" smtClean="0"/>
              <a:t>czwartym </a:t>
            </a:r>
            <a:r>
              <a:rPr lang="pl-PL" sz="2400" dirty="0"/>
              <a:t>wieku</a:t>
            </a:r>
            <a:r>
              <a:rPr lang="pl-PL" sz="2400" dirty="0" smtClean="0"/>
              <a:t>”.</a:t>
            </a:r>
          </a:p>
          <a:p>
            <a:pPr marL="0" indent="0">
              <a:buNone/>
            </a:pPr>
            <a:endParaRPr lang="pl-PL" sz="2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725144"/>
            <a:ext cx="2291408" cy="152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9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Biologiczny wymiar starzenia się (1)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b="1" dirty="0">
                <a:solidFill>
                  <a:srgbClr val="00B050"/>
                </a:solidFill>
              </a:rPr>
              <a:t>Średnio nasilony stres </a:t>
            </a:r>
            <a:r>
              <a:rPr lang="pl-PL" sz="2400" dirty="0"/>
              <a:t>odgrywa rolę pozytywną, intensyfikując możliwości </a:t>
            </a:r>
            <a:r>
              <a:rPr lang="pl-PL" sz="2400" dirty="0" err="1"/>
              <a:t>reperacyjne</a:t>
            </a:r>
            <a:r>
              <a:rPr lang="pl-PL" sz="2400" dirty="0"/>
              <a:t> organizmu, dopóki nie zaczyna skutkować nieodwracalnymi zmianami. Fizjologiczna adaptacja do stresu w czasie starzenia się skutkuje m.in. wydłużeniem życia. </a:t>
            </a:r>
          </a:p>
          <a:p>
            <a:r>
              <a:rPr lang="pl-PL" sz="2400" b="1" dirty="0">
                <a:solidFill>
                  <a:srgbClr val="FF0000"/>
                </a:solidFill>
              </a:rPr>
              <a:t>Przewlekły, powtarzający się lub nasilony stres </a:t>
            </a:r>
            <a:r>
              <a:rPr lang="pl-PL" sz="2400" dirty="0"/>
              <a:t>powoduje niekorzystne reakcje: zwiększa uszkodzenia wewnątrzkomórkowe i obniża ogólną aktywność biochemiczną, prowadząc do martwicy komórek.</a:t>
            </a:r>
          </a:p>
        </p:txBody>
      </p:sp>
    </p:spTree>
    <p:extLst>
      <p:ext uri="{BB962C8B-B14F-4D97-AF65-F5344CB8AC3E}">
        <p14:creationId xmlns:p14="http://schemas.microsoft.com/office/powerpoint/2010/main" val="40724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/>
              <a:t>Biologiczny wymiar starzenia się </a:t>
            </a:r>
            <a:r>
              <a:rPr lang="pl-PL" sz="3600" dirty="0" smtClean="0"/>
              <a:t>(2)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Wydarzenia takie, jak opuszczenie domu przez dzieci („zespół opuszczonego gniazda”), narodziny wnuków, przejście na emeryturę, </a:t>
            </a:r>
            <a:r>
              <a:rPr lang="pl-PL" sz="2400" dirty="0" smtClean="0"/>
              <a:t>śmierć </a:t>
            </a:r>
            <a:r>
              <a:rPr lang="pl-PL" sz="2400" dirty="0"/>
              <a:t>partnera (samotność), izolacja społeczna mają inne znaczenie niż wydarzenia losowe (np. powódź, huragan). </a:t>
            </a:r>
          </a:p>
          <a:p>
            <a:r>
              <a:rPr lang="pl-PL" sz="2400" dirty="0"/>
              <a:t>Co prawda </a:t>
            </a:r>
            <a:r>
              <a:rPr lang="pl-PL" sz="2400" dirty="0" smtClean="0"/>
              <a:t>wszystkie one </a:t>
            </a:r>
            <a:r>
              <a:rPr lang="pl-PL" sz="2400" dirty="0"/>
              <a:t>wpływają na nastrój, myślenie i funkcjonowanie człowieka </a:t>
            </a:r>
            <a:r>
              <a:rPr lang="pl-PL" sz="2400" dirty="0" smtClean="0"/>
              <a:t>dojrzałego, </a:t>
            </a:r>
            <a:r>
              <a:rPr lang="pl-PL" sz="2400" dirty="0"/>
              <a:t>ale ich </a:t>
            </a:r>
            <a:r>
              <a:rPr lang="pl-PL" sz="2400" b="1" dirty="0"/>
              <a:t>siła oddziaływania jest różna</a:t>
            </a:r>
            <a:r>
              <a:rPr lang="pl-PL" sz="2400" dirty="0"/>
              <a:t>. </a:t>
            </a:r>
          </a:p>
          <a:p>
            <a:r>
              <a:rPr lang="pl-PL" sz="2400" dirty="0"/>
              <a:t>Wystąpienie stresującego wydarzenia zawsze należy rozpatrywać w zależności od obecności (lub braku) </a:t>
            </a:r>
            <a:r>
              <a:rPr lang="pl-PL" sz="2400" b="1" dirty="0"/>
              <a:t>wsparcia ze strony rodziny i społeczeństwa</a:t>
            </a:r>
            <a:r>
              <a:rPr lang="pl-PL" sz="2400" dirty="0"/>
              <a:t>. </a:t>
            </a:r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1066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/>
              <a:t>Biologiczny wymiar starzenia się </a:t>
            </a:r>
            <a:r>
              <a:rPr lang="pl-PL" sz="3600" dirty="0" smtClean="0"/>
              <a:t>(3)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 smtClean="0"/>
              <a:t>Stwierdzono </a:t>
            </a:r>
            <a:r>
              <a:rPr lang="pl-PL" sz="2400" dirty="0"/>
              <a:t>silną </a:t>
            </a:r>
            <a:r>
              <a:rPr lang="pl-PL" sz="2400" b="1" dirty="0"/>
              <a:t>zależność między przewlekłym stresem i występowaniem depresji</a:t>
            </a:r>
            <a:r>
              <a:rPr lang="pl-PL" sz="2400" dirty="0"/>
              <a:t>. </a:t>
            </a:r>
          </a:p>
          <a:p>
            <a:r>
              <a:rPr lang="pl-PL" sz="2400" b="1" dirty="0"/>
              <a:t>Osoby z depresją </a:t>
            </a:r>
            <a:r>
              <a:rPr lang="pl-PL" sz="2400" dirty="0"/>
              <a:t>izolują się społecznie i rzadziej korzystają z systemów wsparcia społecznego. </a:t>
            </a:r>
          </a:p>
          <a:p>
            <a:r>
              <a:rPr lang="pl-PL" sz="2400" dirty="0"/>
              <a:t>Wskutek tego powstaje błędne koło: rzadsze korzystanie z systemów wsparcia pogarsza stan zdrowia, lecz współistniejąca depresja uniemożliwia pogłębienie kontaktów społecznych, które mogłyby przynieść korzystne efekty</a:t>
            </a:r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94307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Psychiczny </a:t>
            </a:r>
            <a:r>
              <a:rPr lang="pl-PL" sz="3600" dirty="0"/>
              <a:t>wymiar starzenia się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 smtClean="0"/>
              <a:t>Wystąpienie </a:t>
            </a:r>
            <a:r>
              <a:rPr lang="pl-PL" sz="2400" dirty="0"/>
              <a:t>takich objawów, jak zmniejszenie liczby zainteresowań, spadek wydolności fizycznej, zaburzenia koncentracji, snu i łaknienia, są traktowane przez lekarzy jako zjawiska normalne w wieku podeszłym lub jako naturalne dla osób cierpiących z powodu licznych chorób somatycznych. </a:t>
            </a:r>
            <a:r>
              <a:rPr lang="pl-PL" sz="2400" dirty="0" smtClean="0"/>
              <a:t>Jednak mogą to być zaburzenia nietypowe</a:t>
            </a:r>
            <a:r>
              <a:rPr lang="pl-PL" sz="2400" dirty="0"/>
              <a:t>. </a:t>
            </a:r>
          </a:p>
          <a:p>
            <a:r>
              <a:rPr lang="pl-PL" sz="2400" dirty="0"/>
              <a:t>Depresja może objawiać się pojedynczymi objawami (np. pogorszeniem motywacji do działania lub obniżeniem nastroju) lub występowaniem zaburzeń typowych </a:t>
            </a:r>
            <a:r>
              <a:rPr lang="pl-PL" sz="2400" dirty="0" smtClean="0"/>
              <a:t>(</a:t>
            </a:r>
            <a:r>
              <a:rPr lang="pl-PL" sz="2400" dirty="0"/>
              <a:t>np. zaburzeniami snu, </a:t>
            </a:r>
            <a:r>
              <a:rPr lang="pl-PL" sz="2400" dirty="0" smtClean="0"/>
              <a:t>drażliwością). </a:t>
            </a:r>
            <a:endParaRPr lang="pl-PL" sz="2400" dirty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270201345"/>
      </p:ext>
    </p:extLst>
  </p:cSld>
  <p:clrMapOvr>
    <a:masterClrMapping/>
  </p:clrMapOvr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626</Words>
  <Application>Microsoft Office PowerPoint</Application>
  <PresentationFormat>Pokaz na ekranie (4:3)</PresentationFormat>
  <Paragraphs>69</Paragraphs>
  <Slides>12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Radial</vt:lpstr>
      <vt:lpstr>Biologiczne i psychiczne aspekty starzenia się</vt:lpstr>
      <vt:lpstr>Prezentacja programu PowerPoint</vt:lpstr>
      <vt:lpstr>Liczby</vt:lpstr>
      <vt:lpstr>Wymiary starości</vt:lpstr>
      <vt:lpstr>Świat</vt:lpstr>
      <vt:lpstr>Biologiczny wymiar starzenia się (1)</vt:lpstr>
      <vt:lpstr>Biologiczny wymiar starzenia się (2)</vt:lpstr>
      <vt:lpstr>Biologiczny wymiar starzenia się (3)</vt:lpstr>
      <vt:lpstr>Psychiczny wymiar starzenia się </vt:lpstr>
      <vt:lpstr>Starzenie się </vt:lpstr>
      <vt:lpstr>Aktywność osób dojrzałych</vt:lpstr>
      <vt:lpstr>Dziękujemy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Rekomendacje dla aktywizacji osób młodych w województwie śląskim</dc:title>
  <dc:creator>Polprom</dc:creator>
  <cp:lastModifiedBy>MD1</cp:lastModifiedBy>
  <cp:revision>30</cp:revision>
  <dcterms:created xsi:type="dcterms:W3CDTF">2016-09-06T13:33:02Z</dcterms:created>
  <dcterms:modified xsi:type="dcterms:W3CDTF">2019-01-23T12:12:33Z</dcterms:modified>
</cp:coreProperties>
</file>