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8" r:id="rId2"/>
    <p:sldId id="260" r:id="rId3"/>
    <p:sldId id="261" r:id="rId4"/>
    <p:sldId id="262" r:id="rId5"/>
    <p:sldId id="263" r:id="rId6"/>
    <p:sldId id="264" r:id="rId7"/>
    <p:sldId id="267" r:id="rId8"/>
    <p:sldId id="266" r:id="rId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60F6A-AD44-4C9B-A33F-62904E0204B1}" type="datetimeFigureOut">
              <a:rPr lang="pl-PL" smtClean="0"/>
              <a:t>2019-01-23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98957-A13C-4F5C-97BF-FBBE6973E5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926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BCB0B-C07F-4F06-9F44-228FB24E449D}" type="slidenum">
              <a:rPr lang="en-US" altLang="pl-PL">
                <a:solidFill>
                  <a:prstClr val="black"/>
                </a:solidFill>
              </a:rPr>
              <a:pPr/>
              <a:t>1</a:t>
            </a:fld>
            <a:endParaRPr lang="en-US" altLang="pl-PL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4416 w 4917"/>
                <a:gd name="T3" fmla="*/ 0 h 1000"/>
                <a:gd name="T4" fmla="*/ 4917 w 4917"/>
                <a:gd name="T5" fmla="*/ 500 h 1000"/>
                <a:gd name="T6" fmla="*/ 4417 w 4917"/>
                <a:gd name="T7" fmla="*/ 1000 h 1000"/>
                <a:gd name="T8" fmla="*/ 0 w 4917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</p:grpSp>
      <p:sp>
        <p:nvSpPr>
          <p:cNvPr id="2560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0A2C6-59D1-476A-AED5-76618843DF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11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76102-5D59-49E5-A026-FF61EA28FD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83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E89DF-594A-4F95-AAA7-99B715FAFB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06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pl-PL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27B80-3D22-4CA3-B61F-08F50D8F8AF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8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87C69-B8AA-4E62-8284-261D6CF4E3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0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782BE-727D-40DF-800A-8A29B991CB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4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4FEB3-3780-4179-90E2-B11B726EB5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100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9E7EC-E761-4DA7-8A9D-D9967790ED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65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E5BA0-2735-4ABA-848B-7885DA94FCE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0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62D1-62C8-493E-960C-5BCFC0AB7F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2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E8B24-FAE2-4B20-B571-D116ECCE1B9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21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9CBF-D57E-4B4A-8CE5-79962CFC0FC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36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l-PL" altLang="pl-PL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6499 w 7000"/>
                <a:gd name="T3" fmla="*/ 0 h 1000"/>
                <a:gd name="T4" fmla="*/ 7000 w 7000"/>
                <a:gd name="T5" fmla="*/ 500 h 1000"/>
                <a:gd name="T6" fmla="*/ 6500 w 7000"/>
                <a:gd name="T7" fmla="*/ 1000 h 1000"/>
                <a:gd name="T8" fmla="*/ 0 w 7000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pl-PL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smtClean="0"/>
              <a:t>Click to edit Master text styles</a:t>
            </a:r>
          </a:p>
          <a:p>
            <a:pPr lvl="1"/>
            <a:r>
              <a:rPr lang="en-US" altLang="pl-PL" smtClean="0"/>
              <a:t>Second level</a:t>
            </a:r>
          </a:p>
          <a:p>
            <a:pPr lvl="2"/>
            <a:r>
              <a:rPr lang="en-US" altLang="pl-PL" smtClean="0"/>
              <a:t>Third level</a:t>
            </a:r>
          </a:p>
          <a:p>
            <a:pPr lvl="3"/>
            <a:r>
              <a:rPr lang="en-US" altLang="pl-PL" smtClean="0"/>
              <a:t>Fourth level</a:t>
            </a:r>
          </a:p>
          <a:p>
            <a:pPr lvl="4"/>
            <a:r>
              <a:rPr lang="en-US" altLang="pl-PL" smtClean="0"/>
              <a:t>Fifth level</a:t>
            </a:r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E2B637-B591-4B18-9E7F-C0F6071CEE8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2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3600" dirty="0" smtClean="0"/>
              <a:t>Trudne sytuacje w pracy z osobami dojrzałymi</a:t>
            </a:r>
            <a:endParaRPr lang="pl-PL" sz="36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Szkolenie doradców ds. utrzymania aktywności zawodowej</a:t>
            </a:r>
            <a:endParaRPr lang="pl-PL" dirty="0"/>
          </a:p>
        </p:txBody>
      </p:sp>
      <p:grpSp>
        <p:nvGrpSpPr>
          <p:cNvPr id="7" name="Grupa 6"/>
          <p:cNvGrpSpPr/>
          <p:nvPr/>
        </p:nvGrpSpPr>
        <p:grpSpPr>
          <a:xfrm>
            <a:off x="1691680" y="5517232"/>
            <a:ext cx="5778653" cy="996010"/>
            <a:chOff x="602140" y="2650581"/>
            <a:chExt cx="5778653" cy="996010"/>
          </a:xfrm>
        </p:grpSpPr>
        <p:grpSp>
          <p:nvGrpSpPr>
            <p:cNvPr id="8" name="Grupa 7"/>
            <p:cNvGrpSpPr>
              <a:grpSpLocks noChangeAspect="1"/>
            </p:cNvGrpSpPr>
            <p:nvPr/>
          </p:nvGrpSpPr>
          <p:grpSpPr bwMode="auto">
            <a:xfrm>
              <a:off x="602140" y="2650581"/>
              <a:ext cx="5778653" cy="772024"/>
              <a:chOff x="178553" y="-254054"/>
              <a:chExt cx="5778111" cy="773044"/>
            </a:xfrm>
          </p:grpSpPr>
          <p:pic>
            <p:nvPicPr>
              <p:cNvPr id="10" name="Picture 2" descr="D:\POLPROM\WIOSNA\Papier firmowy\Logotypy projektowe\logo_FE_Wiedza_Edukacja_Rozwoj_rgb-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553" y="-253356"/>
                <a:ext cx="1636891" cy="772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3" descr="D:\POLPROM\WIOSNA\Papier firmowy\Logotypy projektowe\EU_EFS_rgb-1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8028" y="-254054"/>
                <a:ext cx="2388636" cy="704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4" descr="D:\POLPROM\WIOSNA\Papier firmowy\Logotypy projektowe\WII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6253" y="-175811"/>
                <a:ext cx="1105319" cy="548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Prostokąt 8"/>
            <p:cNvSpPr>
              <a:spLocks noChangeArrowheads="1"/>
            </p:cNvSpPr>
            <p:nvPr/>
          </p:nvSpPr>
          <p:spPr bwMode="auto">
            <a:xfrm>
              <a:off x="710600" y="3416064"/>
              <a:ext cx="5545137" cy="230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Projekt jest współfinansowany ze środków Unii Europejskiej w ramach Europejskiego Funduszu Społecznego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Obraz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014" y="208485"/>
            <a:ext cx="1356956" cy="41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7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Źródła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sz="2400" dirty="0" smtClean="0"/>
          </a:p>
          <a:p>
            <a:pPr marL="0" indent="0">
              <a:buNone/>
            </a:pPr>
            <a:endParaRPr lang="pl-PL" sz="2400" dirty="0"/>
          </a:p>
          <a:p>
            <a:pPr marL="0" indent="0">
              <a:buNone/>
            </a:pPr>
            <a:r>
              <a:rPr lang="pl-PL" sz="2400" dirty="0" smtClean="0"/>
              <a:t>Trudne </a:t>
            </a:r>
            <a:r>
              <a:rPr lang="pl-PL" sz="2400" dirty="0"/>
              <a:t>sytuacje w pracy z osobami dojrzałymi mogą wynikać z pewnych postaw klientów, które są powiązane przede wszystkim z charakterystycznym dla tej grupy wiekowej </a:t>
            </a:r>
            <a:r>
              <a:rPr lang="pl-PL" sz="2400" b="1" dirty="0"/>
              <a:t>dużym lękiem przed niepowodzeniem</a:t>
            </a:r>
            <a:r>
              <a:rPr lang="pl-PL" sz="2400" dirty="0"/>
              <a:t>. </a:t>
            </a:r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2097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i="1" dirty="0" smtClean="0"/>
              <a:t>Ja wiem lepiej</a:t>
            </a:r>
            <a:endParaRPr lang="pl-PL" sz="3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l-PL" sz="2400" dirty="0"/>
              <a:t>Często osoby dojrzałe przypisują sobie pewne umiejętności na podstawie faktu, że długo żyją i już wiele razy znajdowały się w sytuacjach omawianych na sesjach doradczych. </a:t>
            </a:r>
            <a:endParaRPr lang="pl-PL" sz="2400" dirty="0" smtClean="0"/>
          </a:p>
          <a:p>
            <a:pPr marL="0" indent="0" algn="just">
              <a:buNone/>
            </a:pPr>
            <a:endParaRPr lang="pl-PL" sz="2400" dirty="0"/>
          </a:p>
          <a:p>
            <a:pPr marL="0" indent="0" algn="just">
              <a:buNone/>
            </a:pPr>
            <a:r>
              <a:rPr lang="pl-PL" sz="2400" dirty="0"/>
              <a:t>W takiej sytuacji najważniejsze jest potwierdzenie, że klient ma prawdopodobnie sporą wiedzę i umiejętności w danym zakresie, ale w literaturze i w praktyce </a:t>
            </a:r>
            <a:r>
              <a:rPr lang="pl-PL" sz="2400" dirty="0" smtClean="0"/>
              <a:t>pojawiają </a:t>
            </a:r>
            <a:r>
              <a:rPr lang="pl-PL" sz="2400" dirty="0"/>
              <a:t>się nowe metody i warto je poznać. Jeżeli dojrzały klient upewni się, że doradca docenia jego dorobek życiowy, to chętnie włączy się w zdobywanie nowej wiedzy.</a:t>
            </a:r>
          </a:p>
          <a:p>
            <a:pPr marL="0" indent="0" algn="just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7397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i="1" dirty="0" smtClean="0"/>
              <a:t>Obrona twierdzy</a:t>
            </a:r>
            <a:endParaRPr lang="pl-PL" sz="3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400" dirty="0"/>
              <a:t>W trakcie spotkań grupowych </a:t>
            </a:r>
            <a:r>
              <a:rPr lang="pl-PL" sz="2400" dirty="0" smtClean="0"/>
              <a:t>mogą </a:t>
            </a:r>
            <a:r>
              <a:rPr lang="pl-PL" sz="2400" dirty="0"/>
              <a:t>pojawić się dwie skrajnie różne opinie na ten sam temat, różne oceny, przeciwstawne wnioski. </a:t>
            </a: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Niektórzy </a:t>
            </a:r>
            <a:r>
              <a:rPr lang="pl-PL" sz="2400" dirty="0"/>
              <a:t>klienci nie przyjmują żadnych argumentów i za </a:t>
            </a:r>
            <a:r>
              <a:rPr lang="pl-PL" sz="2400" dirty="0" smtClean="0"/>
              <a:t>wszelką </a:t>
            </a:r>
            <a:r>
              <a:rPr lang="pl-PL" sz="2400" dirty="0"/>
              <a:t>cenę chcą uczynić swój pogląd powszechnie obowiązującym. </a:t>
            </a:r>
            <a:endParaRPr lang="pl-PL" sz="2400" dirty="0" smtClean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Celowe </a:t>
            </a:r>
            <a:r>
              <a:rPr lang="pl-PL" sz="2400" dirty="0"/>
              <a:t>jest poszukanie rozwiązań, które wszyscy uczestnicy dyskusji mogą zaakceptować. Ważne jest, by nikt nie został zamknięty w swojej twierdzy.</a:t>
            </a:r>
          </a:p>
        </p:txBody>
      </p:sp>
    </p:spTree>
    <p:extLst>
      <p:ext uri="{BB962C8B-B14F-4D97-AF65-F5344CB8AC3E}">
        <p14:creationId xmlns:p14="http://schemas.microsoft.com/office/powerpoint/2010/main" val="183399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i="1" dirty="0" smtClean="0"/>
              <a:t>Jestem taki dobry</a:t>
            </a:r>
            <a:endParaRPr lang="pl-PL" sz="3600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400" dirty="0" smtClean="0"/>
              <a:t>W</a:t>
            </a:r>
            <a:r>
              <a:rPr lang="pl-PL" sz="2400" dirty="0"/>
              <a:t> przypadku podejmowania decyzji zawodowych przez osoby dojrzałe </a:t>
            </a:r>
            <a:r>
              <a:rPr lang="pl-PL" sz="2400" dirty="0" smtClean="0"/>
              <a:t>słaba asertywność ujawnia </a:t>
            </a:r>
            <a:r>
              <a:rPr lang="pl-PL" sz="2400" dirty="0"/>
              <a:t>się wyjątkowo często. </a:t>
            </a:r>
            <a:r>
              <a:rPr lang="pl-PL" sz="2400" dirty="0" smtClean="0"/>
              <a:t>To </a:t>
            </a:r>
            <a:r>
              <a:rPr lang="pl-PL" sz="2400" dirty="0"/>
              <a:t>tzw. pokolenie kanapkowe. Ma swoje życie, </a:t>
            </a:r>
            <a:r>
              <a:rPr lang="pl-PL" sz="2400" dirty="0" smtClean="0"/>
              <a:t>wspiera </a:t>
            </a:r>
            <a:r>
              <a:rPr lang="pl-PL" sz="2400" dirty="0"/>
              <a:t>w codziennych czynnościach </a:t>
            </a:r>
            <a:r>
              <a:rPr lang="pl-PL" sz="2400" dirty="0" smtClean="0"/>
              <a:t>rodziców</a:t>
            </a:r>
            <a:r>
              <a:rPr lang="pl-PL" sz="2400" dirty="0"/>
              <a:t>, </a:t>
            </a:r>
            <a:r>
              <a:rPr lang="pl-PL" sz="2400" dirty="0" smtClean="0"/>
              <a:t>dorosłe </a:t>
            </a:r>
            <a:r>
              <a:rPr lang="pl-PL" sz="2400" dirty="0"/>
              <a:t>dzieci a nawet wnuki. </a:t>
            </a:r>
            <a:r>
              <a:rPr lang="pl-PL" sz="2400" dirty="0" smtClean="0"/>
              <a:t>Klient zastanawia </a:t>
            </a:r>
            <a:r>
              <a:rPr lang="pl-PL" sz="2400" dirty="0"/>
              <a:t>się, czy </a:t>
            </a:r>
            <a:r>
              <a:rPr lang="pl-PL" sz="2400" dirty="0" smtClean="0"/>
              <a:t>jego decyzje zawodowe zostaną </a:t>
            </a:r>
            <a:r>
              <a:rPr lang="pl-PL" sz="2400" dirty="0"/>
              <a:t>zaakceptowane przez innych. </a:t>
            </a: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Ważne </a:t>
            </a:r>
            <a:r>
              <a:rPr lang="pl-PL" sz="2400" dirty="0"/>
              <a:t>jest rozpoczęcie wsparcia doradczego od poznania sytuacji </a:t>
            </a:r>
            <a:r>
              <a:rPr lang="pl-PL" sz="2400" dirty="0" smtClean="0"/>
              <a:t>klienta i </a:t>
            </a:r>
            <a:r>
              <a:rPr lang="pl-PL" sz="2400" dirty="0"/>
              <a:t>ustalenia warunków granicznych. </a:t>
            </a:r>
            <a:r>
              <a:rPr lang="pl-PL" sz="2400" dirty="0" smtClean="0"/>
              <a:t>Innym </a:t>
            </a:r>
            <a:r>
              <a:rPr lang="pl-PL" sz="2400" dirty="0"/>
              <a:t>oczekiwaniom rodziny </a:t>
            </a:r>
            <a:r>
              <a:rPr lang="pl-PL" sz="2400" dirty="0" smtClean="0"/>
              <a:t>powinien </a:t>
            </a:r>
            <a:r>
              <a:rPr lang="pl-PL" sz="2400" dirty="0"/>
              <a:t>nauczyć się odmawiać.</a:t>
            </a:r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40724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1" dirty="0" smtClean="0"/>
              <a:t>Zarządzanie zmianą w życiu klienta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400" b="1" dirty="0" smtClean="0"/>
              <a:t>Etapy wprowadzania zmiany</a:t>
            </a:r>
            <a:r>
              <a:rPr lang="pl-PL" sz="2400" dirty="0" smtClean="0"/>
              <a:t>:</a:t>
            </a:r>
          </a:p>
          <a:p>
            <a:r>
              <a:rPr lang="pl-PL" sz="2400" dirty="0" smtClean="0">
                <a:solidFill>
                  <a:srgbClr val="002060"/>
                </a:solidFill>
              </a:rPr>
              <a:t>etap zaprzeczenia </a:t>
            </a:r>
            <a:r>
              <a:rPr lang="pl-PL" sz="2400" dirty="0" smtClean="0"/>
              <a:t>(często odrzucenie potrzeby zmiany, szukanie miejsca „na zewnątrz”);</a:t>
            </a:r>
          </a:p>
          <a:p>
            <a:r>
              <a:rPr lang="pl-PL" sz="2400" dirty="0" smtClean="0">
                <a:solidFill>
                  <a:srgbClr val="002060"/>
                </a:solidFill>
              </a:rPr>
              <a:t>etap doświadczeń </a:t>
            </a:r>
            <a:r>
              <a:rPr lang="pl-PL" sz="2400" dirty="0" smtClean="0"/>
              <a:t>(sprawdzanie poszczególnych elementów nowego rozwiązania, porównywanie z sytuacją dotychczasową); </a:t>
            </a:r>
          </a:p>
          <a:p>
            <a:r>
              <a:rPr lang="pl-PL" sz="2400" dirty="0" smtClean="0">
                <a:solidFill>
                  <a:srgbClr val="002060"/>
                </a:solidFill>
              </a:rPr>
              <a:t>etap bezpieczeństwa </a:t>
            </a:r>
            <a:r>
              <a:rPr lang="pl-PL" sz="2400" dirty="0" smtClean="0"/>
              <a:t>(zaakceptowanie zmiany, aktywny i świadomy udział); </a:t>
            </a:r>
          </a:p>
          <a:p>
            <a:r>
              <a:rPr lang="pl-PL" sz="2400" dirty="0" smtClean="0">
                <a:solidFill>
                  <a:srgbClr val="002060"/>
                </a:solidFill>
              </a:rPr>
              <a:t>etap rozwoju </a:t>
            </a:r>
            <a:r>
              <a:rPr lang="pl-PL" sz="2400" dirty="0" smtClean="0"/>
              <a:t>(przedstawianie własnych propozycji).   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1066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Zarządzanie zmianą w życiu klienta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400" dirty="0" smtClean="0">
                <a:solidFill>
                  <a:srgbClr val="0070C0"/>
                </a:solidFill>
              </a:rPr>
              <a:t>Mapa zmiany</a:t>
            </a:r>
          </a:p>
          <a:p>
            <a:pPr marL="0" indent="0" algn="ctr">
              <a:buNone/>
            </a:pPr>
            <a:r>
              <a:rPr lang="pl-PL" sz="2400" dirty="0" smtClean="0">
                <a:solidFill>
                  <a:srgbClr val="00B050"/>
                </a:solidFill>
              </a:rPr>
              <a:t>emocje, przyzwyczajenia, lęki</a:t>
            </a:r>
          </a:p>
          <a:p>
            <a:r>
              <a:rPr lang="pl-PL" sz="2400" dirty="0" smtClean="0"/>
              <a:t>Prezentacja korzyści z sytuacji po wprowadzeniu zmiany</a:t>
            </a:r>
          </a:p>
          <a:p>
            <a:r>
              <a:rPr lang="pl-PL" sz="2400" dirty="0" smtClean="0"/>
              <a:t>Przekonanie klienta, że wspólnie uda się osiągnąć cel</a:t>
            </a:r>
          </a:p>
          <a:p>
            <a:r>
              <a:rPr lang="pl-PL" sz="2400" dirty="0" smtClean="0"/>
              <a:t>Nakreślenie jasnego i zrozumiałego planu działania</a:t>
            </a:r>
          </a:p>
          <a:p>
            <a:pPr marL="0" indent="0">
              <a:buNone/>
            </a:pPr>
            <a:r>
              <a:rPr lang="pl-PL" sz="2400" dirty="0" smtClean="0"/>
              <a:t>(np. ze wskazaniem kamieni milowych – świętowanie małych sukcesów)</a:t>
            </a:r>
          </a:p>
          <a:p>
            <a:r>
              <a:rPr lang="pl-PL" sz="2400" dirty="0" smtClean="0"/>
              <a:t>Podtrzymywanie motywacji, dzielenie się wiedzą</a:t>
            </a:r>
          </a:p>
          <a:p>
            <a:r>
              <a:rPr lang="pl-PL" sz="2400" dirty="0" smtClean="0"/>
              <a:t>Zarządzanie ryzykiem</a:t>
            </a:r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425029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/>
              <a:t>Dziękujemy za uwagę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 smtClean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2056"/>
            <a:ext cx="7344816" cy="428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292</Words>
  <Application>Microsoft Office PowerPoint</Application>
  <PresentationFormat>Pokaz na ekranie (4:3)</PresentationFormat>
  <Paragraphs>49</Paragraphs>
  <Slides>8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9" baseType="lpstr">
      <vt:lpstr>Radial</vt:lpstr>
      <vt:lpstr>Trudne sytuacje w pracy z osobami dojrzałymi</vt:lpstr>
      <vt:lpstr>Źródła</vt:lpstr>
      <vt:lpstr>Ja wiem lepiej</vt:lpstr>
      <vt:lpstr>Obrona twierdzy</vt:lpstr>
      <vt:lpstr>Jestem taki dobry</vt:lpstr>
      <vt:lpstr>Zarządzanie zmianą w życiu klienta</vt:lpstr>
      <vt:lpstr>Zarządzanie zmianą w życiu klienta</vt:lpstr>
      <vt:lpstr>Dziękujemy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Rekomendacje dla aktywizacji osób młodych w województwie śląskim</dc:title>
  <dc:creator>Polprom</dc:creator>
  <cp:lastModifiedBy>MD1</cp:lastModifiedBy>
  <cp:revision>39</cp:revision>
  <dcterms:created xsi:type="dcterms:W3CDTF">2016-09-06T13:33:02Z</dcterms:created>
  <dcterms:modified xsi:type="dcterms:W3CDTF">2019-01-23T18:39:18Z</dcterms:modified>
</cp:coreProperties>
</file>