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8" r:id="rId2"/>
    <p:sldId id="260" r:id="rId3"/>
    <p:sldId id="261" r:id="rId4"/>
    <p:sldId id="262" r:id="rId5"/>
    <p:sldId id="263" r:id="rId6"/>
    <p:sldId id="264" r:id="rId7"/>
    <p:sldId id="267" r:id="rId8"/>
    <p:sldId id="266" r:id="rId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60F6A-AD44-4C9B-A33F-62904E0204B1}" type="datetimeFigureOut">
              <a:rPr lang="pl-PL" smtClean="0"/>
              <a:t>2019-01-23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98957-A13C-4F5C-97BF-FBBE6973E5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926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BCB0B-C07F-4F06-9F44-228FB24E449D}" type="slidenum">
              <a:rPr lang="en-US" altLang="pl-PL">
                <a:solidFill>
                  <a:prstClr val="black"/>
                </a:solidFill>
              </a:rPr>
              <a:pPr/>
              <a:t>1</a:t>
            </a:fld>
            <a:endParaRPr lang="en-US" altLang="pl-PL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4416 w 4917"/>
                <a:gd name="T3" fmla="*/ 0 h 1000"/>
                <a:gd name="T4" fmla="*/ 4917 w 4917"/>
                <a:gd name="T5" fmla="*/ 500 h 1000"/>
                <a:gd name="T6" fmla="*/ 4417 w 4917"/>
                <a:gd name="T7" fmla="*/ 1000 h 1000"/>
                <a:gd name="T8" fmla="*/ 0 w 4917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2560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0A2C6-59D1-476A-AED5-76618843DF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1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76102-5D59-49E5-A026-FF61EA28FD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83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E89DF-594A-4F95-AAA7-99B715FAFB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06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pl-PL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27B80-3D22-4CA3-B61F-08F50D8F8A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8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87C69-B8AA-4E62-8284-261D6CF4E3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0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782BE-727D-40DF-800A-8A29B991CB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4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4FEB3-3780-4179-90E2-B11B726EB5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0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9E7EC-E761-4DA7-8A9D-D9967790ED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65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E5BA0-2735-4ABA-848B-7885DA94FCE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0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62D1-62C8-493E-960C-5BCFC0AB7F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2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E8B24-FAE2-4B20-B571-D116ECCE1B9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21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9CBF-D57E-4B4A-8CE5-79962CFC0F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3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6499 w 7000"/>
                <a:gd name="T3" fmla="*/ 0 h 1000"/>
                <a:gd name="T4" fmla="*/ 7000 w 7000"/>
                <a:gd name="T5" fmla="*/ 500 h 1000"/>
                <a:gd name="T6" fmla="*/ 6500 w 7000"/>
                <a:gd name="T7" fmla="*/ 1000 h 1000"/>
                <a:gd name="T8" fmla="*/ 0 w 7000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text styles</a:t>
            </a:r>
          </a:p>
          <a:p>
            <a:pPr lvl="1"/>
            <a:r>
              <a:rPr lang="en-US" altLang="pl-PL" smtClean="0"/>
              <a:t>Second level</a:t>
            </a:r>
          </a:p>
          <a:p>
            <a:pPr lvl="2"/>
            <a:r>
              <a:rPr lang="en-US" altLang="pl-PL" smtClean="0"/>
              <a:t>Third level</a:t>
            </a:r>
          </a:p>
          <a:p>
            <a:pPr lvl="3"/>
            <a:r>
              <a:rPr lang="en-US" altLang="pl-PL" smtClean="0"/>
              <a:t>Fourth level</a:t>
            </a:r>
          </a:p>
          <a:p>
            <a:pPr lvl="4"/>
            <a:r>
              <a:rPr lang="en-US" altLang="pl-PL" smtClean="0"/>
              <a:t>Fifth level</a:t>
            </a:r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E2B637-B591-4B18-9E7F-C0F6071CEE8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2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600" dirty="0" smtClean="0"/>
              <a:t>Motywowanie dojrzałych klientów</a:t>
            </a:r>
            <a:endParaRPr lang="pl-PL" sz="36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Szkolenie doradców ds. utrzymania aktywności zawodowej</a:t>
            </a:r>
            <a:endParaRPr lang="pl-PL" dirty="0"/>
          </a:p>
        </p:txBody>
      </p:sp>
      <p:grpSp>
        <p:nvGrpSpPr>
          <p:cNvPr id="7" name="Grupa 6"/>
          <p:cNvGrpSpPr/>
          <p:nvPr/>
        </p:nvGrpSpPr>
        <p:grpSpPr>
          <a:xfrm>
            <a:off x="1691680" y="5517232"/>
            <a:ext cx="5778653" cy="996010"/>
            <a:chOff x="602140" y="2650581"/>
            <a:chExt cx="5778653" cy="996010"/>
          </a:xfrm>
        </p:grpSpPr>
        <p:grpSp>
          <p:nvGrpSpPr>
            <p:cNvPr id="8" name="Grupa 7"/>
            <p:cNvGrpSpPr>
              <a:grpSpLocks noChangeAspect="1"/>
            </p:cNvGrpSpPr>
            <p:nvPr/>
          </p:nvGrpSpPr>
          <p:grpSpPr bwMode="auto">
            <a:xfrm>
              <a:off x="602140" y="2650581"/>
              <a:ext cx="5778653" cy="772024"/>
              <a:chOff x="178553" y="-254054"/>
              <a:chExt cx="5778111" cy="773044"/>
            </a:xfrm>
          </p:grpSpPr>
          <p:pic>
            <p:nvPicPr>
              <p:cNvPr id="10" name="Picture 2" descr="D:\POLPROM\WIOSNA\Papier firmowy\Logotypy projektowe\logo_FE_Wiedza_Edukacja_Rozwoj_rgb-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553" y="-253356"/>
                <a:ext cx="1636891" cy="772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3" descr="D:\POLPROM\WIOSNA\Papier firmowy\Logotypy projektowe\EU_EFS_rgb-1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8028" y="-254054"/>
                <a:ext cx="2388636" cy="70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4" descr="D:\POLPROM\WIOSNA\Papier firmowy\Logotypy projektowe\WII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253" y="-175811"/>
                <a:ext cx="1105319" cy="548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Prostokąt 8"/>
            <p:cNvSpPr>
              <a:spLocks noChangeArrowheads="1"/>
            </p:cNvSpPr>
            <p:nvPr/>
          </p:nvSpPr>
          <p:spPr bwMode="auto">
            <a:xfrm>
              <a:off x="710600" y="3416064"/>
              <a:ext cx="5545137" cy="23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Projekt jest współfinansowany ze środków Unii Europejskiej w ramach Europejskiego Funduszu Społecznego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Obraz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14" y="208485"/>
            <a:ext cx="1356956" cy="41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7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Jak motywować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sz="2400" dirty="0" smtClean="0"/>
          </a:p>
          <a:p>
            <a:r>
              <a:rPr lang="pl-PL" sz="2400" dirty="0" smtClean="0"/>
              <a:t>Pieniądze?</a:t>
            </a:r>
          </a:p>
          <a:p>
            <a:r>
              <a:rPr lang="pl-PL" sz="2400" dirty="0" smtClean="0"/>
              <a:t>Nagrody?</a:t>
            </a:r>
          </a:p>
          <a:p>
            <a:r>
              <a:rPr lang="pl-PL" sz="2400" dirty="0" smtClean="0"/>
              <a:t>Kary?</a:t>
            </a:r>
          </a:p>
          <a:p>
            <a:endParaRPr lang="pl-PL" sz="2400" dirty="0"/>
          </a:p>
          <a:p>
            <a:endParaRPr lang="pl-PL" sz="2400" dirty="0" smtClean="0"/>
          </a:p>
          <a:p>
            <a:r>
              <a:rPr lang="pl-PL" sz="2400" b="1" dirty="0" smtClean="0"/>
              <a:t>Interesująca oferta</a:t>
            </a:r>
            <a:r>
              <a:rPr lang="pl-PL" sz="2400" dirty="0" smtClean="0"/>
              <a:t> – dostosowana organizacyjnie i merytorycznie do potrzeb i oczekiwań klienta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2097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smtClean="0"/>
              <a:t>Poznanie potrzeb klienta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sz="2400" dirty="0" smtClean="0"/>
              <a:t>Potrzeby zależą od hierarchii wartości. Można je poznać podczas rozmowy.</a:t>
            </a:r>
          </a:p>
          <a:p>
            <a:pPr marL="0" indent="0" algn="just">
              <a:buNone/>
            </a:pPr>
            <a:endParaRPr lang="pl-PL" sz="2400" dirty="0" smtClean="0"/>
          </a:p>
          <a:p>
            <a:pPr algn="just"/>
            <a:r>
              <a:rPr lang="pl-PL" sz="2400" dirty="0" smtClean="0"/>
              <a:t>Dzieci? Wnuki? – przedstawienie wizji zaspokojenia potrzeb rodziny lub np. organizacja zajęć międzypokoleniowych</a:t>
            </a:r>
          </a:p>
          <a:p>
            <a:pPr algn="just"/>
            <a:r>
              <a:rPr lang="pl-PL" sz="2400" dirty="0" smtClean="0"/>
              <a:t>Sprawy społeczne? Ochrona środowiska? – włączenie w lokalne akcje </a:t>
            </a:r>
            <a:endParaRPr lang="pl-PL" sz="2400" dirty="0"/>
          </a:p>
          <a:p>
            <a:pPr marL="0" indent="0" algn="just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7397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smtClean="0"/>
              <a:t>Ponoszenie odpowiedzialności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dirty="0" smtClean="0"/>
              <a:t>Klient chce się uczyć – nie chce być uczony.</a:t>
            </a:r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Powinien mieć wpływ na ustalenie zakresu działań, tempa pracy itp. Jako współautor będzie odpowiedzialny za efekty.</a:t>
            </a:r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dirty="0" smtClean="0"/>
              <a:t>Np. podpisanie kontraktu, przyjęcie założeń współpracy 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83399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smtClean="0"/>
              <a:t>Realny cel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dirty="0" smtClean="0"/>
              <a:t>Ustalenie </a:t>
            </a:r>
            <a:r>
              <a:rPr lang="pl-PL" sz="2400" b="1" dirty="0" smtClean="0"/>
              <a:t>WSPÓLNEGO</a:t>
            </a:r>
            <a:r>
              <a:rPr lang="pl-PL" sz="2400" dirty="0" smtClean="0"/>
              <a:t> celu i wskazanie kamieni milowych. Świętowanie małych sukcesów.</a:t>
            </a:r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dirty="0" smtClean="0">
                <a:solidFill>
                  <a:srgbClr val="002060"/>
                </a:solidFill>
              </a:rPr>
              <a:t>Słownictwo</a:t>
            </a:r>
            <a:r>
              <a:rPr lang="pl-PL" sz="2400" dirty="0" smtClean="0"/>
              <a:t> </a:t>
            </a:r>
            <a:r>
              <a:rPr lang="pl-PL" sz="2400" dirty="0" smtClean="0">
                <a:solidFill>
                  <a:srgbClr val="002060"/>
                </a:solidFill>
              </a:rPr>
              <a:t>– zawsze pozytywne</a:t>
            </a:r>
          </a:p>
          <a:p>
            <a:pPr marL="0" indent="0">
              <a:buNone/>
            </a:pPr>
            <a:r>
              <a:rPr lang="pl-PL" sz="2400" i="1" dirty="0" smtClean="0">
                <a:solidFill>
                  <a:srgbClr val="FF0000"/>
                </a:solidFill>
              </a:rPr>
              <a:t>X </a:t>
            </a:r>
            <a:r>
              <a:rPr lang="pl-PL" sz="2400" i="1" dirty="0" smtClean="0"/>
              <a:t>Całkiem nieźle poradził pan sobie …</a:t>
            </a:r>
          </a:p>
          <a:p>
            <a:pPr marL="0" indent="0">
              <a:buNone/>
            </a:pPr>
            <a:r>
              <a:rPr lang="pl-PL" sz="2400" i="1" dirty="0" smtClean="0">
                <a:solidFill>
                  <a:srgbClr val="FF0000"/>
                </a:solidFill>
              </a:rPr>
              <a:t>X</a:t>
            </a:r>
            <a:r>
              <a:rPr lang="pl-PL" sz="2400" i="1" dirty="0" smtClean="0"/>
              <a:t> Muszę przyznać …</a:t>
            </a:r>
          </a:p>
          <a:p>
            <a:pPr marL="0" indent="0">
              <a:buNone/>
            </a:pPr>
            <a:r>
              <a:rPr lang="pl-PL" sz="2400" i="1" dirty="0" smtClean="0">
                <a:solidFill>
                  <a:srgbClr val="FF0000"/>
                </a:solidFill>
              </a:rPr>
              <a:t>X</a:t>
            </a:r>
            <a:r>
              <a:rPr lang="pl-PL" sz="2400" i="1" dirty="0" smtClean="0"/>
              <a:t> Brawo! Moje obawy były nieuzasadnione …</a:t>
            </a:r>
          </a:p>
          <a:p>
            <a:pPr marL="0" indent="0">
              <a:buNone/>
            </a:pPr>
            <a:r>
              <a:rPr lang="pl-PL" sz="2400" i="1" dirty="0" smtClean="0">
                <a:solidFill>
                  <a:srgbClr val="00B050"/>
                </a:solidFill>
              </a:rPr>
              <a:t>V </a:t>
            </a:r>
            <a:r>
              <a:rPr lang="pl-PL" sz="2400" b="1" i="1" dirty="0" smtClean="0"/>
              <a:t>Byłem pewien…, Z przyjemnością …, Zasłużył pan na medal…</a:t>
            </a:r>
          </a:p>
          <a:p>
            <a:pPr marL="0" indent="0">
              <a:buNone/>
            </a:pPr>
            <a:r>
              <a:rPr lang="pl-PL" sz="2400" i="1" dirty="0" smtClean="0">
                <a:solidFill>
                  <a:srgbClr val="FF0000"/>
                </a:solidFill>
              </a:rPr>
              <a:t>X </a:t>
            </a:r>
            <a:r>
              <a:rPr lang="pl-PL" sz="2400" dirty="0" smtClean="0">
                <a:solidFill>
                  <a:srgbClr val="FF0000"/>
                </a:solidFill>
              </a:rPr>
              <a:t>Wyrzucamy z ocen słowo „ale”</a:t>
            </a:r>
            <a:endParaRPr lang="pl-PL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smtClean="0"/>
              <a:t>Przyznanie prawa do błędu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dirty="0" smtClean="0"/>
              <a:t>Lęk przed niepowodzeniem można osłabić przyznaniem prawa do błędu.</a:t>
            </a:r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1066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Przynależność do grupy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sz="2400" dirty="0" smtClean="0"/>
          </a:p>
          <a:p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Działanie w grupie zwiększa motywację, ale grupa musi stanowić zespół i nie powinna być duża.</a:t>
            </a:r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Np. wykorzystanie już działających zespołów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42502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Dziękujemy za uwagę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2056"/>
            <a:ext cx="7344816" cy="428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224</Words>
  <Application>Microsoft Office PowerPoint</Application>
  <PresentationFormat>Pokaz na ekranie (4:3)</PresentationFormat>
  <Paragraphs>57</Paragraphs>
  <Slides>8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9" baseType="lpstr">
      <vt:lpstr>Radial</vt:lpstr>
      <vt:lpstr>Motywowanie dojrzałych klientów</vt:lpstr>
      <vt:lpstr>Jak motywować</vt:lpstr>
      <vt:lpstr>Poznanie potrzeb klienta</vt:lpstr>
      <vt:lpstr>Ponoszenie odpowiedzialności</vt:lpstr>
      <vt:lpstr>Realny cel</vt:lpstr>
      <vt:lpstr>Przyznanie prawa do błędu</vt:lpstr>
      <vt:lpstr>Przynależność do grupy</vt:lpstr>
      <vt:lpstr>Dziękujemy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Rekomendacje dla aktywizacji osób młodych w województwie śląskim</dc:title>
  <dc:creator>Polprom</dc:creator>
  <cp:lastModifiedBy>MD1</cp:lastModifiedBy>
  <cp:revision>45</cp:revision>
  <dcterms:created xsi:type="dcterms:W3CDTF">2016-09-06T13:33:02Z</dcterms:created>
  <dcterms:modified xsi:type="dcterms:W3CDTF">2019-01-23T18:41:02Z</dcterms:modified>
</cp:coreProperties>
</file>