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  <p:sldMasterId id="2147483849" r:id="rId2"/>
  </p:sldMasterIdLst>
  <p:sldIdLst>
    <p:sldId id="260" r:id="rId3"/>
    <p:sldId id="286" r:id="rId4"/>
    <p:sldId id="266" r:id="rId5"/>
    <p:sldId id="272" r:id="rId6"/>
    <p:sldId id="269" r:id="rId7"/>
    <p:sldId id="270" r:id="rId8"/>
    <p:sldId id="271" r:id="rId9"/>
    <p:sldId id="273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74" r:id="rId19"/>
    <p:sldId id="275" r:id="rId20"/>
    <p:sldId id="279" r:id="rId21"/>
    <p:sldId id="28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. Geriatria" id="{18D08117-853B-FD48-B7C8-511E970FD223}">
          <p14:sldIdLst>
            <p14:sldId id="260"/>
            <p14:sldId id="286"/>
            <p14:sldId id="266"/>
            <p14:sldId id="272"/>
            <p14:sldId id="269"/>
            <p14:sldId id="270"/>
            <p14:sldId id="271"/>
            <p14:sldId id="273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74"/>
            <p14:sldId id="275"/>
            <p14:sldId id="279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15"/>
    <p:restoredTop sz="94732"/>
  </p:normalViewPr>
  <p:slideViewPr>
    <p:cSldViewPr snapToGrid="0" snapToObjects="1">
      <p:cViewPr varScale="1">
        <p:scale>
          <a:sx n="212" d="100"/>
          <a:sy n="212" d="100"/>
        </p:scale>
        <p:origin x="17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19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951692" y="229678"/>
            <a:ext cx="2653553" cy="32217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136774" y="3451412"/>
            <a:ext cx="5468471" cy="26445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0609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986118" y="3406587"/>
            <a:ext cx="2653553" cy="32217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986118" y="762000"/>
            <a:ext cx="5468471" cy="26445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416820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5475954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521852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679726" y="229678"/>
            <a:ext cx="5475954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883721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10902638" cy="30621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2087359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3566159"/>
            <a:ext cx="10902638" cy="306216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656150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548282" y="1721224"/>
            <a:ext cx="2689412" cy="49070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48569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1398494" y="229678"/>
            <a:ext cx="2689412" cy="49070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316737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091680" y="995082"/>
            <a:ext cx="4064000" cy="48678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2394637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406588" y="995082"/>
            <a:ext cx="7749092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42322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253041" y="229678"/>
            <a:ext cx="11707045" cy="5594652"/>
          </a:xfrm>
          <a:custGeom>
            <a:avLst/>
            <a:gdLst>
              <a:gd name="connsiteX0" fmla="*/ 0 w 11685916"/>
              <a:gd name="connsiteY0" fmla="*/ 0 h 6398644"/>
              <a:gd name="connsiteX1" fmla="*/ 11685916 w 11685916"/>
              <a:gd name="connsiteY1" fmla="*/ 0 h 6398644"/>
              <a:gd name="connsiteX2" fmla="*/ 11685916 w 11685916"/>
              <a:gd name="connsiteY2" fmla="*/ 6398644 h 6398644"/>
              <a:gd name="connsiteX3" fmla="*/ 0 w 11685916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85916" h="6398644">
                <a:moveTo>
                  <a:pt x="0" y="0"/>
                </a:moveTo>
                <a:lnTo>
                  <a:pt x="11685916" y="0"/>
                </a:lnTo>
                <a:lnTo>
                  <a:pt x="11685916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04820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406588" y="3362154"/>
            <a:ext cx="7749092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068278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8390965" y="995082"/>
            <a:ext cx="2764716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4070394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672361" y="229678"/>
            <a:ext cx="4064000" cy="56940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70776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995082"/>
            <a:ext cx="3801035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460433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316941" y="1147484"/>
            <a:ext cx="7838739" cy="46901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66142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995082"/>
            <a:ext cx="8227570" cy="457745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253042" y="229678"/>
            <a:ext cx="10414958" cy="5633240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5012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930776" y="995082"/>
            <a:ext cx="2808941" cy="48678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4957884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7314404" cy="5614531"/>
          </a:xfrm>
          <a:custGeom>
            <a:avLst/>
            <a:gdLst>
              <a:gd name="connsiteX0" fmla="*/ 3740079 w 7567446"/>
              <a:gd name="connsiteY0" fmla="*/ 0 h 6858000"/>
              <a:gd name="connsiteX1" fmla="*/ 7567446 w 7567446"/>
              <a:gd name="connsiteY1" fmla="*/ 0 h 6858000"/>
              <a:gd name="connsiteX2" fmla="*/ 7567446 w 7567446"/>
              <a:gd name="connsiteY2" fmla="*/ 2 h 6858000"/>
              <a:gd name="connsiteX3" fmla="*/ 3827368 w 7567446"/>
              <a:gd name="connsiteY3" fmla="*/ 6858000 h 6858000"/>
              <a:gd name="connsiteX4" fmla="*/ 0 w 756744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67446" h="6858000">
                <a:moveTo>
                  <a:pt x="3740079" y="0"/>
                </a:moveTo>
                <a:lnTo>
                  <a:pt x="7567446" y="0"/>
                </a:lnTo>
                <a:lnTo>
                  <a:pt x="7567446" y="2"/>
                </a:lnTo>
                <a:lnTo>
                  <a:pt x="3827368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6249075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0" hasCustomPrompt="1"/>
          </p:nvPr>
        </p:nvSpPr>
        <p:spPr>
          <a:xfrm>
            <a:off x="1650215" y="229678"/>
            <a:ext cx="8171562" cy="3529136"/>
          </a:xfrm>
          <a:custGeom>
            <a:avLst/>
            <a:gdLst>
              <a:gd name="connsiteX0" fmla="*/ 6300501 w 9527660"/>
              <a:gd name="connsiteY0" fmla="*/ 954158 h 4114808"/>
              <a:gd name="connsiteX1" fmla="*/ 7071544 w 9527660"/>
              <a:gd name="connsiteY1" fmla="*/ 954158 h 4114808"/>
              <a:gd name="connsiteX2" fmla="*/ 4996255 w 9527660"/>
              <a:gd name="connsiteY2" fmla="*/ 4114808 h 4114808"/>
              <a:gd name="connsiteX3" fmla="*/ 4225213 w 9527660"/>
              <a:gd name="connsiteY3" fmla="*/ 4114808 h 4114808"/>
              <a:gd name="connsiteX4" fmla="*/ 2681146 w 9527660"/>
              <a:gd name="connsiteY4" fmla="*/ 536704 h 4114808"/>
              <a:gd name="connsiteX5" fmla="*/ 3452188 w 9527660"/>
              <a:gd name="connsiteY5" fmla="*/ 536704 h 4114808"/>
              <a:gd name="connsiteX6" fmla="*/ 1376899 w 9527660"/>
              <a:gd name="connsiteY6" fmla="*/ 3697354 h 4114808"/>
              <a:gd name="connsiteX7" fmla="*/ 605857 w 9527660"/>
              <a:gd name="connsiteY7" fmla="*/ 3697354 h 4114808"/>
              <a:gd name="connsiteX8" fmla="*/ 7568315 w 9527660"/>
              <a:gd name="connsiteY8" fmla="*/ 477078 h 4114808"/>
              <a:gd name="connsiteX9" fmla="*/ 8339358 w 9527660"/>
              <a:gd name="connsiteY9" fmla="*/ 477078 h 4114808"/>
              <a:gd name="connsiteX10" fmla="*/ 6264069 w 9527660"/>
              <a:gd name="connsiteY10" fmla="*/ 3637728 h 4114808"/>
              <a:gd name="connsiteX11" fmla="*/ 5493026 w 9527660"/>
              <a:gd name="connsiteY11" fmla="*/ 3637728 h 4114808"/>
              <a:gd name="connsiteX12" fmla="*/ 3865562 w 9527660"/>
              <a:gd name="connsiteY12" fmla="*/ 258419 h 4114808"/>
              <a:gd name="connsiteX13" fmla="*/ 4636605 w 9527660"/>
              <a:gd name="connsiteY13" fmla="*/ 258419 h 4114808"/>
              <a:gd name="connsiteX14" fmla="*/ 2561316 w 9527660"/>
              <a:gd name="connsiteY14" fmla="*/ 3419069 h 4114808"/>
              <a:gd name="connsiteX15" fmla="*/ 1790273 w 9527660"/>
              <a:gd name="connsiteY15" fmla="*/ 3419069 h 4114808"/>
              <a:gd name="connsiteX16" fmla="*/ 8756617 w 9527660"/>
              <a:gd name="connsiteY16" fmla="*/ 109334 h 4114808"/>
              <a:gd name="connsiteX17" fmla="*/ 9527660 w 9527660"/>
              <a:gd name="connsiteY17" fmla="*/ 109334 h 4114808"/>
              <a:gd name="connsiteX18" fmla="*/ 7452371 w 9527660"/>
              <a:gd name="connsiteY18" fmla="*/ 3269984 h 4114808"/>
              <a:gd name="connsiteX19" fmla="*/ 6681328 w 9527660"/>
              <a:gd name="connsiteY19" fmla="*/ 3269984 h 4114808"/>
              <a:gd name="connsiteX20" fmla="*/ 5989797 w 9527660"/>
              <a:gd name="connsiteY20" fmla="*/ 2 h 4114808"/>
              <a:gd name="connsiteX21" fmla="*/ 6760840 w 9527660"/>
              <a:gd name="connsiteY21" fmla="*/ 2 h 4114808"/>
              <a:gd name="connsiteX22" fmla="*/ 4685551 w 9527660"/>
              <a:gd name="connsiteY22" fmla="*/ 3160652 h 4114808"/>
              <a:gd name="connsiteX23" fmla="*/ 3914508 w 9527660"/>
              <a:gd name="connsiteY23" fmla="*/ 3160652 h 4114808"/>
              <a:gd name="connsiteX24" fmla="*/ 2075289 w 9527660"/>
              <a:gd name="connsiteY24" fmla="*/ 2 h 4114808"/>
              <a:gd name="connsiteX25" fmla="*/ 2846332 w 9527660"/>
              <a:gd name="connsiteY25" fmla="*/ 2 h 4114808"/>
              <a:gd name="connsiteX26" fmla="*/ 771043 w 9527660"/>
              <a:gd name="connsiteY26" fmla="*/ 3160652 h 4114808"/>
              <a:gd name="connsiteX27" fmla="*/ 0 w 9527660"/>
              <a:gd name="connsiteY27" fmla="*/ 3160652 h 4114808"/>
              <a:gd name="connsiteX28" fmla="*/ 5017633 w 9527660"/>
              <a:gd name="connsiteY28" fmla="*/ 0 h 4114808"/>
              <a:gd name="connsiteX29" fmla="*/ 5788675 w 9527660"/>
              <a:gd name="connsiteY29" fmla="*/ 0 h 4114808"/>
              <a:gd name="connsiteX30" fmla="*/ 3713386 w 9527660"/>
              <a:gd name="connsiteY30" fmla="*/ 3160650 h 4114808"/>
              <a:gd name="connsiteX31" fmla="*/ 2942344 w 9527660"/>
              <a:gd name="connsiteY31" fmla="*/ 3160650 h 4114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527660" h="4114808">
                <a:moveTo>
                  <a:pt x="6300501" y="954158"/>
                </a:moveTo>
                <a:lnTo>
                  <a:pt x="7071544" y="954158"/>
                </a:lnTo>
                <a:lnTo>
                  <a:pt x="4996255" y="4114808"/>
                </a:lnTo>
                <a:lnTo>
                  <a:pt x="4225213" y="4114808"/>
                </a:lnTo>
                <a:close/>
                <a:moveTo>
                  <a:pt x="2681146" y="536704"/>
                </a:moveTo>
                <a:lnTo>
                  <a:pt x="3452188" y="536704"/>
                </a:lnTo>
                <a:lnTo>
                  <a:pt x="1376899" y="3697354"/>
                </a:lnTo>
                <a:lnTo>
                  <a:pt x="605857" y="3697354"/>
                </a:lnTo>
                <a:close/>
                <a:moveTo>
                  <a:pt x="7568315" y="477078"/>
                </a:moveTo>
                <a:lnTo>
                  <a:pt x="8339358" y="477078"/>
                </a:lnTo>
                <a:lnTo>
                  <a:pt x="6264069" y="3637728"/>
                </a:lnTo>
                <a:lnTo>
                  <a:pt x="5493026" y="3637728"/>
                </a:lnTo>
                <a:close/>
                <a:moveTo>
                  <a:pt x="3865562" y="258419"/>
                </a:moveTo>
                <a:lnTo>
                  <a:pt x="4636605" y="258419"/>
                </a:lnTo>
                <a:lnTo>
                  <a:pt x="2561316" y="3419069"/>
                </a:lnTo>
                <a:lnTo>
                  <a:pt x="1790273" y="3419069"/>
                </a:lnTo>
                <a:close/>
                <a:moveTo>
                  <a:pt x="8756617" y="109334"/>
                </a:moveTo>
                <a:lnTo>
                  <a:pt x="9527660" y="109334"/>
                </a:lnTo>
                <a:lnTo>
                  <a:pt x="7452371" y="3269984"/>
                </a:lnTo>
                <a:lnTo>
                  <a:pt x="6681328" y="3269984"/>
                </a:lnTo>
                <a:close/>
                <a:moveTo>
                  <a:pt x="5989797" y="2"/>
                </a:moveTo>
                <a:lnTo>
                  <a:pt x="6760840" y="2"/>
                </a:lnTo>
                <a:lnTo>
                  <a:pt x="4685551" y="3160652"/>
                </a:lnTo>
                <a:lnTo>
                  <a:pt x="3914508" y="3160652"/>
                </a:lnTo>
                <a:close/>
                <a:moveTo>
                  <a:pt x="2075289" y="2"/>
                </a:moveTo>
                <a:lnTo>
                  <a:pt x="2846332" y="2"/>
                </a:lnTo>
                <a:lnTo>
                  <a:pt x="771043" y="3160652"/>
                </a:lnTo>
                <a:lnTo>
                  <a:pt x="0" y="3160652"/>
                </a:lnTo>
                <a:close/>
                <a:moveTo>
                  <a:pt x="5017633" y="0"/>
                </a:moveTo>
                <a:lnTo>
                  <a:pt x="5788675" y="0"/>
                </a:lnTo>
                <a:lnTo>
                  <a:pt x="3713386" y="3160650"/>
                </a:lnTo>
                <a:lnTo>
                  <a:pt x="2942344" y="316065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2031383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5457293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8373605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02055" y="660269"/>
            <a:ext cx="10004612" cy="360381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9676130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5698387" y="229678"/>
            <a:ext cx="5457293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121708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53042" y="229678"/>
            <a:ext cx="10902638" cy="5548270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905930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439268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5972606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3" hasCustomPrompt="1"/>
          </p:nvPr>
        </p:nvSpPr>
        <p:spPr>
          <a:xfrm>
            <a:off x="8505944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022380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43853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8397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9309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5545968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2" hasCustomPrompt="1"/>
          </p:nvPr>
        </p:nvSpPr>
        <p:spPr>
          <a:xfrm>
            <a:off x="595085" y="1914387"/>
            <a:ext cx="2119086" cy="2119086"/>
          </a:xfrm>
          <a:custGeom>
            <a:avLst/>
            <a:gdLst>
              <a:gd name="connsiteX0" fmla="*/ 0 w 2119086"/>
              <a:gd name="connsiteY0" fmla="*/ 0 h 2119086"/>
              <a:gd name="connsiteX1" fmla="*/ 2119086 w 2119086"/>
              <a:gd name="connsiteY1" fmla="*/ 0 h 2119086"/>
              <a:gd name="connsiteX2" fmla="*/ 2119086 w 2119086"/>
              <a:gd name="connsiteY2" fmla="*/ 2119086 h 2119086"/>
              <a:gd name="connsiteX3" fmla="*/ 0 w 2119086"/>
              <a:gd name="connsiteY3" fmla="*/ 2119086 h 211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2119086">
                <a:moveTo>
                  <a:pt x="0" y="0"/>
                </a:moveTo>
                <a:lnTo>
                  <a:pt x="2119086" y="0"/>
                </a:lnTo>
                <a:lnTo>
                  <a:pt x="2119086" y="2119086"/>
                </a:lnTo>
                <a:lnTo>
                  <a:pt x="0" y="2119086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865845" y="1914387"/>
            <a:ext cx="2119086" cy="2119086"/>
          </a:xfrm>
          <a:custGeom>
            <a:avLst/>
            <a:gdLst>
              <a:gd name="connsiteX0" fmla="*/ 0 w 2119086"/>
              <a:gd name="connsiteY0" fmla="*/ 0 h 2119086"/>
              <a:gd name="connsiteX1" fmla="*/ 2119086 w 2119086"/>
              <a:gd name="connsiteY1" fmla="*/ 0 h 2119086"/>
              <a:gd name="connsiteX2" fmla="*/ 2119086 w 2119086"/>
              <a:gd name="connsiteY2" fmla="*/ 2119086 h 2119086"/>
              <a:gd name="connsiteX3" fmla="*/ 0 w 2119086"/>
              <a:gd name="connsiteY3" fmla="*/ 2119086 h 211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2119086">
                <a:moveTo>
                  <a:pt x="0" y="0"/>
                </a:moveTo>
                <a:lnTo>
                  <a:pt x="2119086" y="0"/>
                </a:lnTo>
                <a:lnTo>
                  <a:pt x="2119086" y="2119086"/>
                </a:lnTo>
                <a:lnTo>
                  <a:pt x="0" y="2119086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0511600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7874958" cy="5521765"/>
          </a:xfrm>
          <a:custGeom>
            <a:avLst/>
            <a:gdLst>
              <a:gd name="connsiteX0" fmla="*/ 0 w 7874958"/>
              <a:gd name="connsiteY0" fmla="*/ 0 h 6398644"/>
              <a:gd name="connsiteX1" fmla="*/ 7874958 w 7874958"/>
              <a:gd name="connsiteY1" fmla="*/ 0 h 6398644"/>
              <a:gd name="connsiteX2" fmla="*/ 7874958 w 7874958"/>
              <a:gd name="connsiteY2" fmla="*/ 6398644 h 6398644"/>
              <a:gd name="connsiteX3" fmla="*/ 0 w 7874958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4958" h="6398644">
                <a:moveTo>
                  <a:pt x="0" y="0"/>
                </a:moveTo>
                <a:lnTo>
                  <a:pt x="7874958" y="0"/>
                </a:lnTo>
                <a:lnTo>
                  <a:pt x="7874958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157513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263871" y="229678"/>
            <a:ext cx="7874958" cy="5515139"/>
          </a:xfrm>
          <a:custGeom>
            <a:avLst/>
            <a:gdLst>
              <a:gd name="connsiteX0" fmla="*/ 0 w 7874958"/>
              <a:gd name="connsiteY0" fmla="*/ 0 h 6398644"/>
              <a:gd name="connsiteX1" fmla="*/ 7874958 w 7874958"/>
              <a:gd name="connsiteY1" fmla="*/ 0 h 6398644"/>
              <a:gd name="connsiteX2" fmla="*/ 7874958 w 7874958"/>
              <a:gd name="connsiteY2" fmla="*/ 6398644 h 6398644"/>
              <a:gd name="connsiteX3" fmla="*/ 0 w 7874958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4958" h="6398644">
                <a:moveTo>
                  <a:pt x="0" y="0"/>
                </a:moveTo>
                <a:lnTo>
                  <a:pt x="7874958" y="0"/>
                </a:lnTo>
                <a:lnTo>
                  <a:pt x="7874958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3492808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45327" y="229678"/>
            <a:ext cx="10893502" cy="5488634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45327" y="229679"/>
            <a:ext cx="10893503" cy="548863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8603208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275344" y="229678"/>
            <a:ext cx="6286500" cy="6398644"/>
          </a:xfrm>
          <a:custGeom>
            <a:avLst/>
            <a:gdLst>
              <a:gd name="connsiteX0" fmla="*/ 0 w 6286500"/>
              <a:gd name="connsiteY0" fmla="*/ 0 h 6858000"/>
              <a:gd name="connsiteX1" fmla="*/ 3252535 w 6286500"/>
              <a:gd name="connsiteY1" fmla="*/ 0 h 6858000"/>
              <a:gd name="connsiteX2" fmla="*/ 6286500 w 6286500"/>
              <a:gd name="connsiteY2" fmla="*/ 6858000 h 6858000"/>
              <a:gd name="connsiteX3" fmla="*/ 0 w 62865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6500" h="6858000">
                <a:moveTo>
                  <a:pt x="0" y="0"/>
                </a:moveTo>
                <a:lnTo>
                  <a:pt x="3252535" y="0"/>
                </a:lnTo>
                <a:lnTo>
                  <a:pt x="6286500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845418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75344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775539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8052171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75633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1093694" y="1020274"/>
            <a:ext cx="10004612" cy="4817451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6020699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3108960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4306427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9"/>
          <p:cNvSpPr>
            <a:spLocks noGrp="1"/>
          </p:cNvSpPr>
          <p:nvPr>
            <p:ph type="pic" sz="quarter" idx="10" hasCustomPrompt="1"/>
          </p:nvPr>
        </p:nvSpPr>
        <p:spPr>
          <a:xfrm>
            <a:off x="537886" y="229678"/>
            <a:ext cx="4536135" cy="6398644"/>
          </a:xfrm>
          <a:custGeom>
            <a:avLst/>
            <a:gdLst>
              <a:gd name="connsiteX0" fmla="*/ 2662514 w 4536135"/>
              <a:gd name="connsiteY0" fmla="*/ 4778185 h 6858000"/>
              <a:gd name="connsiteX1" fmla="*/ 2958349 w 4536135"/>
              <a:gd name="connsiteY1" fmla="*/ 5074020 h 6858000"/>
              <a:gd name="connsiteX2" fmla="*/ 2958349 w 4536135"/>
              <a:gd name="connsiteY2" fmla="*/ 6858000 h 6858000"/>
              <a:gd name="connsiteX3" fmla="*/ 2366679 w 4536135"/>
              <a:gd name="connsiteY3" fmla="*/ 6858000 h 6858000"/>
              <a:gd name="connsiteX4" fmla="*/ 2366679 w 4536135"/>
              <a:gd name="connsiteY4" fmla="*/ 5074020 h 6858000"/>
              <a:gd name="connsiteX5" fmla="*/ 2662514 w 4536135"/>
              <a:gd name="connsiteY5" fmla="*/ 4778185 h 6858000"/>
              <a:gd name="connsiteX6" fmla="*/ 1084728 w 4536135"/>
              <a:gd name="connsiteY6" fmla="*/ 4500281 h 6858000"/>
              <a:gd name="connsiteX7" fmla="*/ 1380564 w 4536135"/>
              <a:gd name="connsiteY7" fmla="*/ 4796116 h 6858000"/>
              <a:gd name="connsiteX8" fmla="*/ 1380564 w 4536135"/>
              <a:gd name="connsiteY8" fmla="*/ 6858000 h 6858000"/>
              <a:gd name="connsiteX9" fmla="*/ 788894 w 4536135"/>
              <a:gd name="connsiteY9" fmla="*/ 6858000 h 6858000"/>
              <a:gd name="connsiteX10" fmla="*/ 788894 w 4536135"/>
              <a:gd name="connsiteY10" fmla="*/ 4796116 h 6858000"/>
              <a:gd name="connsiteX11" fmla="*/ 1084728 w 4536135"/>
              <a:gd name="connsiteY11" fmla="*/ 4500281 h 6858000"/>
              <a:gd name="connsiteX12" fmla="*/ 295836 w 4536135"/>
              <a:gd name="connsiteY12" fmla="*/ 3567954 h 6858000"/>
              <a:gd name="connsiteX13" fmla="*/ 591670 w 4536135"/>
              <a:gd name="connsiteY13" fmla="*/ 3863788 h 6858000"/>
              <a:gd name="connsiteX14" fmla="*/ 591670 w 4536135"/>
              <a:gd name="connsiteY14" fmla="*/ 6087037 h 6858000"/>
              <a:gd name="connsiteX15" fmla="*/ 295836 w 4536135"/>
              <a:gd name="connsiteY15" fmla="*/ 6382872 h 6858000"/>
              <a:gd name="connsiteX16" fmla="*/ 0 w 4536135"/>
              <a:gd name="connsiteY16" fmla="*/ 6087037 h 6858000"/>
              <a:gd name="connsiteX17" fmla="*/ 0 w 4536135"/>
              <a:gd name="connsiteY17" fmla="*/ 3863788 h 6858000"/>
              <a:gd name="connsiteX18" fmla="*/ 295836 w 4536135"/>
              <a:gd name="connsiteY18" fmla="*/ 3567954 h 6858000"/>
              <a:gd name="connsiteX19" fmla="*/ 3451407 w 4536135"/>
              <a:gd name="connsiteY19" fmla="*/ 3567953 h 6858000"/>
              <a:gd name="connsiteX20" fmla="*/ 3747242 w 4536135"/>
              <a:gd name="connsiteY20" fmla="*/ 3863788 h 6858000"/>
              <a:gd name="connsiteX21" fmla="*/ 3747242 w 4536135"/>
              <a:gd name="connsiteY21" fmla="*/ 6087037 h 6858000"/>
              <a:gd name="connsiteX22" fmla="*/ 3451407 w 4536135"/>
              <a:gd name="connsiteY22" fmla="*/ 6382872 h 6858000"/>
              <a:gd name="connsiteX23" fmla="*/ 3155572 w 4536135"/>
              <a:gd name="connsiteY23" fmla="*/ 6087037 h 6858000"/>
              <a:gd name="connsiteX24" fmla="*/ 3155572 w 4536135"/>
              <a:gd name="connsiteY24" fmla="*/ 3863788 h 6858000"/>
              <a:gd name="connsiteX25" fmla="*/ 3451407 w 4536135"/>
              <a:gd name="connsiteY25" fmla="*/ 3567953 h 6858000"/>
              <a:gd name="connsiteX26" fmla="*/ 1873622 w 4536135"/>
              <a:gd name="connsiteY26" fmla="*/ 3092823 h 6858000"/>
              <a:gd name="connsiteX27" fmla="*/ 2169456 w 4536135"/>
              <a:gd name="connsiteY27" fmla="*/ 3388658 h 6858000"/>
              <a:gd name="connsiteX28" fmla="*/ 2169456 w 4536135"/>
              <a:gd name="connsiteY28" fmla="*/ 5611906 h 6858000"/>
              <a:gd name="connsiteX29" fmla="*/ 1873622 w 4536135"/>
              <a:gd name="connsiteY29" fmla="*/ 5907741 h 6858000"/>
              <a:gd name="connsiteX30" fmla="*/ 1577786 w 4536135"/>
              <a:gd name="connsiteY30" fmla="*/ 5611906 h 6858000"/>
              <a:gd name="connsiteX31" fmla="*/ 1577786 w 4536135"/>
              <a:gd name="connsiteY31" fmla="*/ 3388658 h 6858000"/>
              <a:gd name="connsiteX32" fmla="*/ 1873622 w 4536135"/>
              <a:gd name="connsiteY32" fmla="*/ 3092823 h 6858000"/>
              <a:gd name="connsiteX33" fmla="*/ 4240300 w 4536135"/>
              <a:gd name="connsiteY33" fmla="*/ 2438397 h 6858000"/>
              <a:gd name="connsiteX34" fmla="*/ 4536135 w 4536135"/>
              <a:gd name="connsiteY34" fmla="*/ 2734232 h 6858000"/>
              <a:gd name="connsiteX35" fmla="*/ 4536135 w 4536135"/>
              <a:gd name="connsiteY35" fmla="*/ 4957481 h 6858000"/>
              <a:gd name="connsiteX36" fmla="*/ 4240300 w 4536135"/>
              <a:gd name="connsiteY36" fmla="*/ 5253316 h 6858000"/>
              <a:gd name="connsiteX37" fmla="*/ 3944465 w 4536135"/>
              <a:gd name="connsiteY37" fmla="*/ 4957481 h 6858000"/>
              <a:gd name="connsiteX38" fmla="*/ 3944465 w 4536135"/>
              <a:gd name="connsiteY38" fmla="*/ 2734232 h 6858000"/>
              <a:gd name="connsiteX39" fmla="*/ 4240300 w 4536135"/>
              <a:gd name="connsiteY39" fmla="*/ 2438397 h 6858000"/>
              <a:gd name="connsiteX40" fmla="*/ 2662514 w 4536135"/>
              <a:gd name="connsiteY40" fmla="*/ 1685363 h 6858000"/>
              <a:gd name="connsiteX41" fmla="*/ 2958349 w 4536135"/>
              <a:gd name="connsiteY41" fmla="*/ 1981198 h 6858000"/>
              <a:gd name="connsiteX42" fmla="*/ 2958349 w 4536135"/>
              <a:gd name="connsiteY42" fmla="*/ 4204446 h 6858000"/>
              <a:gd name="connsiteX43" fmla="*/ 2662514 w 4536135"/>
              <a:gd name="connsiteY43" fmla="*/ 4500281 h 6858000"/>
              <a:gd name="connsiteX44" fmla="*/ 2366679 w 4536135"/>
              <a:gd name="connsiteY44" fmla="*/ 4204446 h 6858000"/>
              <a:gd name="connsiteX45" fmla="*/ 2366679 w 4536135"/>
              <a:gd name="connsiteY45" fmla="*/ 1981198 h 6858000"/>
              <a:gd name="connsiteX46" fmla="*/ 2662514 w 4536135"/>
              <a:gd name="connsiteY46" fmla="*/ 1685363 h 6858000"/>
              <a:gd name="connsiteX47" fmla="*/ 1084728 w 4536135"/>
              <a:gd name="connsiteY47" fmla="*/ 1407459 h 6858000"/>
              <a:gd name="connsiteX48" fmla="*/ 1380564 w 4536135"/>
              <a:gd name="connsiteY48" fmla="*/ 1703294 h 6858000"/>
              <a:gd name="connsiteX49" fmla="*/ 1380564 w 4536135"/>
              <a:gd name="connsiteY49" fmla="*/ 3926542 h 6858000"/>
              <a:gd name="connsiteX50" fmla="*/ 1084728 w 4536135"/>
              <a:gd name="connsiteY50" fmla="*/ 4222377 h 6858000"/>
              <a:gd name="connsiteX51" fmla="*/ 788894 w 4536135"/>
              <a:gd name="connsiteY51" fmla="*/ 3926542 h 6858000"/>
              <a:gd name="connsiteX52" fmla="*/ 788894 w 4536135"/>
              <a:gd name="connsiteY52" fmla="*/ 1703294 h 6858000"/>
              <a:gd name="connsiteX53" fmla="*/ 1084728 w 4536135"/>
              <a:gd name="connsiteY53" fmla="*/ 1407459 h 6858000"/>
              <a:gd name="connsiteX54" fmla="*/ 3451407 w 4536135"/>
              <a:gd name="connsiteY54" fmla="*/ 475130 h 6858000"/>
              <a:gd name="connsiteX55" fmla="*/ 3747242 w 4536135"/>
              <a:gd name="connsiteY55" fmla="*/ 770965 h 6858000"/>
              <a:gd name="connsiteX56" fmla="*/ 3747242 w 4536135"/>
              <a:gd name="connsiteY56" fmla="*/ 2994214 h 6858000"/>
              <a:gd name="connsiteX57" fmla="*/ 3451407 w 4536135"/>
              <a:gd name="connsiteY57" fmla="*/ 3290049 h 6858000"/>
              <a:gd name="connsiteX58" fmla="*/ 3155572 w 4536135"/>
              <a:gd name="connsiteY58" fmla="*/ 2994214 h 6858000"/>
              <a:gd name="connsiteX59" fmla="*/ 3155572 w 4536135"/>
              <a:gd name="connsiteY59" fmla="*/ 770965 h 6858000"/>
              <a:gd name="connsiteX60" fmla="*/ 3451407 w 4536135"/>
              <a:gd name="connsiteY60" fmla="*/ 475130 h 6858000"/>
              <a:gd name="connsiteX61" fmla="*/ 295835 w 4536135"/>
              <a:gd name="connsiteY61" fmla="*/ 475130 h 6858000"/>
              <a:gd name="connsiteX62" fmla="*/ 591670 w 4536135"/>
              <a:gd name="connsiteY62" fmla="*/ 770965 h 6858000"/>
              <a:gd name="connsiteX63" fmla="*/ 591670 w 4536135"/>
              <a:gd name="connsiteY63" fmla="*/ 2994214 h 6858000"/>
              <a:gd name="connsiteX64" fmla="*/ 295835 w 4536135"/>
              <a:gd name="connsiteY64" fmla="*/ 3290049 h 6858000"/>
              <a:gd name="connsiteX65" fmla="*/ 0 w 4536135"/>
              <a:gd name="connsiteY65" fmla="*/ 2994214 h 6858000"/>
              <a:gd name="connsiteX66" fmla="*/ 0 w 4536135"/>
              <a:gd name="connsiteY66" fmla="*/ 770965 h 6858000"/>
              <a:gd name="connsiteX67" fmla="*/ 295835 w 4536135"/>
              <a:gd name="connsiteY67" fmla="*/ 475130 h 6858000"/>
              <a:gd name="connsiteX68" fmla="*/ 3944465 w 4536135"/>
              <a:gd name="connsiteY68" fmla="*/ 0 h 6858000"/>
              <a:gd name="connsiteX69" fmla="*/ 4536135 w 4536135"/>
              <a:gd name="connsiteY69" fmla="*/ 0 h 6858000"/>
              <a:gd name="connsiteX70" fmla="*/ 4536135 w 4536135"/>
              <a:gd name="connsiteY70" fmla="*/ 1864658 h 6858000"/>
              <a:gd name="connsiteX71" fmla="*/ 4240300 w 4536135"/>
              <a:gd name="connsiteY71" fmla="*/ 2160493 h 6858000"/>
              <a:gd name="connsiteX72" fmla="*/ 3944465 w 4536135"/>
              <a:gd name="connsiteY72" fmla="*/ 1864658 h 6858000"/>
              <a:gd name="connsiteX73" fmla="*/ 1873622 w 4536135"/>
              <a:gd name="connsiteY73" fmla="*/ 0 h 6858000"/>
              <a:gd name="connsiteX74" fmla="*/ 2169456 w 4536135"/>
              <a:gd name="connsiteY74" fmla="*/ 295835 h 6858000"/>
              <a:gd name="connsiteX75" fmla="*/ 2169456 w 4536135"/>
              <a:gd name="connsiteY75" fmla="*/ 2519084 h 6858000"/>
              <a:gd name="connsiteX76" fmla="*/ 1873622 w 4536135"/>
              <a:gd name="connsiteY76" fmla="*/ 2814919 h 6858000"/>
              <a:gd name="connsiteX77" fmla="*/ 1577786 w 4536135"/>
              <a:gd name="connsiteY77" fmla="*/ 2519084 h 6858000"/>
              <a:gd name="connsiteX78" fmla="*/ 1577786 w 4536135"/>
              <a:gd name="connsiteY78" fmla="*/ 295835 h 6858000"/>
              <a:gd name="connsiteX79" fmla="*/ 1873622 w 4536135"/>
              <a:gd name="connsiteY7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536135" h="6858000">
                <a:moveTo>
                  <a:pt x="2662514" y="4778185"/>
                </a:moveTo>
                <a:cubicBezTo>
                  <a:pt x="2825899" y="4778185"/>
                  <a:pt x="2958349" y="4910635"/>
                  <a:pt x="2958349" y="5074020"/>
                </a:cubicBezTo>
                <a:lnTo>
                  <a:pt x="2958349" y="6858000"/>
                </a:lnTo>
                <a:lnTo>
                  <a:pt x="2366679" y="6858000"/>
                </a:lnTo>
                <a:lnTo>
                  <a:pt x="2366679" y="5074020"/>
                </a:lnTo>
                <a:cubicBezTo>
                  <a:pt x="2366679" y="4910635"/>
                  <a:pt x="2499129" y="4778185"/>
                  <a:pt x="2662514" y="4778185"/>
                </a:cubicBezTo>
                <a:close/>
                <a:moveTo>
                  <a:pt x="1084728" y="4500281"/>
                </a:moveTo>
                <a:cubicBezTo>
                  <a:pt x="1248113" y="4500281"/>
                  <a:pt x="1380564" y="4632731"/>
                  <a:pt x="1380564" y="4796116"/>
                </a:cubicBezTo>
                <a:lnTo>
                  <a:pt x="1380564" y="6858000"/>
                </a:lnTo>
                <a:lnTo>
                  <a:pt x="788894" y="6858000"/>
                </a:lnTo>
                <a:lnTo>
                  <a:pt x="788894" y="4796116"/>
                </a:lnTo>
                <a:cubicBezTo>
                  <a:pt x="788894" y="4632731"/>
                  <a:pt x="921344" y="4500281"/>
                  <a:pt x="1084728" y="4500281"/>
                </a:cubicBezTo>
                <a:close/>
                <a:moveTo>
                  <a:pt x="295836" y="3567954"/>
                </a:moveTo>
                <a:cubicBezTo>
                  <a:pt x="459220" y="3567954"/>
                  <a:pt x="591670" y="3700404"/>
                  <a:pt x="591670" y="3863788"/>
                </a:cubicBezTo>
                <a:lnTo>
                  <a:pt x="591670" y="6087037"/>
                </a:lnTo>
                <a:cubicBezTo>
                  <a:pt x="591670" y="6250422"/>
                  <a:pt x="459220" y="6382872"/>
                  <a:pt x="295836" y="6382872"/>
                </a:cubicBezTo>
                <a:cubicBezTo>
                  <a:pt x="132451" y="6382872"/>
                  <a:pt x="0" y="6250422"/>
                  <a:pt x="0" y="6087037"/>
                </a:cubicBezTo>
                <a:lnTo>
                  <a:pt x="0" y="3863788"/>
                </a:lnTo>
                <a:cubicBezTo>
                  <a:pt x="0" y="3700404"/>
                  <a:pt x="132451" y="3567954"/>
                  <a:pt x="295836" y="3567954"/>
                </a:cubicBezTo>
                <a:close/>
                <a:moveTo>
                  <a:pt x="3451407" y="3567953"/>
                </a:moveTo>
                <a:cubicBezTo>
                  <a:pt x="3614792" y="3567953"/>
                  <a:pt x="3747242" y="3700403"/>
                  <a:pt x="3747242" y="3863788"/>
                </a:cubicBezTo>
                <a:lnTo>
                  <a:pt x="3747242" y="6087037"/>
                </a:lnTo>
                <a:cubicBezTo>
                  <a:pt x="3747242" y="6250422"/>
                  <a:pt x="3614792" y="6382872"/>
                  <a:pt x="3451407" y="6382872"/>
                </a:cubicBezTo>
                <a:cubicBezTo>
                  <a:pt x="3288022" y="6382872"/>
                  <a:pt x="3155572" y="6250422"/>
                  <a:pt x="3155572" y="6087037"/>
                </a:cubicBezTo>
                <a:lnTo>
                  <a:pt x="3155572" y="3863788"/>
                </a:lnTo>
                <a:cubicBezTo>
                  <a:pt x="3155572" y="3700403"/>
                  <a:pt x="3288022" y="3567953"/>
                  <a:pt x="3451407" y="3567953"/>
                </a:cubicBezTo>
                <a:close/>
                <a:moveTo>
                  <a:pt x="1873622" y="3092823"/>
                </a:moveTo>
                <a:cubicBezTo>
                  <a:pt x="2037006" y="3092823"/>
                  <a:pt x="2169456" y="3225273"/>
                  <a:pt x="2169456" y="3388658"/>
                </a:cubicBezTo>
                <a:lnTo>
                  <a:pt x="2169456" y="5611906"/>
                </a:lnTo>
                <a:cubicBezTo>
                  <a:pt x="2169456" y="5775291"/>
                  <a:pt x="2037006" y="5907741"/>
                  <a:pt x="1873622" y="5907741"/>
                </a:cubicBezTo>
                <a:cubicBezTo>
                  <a:pt x="1710236" y="5907741"/>
                  <a:pt x="1577786" y="5775291"/>
                  <a:pt x="1577786" y="5611906"/>
                </a:cubicBezTo>
                <a:lnTo>
                  <a:pt x="1577786" y="3388658"/>
                </a:lnTo>
                <a:cubicBezTo>
                  <a:pt x="1577786" y="3225273"/>
                  <a:pt x="1710236" y="3092823"/>
                  <a:pt x="1873622" y="3092823"/>
                </a:cubicBezTo>
                <a:close/>
                <a:moveTo>
                  <a:pt x="4240300" y="2438397"/>
                </a:moveTo>
                <a:cubicBezTo>
                  <a:pt x="4403685" y="2438397"/>
                  <a:pt x="4536135" y="2570847"/>
                  <a:pt x="4536135" y="2734232"/>
                </a:cubicBezTo>
                <a:lnTo>
                  <a:pt x="4536135" y="4957481"/>
                </a:lnTo>
                <a:cubicBezTo>
                  <a:pt x="4536135" y="5120866"/>
                  <a:pt x="4403685" y="5253316"/>
                  <a:pt x="4240300" y="5253316"/>
                </a:cubicBezTo>
                <a:cubicBezTo>
                  <a:pt x="4076915" y="5253316"/>
                  <a:pt x="3944465" y="5120866"/>
                  <a:pt x="3944465" y="4957481"/>
                </a:cubicBezTo>
                <a:lnTo>
                  <a:pt x="3944465" y="2734232"/>
                </a:lnTo>
                <a:cubicBezTo>
                  <a:pt x="3944465" y="2570847"/>
                  <a:pt x="4076915" y="2438397"/>
                  <a:pt x="4240300" y="2438397"/>
                </a:cubicBezTo>
                <a:close/>
                <a:moveTo>
                  <a:pt x="2662514" y="1685363"/>
                </a:moveTo>
                <a:cubicBezTo>
                  <a:pt x="2825899" y="1685363"/>
                  <a:pt x="2958349" y="1817813"/>
                  <a:pt x="2958349" y="1981198"/>
                </a:cubicBezTo>
                <a:lnTo>
                  <a:pt x="2958349" y="4204446"/>
                </a:lnTo>
                <a:cubicBezTo>
                  <a:pt x="2958349" y="4367831"/>
                  <a:pt x="2825899" y="4500281"/>
                  <a:pt x="2662514" y="4500281"/>
                </a:cubicBezTo>
                <a:cubicBezTo>
                  <a:pt x="2499129" y="4500281"/>
                  <a:pt x="2366679" y="4367831"/>
                  <a:pt x="2366679" y="4204446"/>
                </a:cubicBezTo>
                <a:lnTo>
                  <a:pt x="2366679" y="1981198"/>
                </a:lnTo>
                <a:cubicBezTo>
                  <a:pt x="2366679" y="1817813"/>
                  <a:pt x="2499129" y="1685363"/>
                  <a:pt x="2662514" y="1685363"/>
                </a:cubicBezTo>
                <a:close/>
                <a:moveTo>
                  <a:pt x="1084728" y="1407459"/>
                </a:moveTo>
                <a:cubicBezTo>
                  <a:pt x="1248113" y="1407459"/>
                  <a:pt x="1380564" y="1539909"/>
                  <a:pt x="1380564" y="1703294"/>
                </a:cubicBezTo>
                <a:lnTo>
                  <a:pt x="1380564" y="3926542"/>
                </a:lnTo>
                <a:cubicBezTo>
                  <a:pt x="1380564" y="4089927"/>
                  <a:pt x="1248113" y="4222377"/>
                  <a:pt x="1084728" y="4222377"/>
                </a:cubicBezTo>
                <a:cubicBezTo>
                  <a:pt x="921344" y="4222377"/>
                  <a:pt x="788894" y="4089927"/>
                  <a:pt x="788894" y="3926542"/>
                </a:cubicBezTo>
                <a:lnTo>
                  <a:pt x="788894" y="1703294"/>
                </a:lnTo>
                <a:cubicBezTo>
                  <a:pt x="788894" y="1539909"/>
                  <a:pt x="921344" y="1407459"/>
                  <a:pt x="1084728" y="1407459"/>
                </a:cubicBezTo>
                <a:close/>
                <a:moveTo>
                  <a:pt x="3451407" y="475130"/>
                </a:moveTo>
                <a:cubicBezTo>
                  <a:pt x="3614792" y="475130"/>
                  <a:pt x="3747242" y="607580"/>
                  <a:pt x="3747242" y="770965"/>
                </a:cubicBezTo>
                <a:lnTo>
                  <a:pt x="3747242" y="2994214"/>
                </a:lnTo>
                <a:cubicBezTo>
                  <a:pt x="3747242" y="3157599"/>
                  <a:pt x="3614792" y="3290049"/>
                  <a:pt x="3451407" y="3290049"/>
                </a:cubicBezTo>
                <a:cubicBezTo>
                  <a:pt x="3288022" y="3290049"/>
                  <a:pt x="3155572" y="3157599"/>
                  <a:pt x="3155572" y="2994214"/>
                </a:cubicBezTo>
                <a:lnTo>
                  <a:pt x="3155572" y="770965"/>
                </a:lnTo>
                <a:cubicBezTo>
                  <a:pt x="3155572" y="607580"/>
                  <a:pt x="3288022" y="475130"/>
                  <a:pt x="3451407" y="475130"/>
                </a:cubicBezTo>
                <a:close/>
                <a:moveTo>
                  <a:pt x="295835" y="475130"/>
                </a:moveTo>
                <a:cubicBezTo>
                  <a:pt x="459220" y="475130"/>
                  <a:pt x="591670" y="607580"/>
                  <a:pt x="591670" y="770965"/>
                </a:cubicBezTo>
                <a:lnTo>
                  <a:pt x="591670" y="2994214"/>
                </a:lnTo>
                <a:cubicBezTo>
                  <a:pt x="591670" y="3157599"/>
                  <a:pt x="459220" y="3290049"/>
                  <a:pt x="295835" y="3290049"/>
                </a:cubicBezTo>
                <a:cubicBezTo>
                  <a:pt x="132450" y="3290049"/>
                  <a:pt x="0" y="3157599"/>
                  <a:pt x="0" y="2994214"/>
                </a:cubicBezTo>
                <a:lnTo>
                  <a:pt x="0" y="770965"/>
                </a:lnTo>
                <a:cubicBezTo>
                  <a:pt x="0" y="607580"/>
                  <a:pt x="132450" y="475130"/>
                  <a:pt x="295835" y="475130"/>
                </a:cubicBezTo>
                <a:close/>
                <a:moveTo>
                  <a:pt x="3944465" y="0"/>
                </a:moveTo>
                <a:lnTo>
                  <a:pt x="4536135" y="0"/>
                </a:lnTo>
                <a:lnTo>
                  <a:pt x="4536135" y="1864658"/>
                </a:lnTo>
                <a:cubicBezTo>
                  <a:pt x="4536135" y="2028043"/>
                  <a:pt x="4403685" y="2160493"/>
                  <a:pt x="4240300" y="2160493"/>
                </a:cubicBezTo>
                <a:cubicBezTo>
                  <a:pt x="4076915" y="2160493"/>
                  <a:pt x="3944465" y="2028043"/>
                  <a:pt x="3944465" y="1864658"/>
                </a:cubicBezTo>
                <a:close/>
                <a:moveTo>
                  <a:pt x="1873622" y="0"/>
                </a:moveTo>
                <a:cubicBezTo>
                  <a:pt x="2037006" y="0"/>
                  <a:pt x="2169456" y="132450"/>
                  <a:pt x="2169456" y="295835"/>
                </a:cubicBezTo>
                <a:lnTo>
                  <a:pt x="2169456" y="2519084"/>
                </a:lnTo>
                <a:cubicBezTo>
                  <a:pt x="2169456" y="2682469"/>
                  <a:pt x="2037006" y="2814919"/>
                  <a:pt x="1873622" y="2814919"/>
                </a:cubicBezTo>
                <a:cubicBezTo>
                  <a:pt x="1710236" y="2814919"/>
                  <a:pt x="1577786" y="2682469"/>
                  <a:pt x="1577786" y="2519084"/>
                </a:cubicBezTo>
                <a:lnTo>
                  <a:pt x="1577786" y="295835"/>
                </a:lnTo>
                <a:cubicBezTo>
                  <a:pt x="1577786" y="132450"/>
                  <a:pt x="1710236" y="0"/>
                  <a:pt x="1873622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0197691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97644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999887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5343028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2248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85530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7518812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5233993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252248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3885530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7518812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646263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97644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999887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383053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92997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232476"/>
            <a:ext cx="2702243" cy="64007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232475"/>
            <a:ext cx="2702243" cy="64007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5736486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2974487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272244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2974487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882650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3429000"/>
            <a:ext cx="5823756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260398"/>
            <a:ext cx="5036369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2387499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260398"/>
            <a:ext cx="5823756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3429000"/>
            <a:ext cx="5036369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25582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065929" y="1470991"/>
            <a:ext cx="6060142" cy="43798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255979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2974487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272244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5676730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20" hasCustomPrompt="1"/>
          </p:nvPr>
        </p:nvSpPr>
        <p:spPr>
          <a:xfrm>
            <a:off x="8378973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881410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253042" y="4033157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2285043" y="2824843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285043" y="229678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4317044" y="229678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1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4317044" y="4033157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1194824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091678" y="229678"/>
            <a:ext cx="2032001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9123679" y="229678"/>
            <a:ext cx="2032001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5664906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6322010" y="1567543"/>
            <a:ext cx="8160258" cy="4590146"/>
          </a:xfrm>
          <a:prstGeom prst="rect">
            <a:avLst/>
          </a:prstGeom>
          <a:noFill/>
          <a:effectLst>
            <a:outerShdw blurRad="457200" dist="571500" dir="10800000" algn="r" rotWithShape="0">
              <a:schemeClr val="tx2">
                <a:lumMod val="50000"/>
                <a:alpha val="50000"/>
              </a:schemeClr>
            </a:outerShdw>
          </a:effectLst>
          <a:scene3d>
            <a:camera prst="isometricTopUp">
              <a:rot lat="19800000" lon="19800000" rev="2700000"/>
            </a:camera>
            <a:lightRig rig="soft" dir="t">
              <a:rot lat="0" lon="0" rev="5400000"/>
            </a:lightRig>
          </a:scene3d>
          <a:sp3d>
            <a:bevelT w="0" h="254000"/>
          </a:sp3d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-2910616" y="1975507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1194457" y="3687575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299530" y="5484068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136784" y="263439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346930" y="3772000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4241857" y="-1002518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8346930" y="793975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70956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2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3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3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8" grpId="0"/>
          <p:bldP spid="19" grpId="0"/>
          <p:bldP spid="20" grpId="0"/>
          <p:bldP spid="22" grpId="0"/>
          <p:bldP spid="24" grpId="0"/>
          <p:bldP spid="2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3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8" grpId="0"/>
          <p:bldP spid="19" grpId="0"/>
          <p:bldP spid="20" grpId="0"/>
          <p:bldP spid="22" grpId="0"/>
          <p:bldP spid="24" grpId="0"/>
          <p:bldP spid="25" grpId="0"/>
        </p:bldLst>
      </p:timing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674968" y="1744580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6615040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10902638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009274" y="1744580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9751005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10902638" cy="30621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1529755" y="1792706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334832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986189" y="1196985"/>
            <a:ext cx="3151762" cy="42187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2424930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10902638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-449463" y="2190139"/>
            <a:ext cx="4109578" cy="255087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380736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834542" y="1237129"/>
            <a:ext cx="2888987" cy="452717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6723529" y="3137647"/>
            <a:ext cx="4432151" cy="26266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5257387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5801733" y="2281085"/>
            <a:ext cx="3824749" cy="238923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398372908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7764650" y="1372929"/>
            <a:ext cx="2438850" cy="426251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418259084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185737" y="1792706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332723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38"/>
          <p:cNvGrpSpPr/>
          <p:nvPr userDrawn="1"/>
        </p:nvGrpSpPr>
        <p:grpSpPr>
          <a:xfrm rot="18900000">
            <a:off x="-208596" y="1378158"/>
            <a:ext cx="2149018" cy="4289758"/>
            <a:chOff x="3421706" y="1143000"/>
            <a:chExt cx="2530932" cy="5052117"/>
          </a:xfrm>
        </p:grpSpPr>
        <p:sp>
          <p:nvSpPr>
            <p:cNvPr id="24" name="Скругленный прямоугольник 39"/>
            <p:cNvSpPr/>
            <p:nvPr userDrawn="1"/>
          </p:nvSpPr>
          <p:spPr>
            <a:xfrm>
              <a:off x="5772337" y="2057401"/>
              <a:ext cx="180301" cy="487680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6" name="Скругленный прямоугольник 40"/>
            <p:cNvSpPr/>
            <p:nvPr userDrawn="1"/>
          </p:nvSpPr>
          <p:spPr>
            <a:xfrm>
              <a:off x="3421706" y="1971500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7" name="Скругленный прямоугольник 41"/>
            <p:cNvSpPr/>
            <p:nvPr userDrawn="1"/>
          </p:nvSpPr>
          <p:spPr>
            <a:xfrm>
              <a:off x="3421706" y="2530199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8" name="Скругленный прямоугольник 42"/>
            <p:cNvSpPr/>
            <p:nvPr userDrawn="1"/>
          </p:nvSpPr>
          <p:spPr>
            <a:xfrm>
              <a:off x="3421706" y="3041744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9" name="Скругленный прямоугольник 43"/>
            <p:cNvSpPr/>
            <p:nvPr userDrawn="1"/>
          </p:nvSpPr>
          <p:spPr>
            <a:xfrm>
              <a:off x="3453659" y="1143000"/>
              <a:ext cx="2465281" cy="505211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0" name="Овал 44"/>
            <p:cNvSpPr/>
            <p:nvPr userDrawn="1"/>
          </p:nvSpPr>
          <p:spPr>
            <a:xfrm>
              <a:off x="4481234" y="5699769"/>
              <a:ext cx="410131" cy="406782"/>
            </a:xfrm>
            <a:prstGeom prst="ellipse">
              <a:avLst/>
            </a:prstGeom>
            <a:noFill/>
            <a:ln w="15875">
              <a:gradFill flip="none" rotWithShape="1">
                <a:gsLst>
                  <a:gs pos="32000">
                    <a:schemeClr val="tx1">
                      <a:lumMod val="65000"/>
                      <a:lumOff val="35000"/>
                    </a:schemeClr>
                  </a:gs>
                  <a:gs pos="71000">
                    <a:schemeClr val="bg1">
                      <a:lumMod val="95000"/>
                    </a:schemeClr>
                  </a:gs>
                  <a:gs pos="0">
                    <a:schemeClr val="bg1">
                      <a:lumMod val="6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1" name="Скругленный прямоугольник 45"/>
            <p:cNvSpPr/>
            <p:nvPr userDrawn="1"/>
          </p:nvSpPr>
          <p:spPr>
            <a:xfrm>
              <a:off x="4372270" y="1457767"/>
              <a:ext cx="628058" cy="45719"/>
            </a:xfrm>
            <a:prstGeom prst="roundRect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2" name="Овал 46"/>
            <p:cNvSpPr/>
            <p:nvPr userDrawn="1"/>
          </p:nvSpPr>
          <p:spPr>
            <a:xfrm flipH="1">
              <a:off x="4159907" y="1451578"/>
              <a:ext cx="59518" cy="58098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3" name="Овал 47"/>
            <p:cNvSpPr/>
            <p:nvPr userDrawn="1"/>
          </p:nvSpPr>
          <p:spPr>
            <a:xfrm flipH="1">
              <a:off x="4656540" y="1271335"/>
              <a:ext cx="59518" cy="58098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</p:grpSp>
      <p:sp>
        <p:nvSpPr>
          <p:cNvPr id="34" name="Picture Placeholder 2"/>
          <p:cNvSpPr>
            <a:spLocks noGrp="1"/>
          </p:cNvSpPr>
          <p:nvPr>
            <p:ph type="pic" sz="quarter" idx="13" hasCustomPrompt="1"/>
          </p:nvPr>
        </p:nvSpPr>
        <p:spPr>
          <a:xfrm rot="18900000">
            <a:off x="-49718" y="1925471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  <p:sp>
        <p:nvSpPr>
          <p:cNvPr id="35" name="Picture Placeholder 2"/>
          <p:cNvSpPr>
            <a:spLocks noGrp="1"/>
          </p:cNvSpPr>
          <p:nvPr>
            <p:ph type="pic" sz="quarter" idx="14" hasCustomPrompt="1"/>
          </p:nvPr>
        </p:nvSpPr>
        <p:spPr>
          <a:xfrm rot="18900000">
            <a:off x="1605355" y="369533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15" hasCustomPrompt="1"/>
          </p:nvPr>
        </p:nvSpPr>
        <p:spPr>
          <a:xfrm rot="18900000">
            <a:off x="3173019" y="-1144134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</p:spTree>
    <p:extLst>
      <p:ext uri="{BB962C8B-B14F-4D97-AF65-F5344CB8AC3E}">
        <p14:creationId xmlns:p14="http://schemas.microsoft.com/office/powerpoint/2010/main" val="5068011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23"/>
          <p:cNvSpPr>
            <a:spLocks noGrp="1"/>
          </p:cNvSpPr>
          <p:nvPr>
            <p:ph type="pic" sz="quarter" idx="12" hasCustomPrompt="1"/>
          </p:nvPr>
        </p:nvSpPr>
        <p:spPr>
          <a:xfrm>
            <a:off x="3538748" y="5062901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6" name="Freeform: Shape 23"/>
          <p:cNvSpPr>
            <a:spLocks noGrp="1"/>
          </p:cNvSpPr>
          <p:nvPr>
            <p:ph type="pic" sz="quarter" idx="13" hasCustomPrompt="1"/>
          </p:nvPr>
        </p:nvSpPr>
        <p:spPr>
          <a:xfrm>
            <a:off x="5390408" y="3926666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7" name="Freeform: Shape 23"/>
          <p:cNvSpPr>
            <a:spLocks noGrp="1"/>
          </p:cNvSpPr>
          <p:nvPr>
            <p:ph type="pic" sz="quarter" idx="14" hasCustomPrompt="1"/>
          </p:nvPr>
        </p:nvSpPr>
        <p:spPr>
          <a:xfrm>
            <a:off x="7242068" y="2669366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8" name="Freeform: Shape 23"/>
          <p:cNvSpPr>
            <a:spLocks noGrp="1"/>
          </p:cNvSpPr>
          <p:nvPr>
            <p:ph type="pic" sz="quarter" idx="15" hasCustomPrompt="1"/>
          </p:nvPr>
        </p:nvSpPr>
        <p:spPr>
          <a:xfrm>
            <a:off x="9093728" y="1498252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9" name="Freeform: Shape 23"/>
          <p:cNvSpPr>
            <a:spLocks noGrp="1"/>
          </p:cNvSpPr>
          <p:nvPr>
            <p:ph type="pic" sz="quarter" idx="16" hasCustomPrompt="1"/>
          </p:nvPr>
        </p:nvSpPr>
        <p:spPr>
          <a:xfrm>
            <a:off x="10945388" y="251460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20" name="Freeform: Shape 23"/>
          <p:cNvSpPr>
            <a:spLocks noGrp="1"/>
          </p:cNvSpPr>
          <p:nvPr>
            <p:ph type="pic" sz="quarter" idx="17" hasCustomPrompt="1"/>
          </p:nvPr>
        </p:nvSpPr>
        <p:spPr>
          <a:xfrm>
            <a:off x="9093728" y="4831674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21" name="Freeform: Shape 23"/>
          <p:cNvSpPr>
            <a:spLocks noGrp="1"/>
          </p:cNvSpPr>
          <p:nvPr>
            <p:ph type="pic" sz="quarter" idx="18" hasCustomPrompt="1"/>
          </p:nvPr>
        </p:nvSpPr>
        <p:spPr>
          <a:xfrm>
            <a:off x="10945388" y="3574374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75879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037485" y="36074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0400000" lon="18840000" rev="462000"/>
            </a:camera>
            <a:lightRig rig="threePt" dir="t"/>
          </a:scene3d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3651740" y="33407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1000000" lon="18600000" rev="114000"/>
            </a:camera>
            <a:lightRig rig="threePt" dir="t">
              <a:rot lat="0" lon="0" rev="3000000"/>
            </a:lightRig>
          </a:scene3d>
          <a:sp3d extrusionH="63500" prstMaterial="matte"/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65995" y="34931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1594000" lon="18360000" rev="20940000"/>
            </a:camera>
            <a:lightRig rig="threePt" dir="t">
              <a:rot lat="0" lon="0" rev="6600000"/>
            </a:lightRig>
          </a:scene3d>
          <a:sp3d extrusionH="63500" prstMaterial="matte"/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8668300" y="4023597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1200000" lon="18000000" rev="19260000"/>
            </a:camera>
            <a:lightRig rig="threePt" dir="t">
              <a:rot lat="0" lon="0" rev="6000000"/>
            </a:lightRig>
          </a:scene3d>
          <a:sp3d extrusionH="63500" prstMaterial="matte"/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2694477" y="5599062"/>
            <a:ext cx="372533" cy="289513"/>
          </a:xfrm>
          <a:prstGeom prst="ellipse">
            <a:avLst/>
          </a:prstGeom>
          <a:solidFill>
            <a:srgbClr val="DDE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19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6094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0D6B8E3E-517F-D640-894F-BD6767B6E35B}" type="datetimeFigureOut">
              <a:rPr lang="pl-PL" smtClean="0"/>
              <a:pPr/>
              <a:t>04.03.2019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D61FA71A-D270-8942-AC35-8E9386E3E62F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57091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79287EC-2C1A-DD43-A976-6F587064E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49405C3D-962A-7942-B239-F9BC117348E6}" type="datetimeFigureOut">
              <a:rPr lang="pl-PL" smtClean="0"/>
              <a:pPr/>
              <a:t>04.03.2019</a:t>
            </a:fld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781EC9F-59D9-CE48-87E7-4C6EB7DB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9C1461E-9033-0841-93FA-55BDF438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62E28B7C-EE81-ED49-BBDB-C3F4D700010E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87263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3A729-3C5E-384F-940B-413173B6A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A5D39BF-2DCF-A54B-BAB9-0C6A9A3B1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73228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1253006"/>
            <a:ext cx="2888987" cy="452717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3142029" y="3153524"/>
            <a:ext cx="5468471" cy="26266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314129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E23245-2A25-3E4B-A86B-D31868AF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378E01-B99D-4F46-BCF3-7E7BDB11C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04391640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690FA4-A2D8-B249-A7A9-74BA2E82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5516249-3046-9943-AB9D-AF7835B4C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57534248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F5C008-2134-6345-91DE-5305A57CA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1CA1FC-CC38-054C-B7C6-854F9C171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87E6425-435E-BD4F-88FA-E6FC94358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2962530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2ACFF5-59C4-9A45-BBFD-F2A426D0F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70CF43D-7BB4-4048-A553-AD1EAD6A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7F92D96-E864-AB44-8687-2B245D2BD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AE4953D-2499-C042-9A00-7E65576B6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BFE39BE-CD7E-B14A-A53F-2E38E1765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1069016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73380A-D886-B545-BB75-F85638F25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4428423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03713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7F4276-8CFA-F146-B277-3B18A792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A4F6EA-8511-974D-A71C-E5D555AC5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Myriad Pro" panose="020B0503030403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DA5478E-C882-C546-A77C-CE343E2E2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Myriad Pro" panose="020B05030304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44347824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CE34A0-B07B-8844-9684-74137D4C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AAFA719-7D90-E34B-A5E0-385E402161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5EB0D52-BEFC-6F41-B145-32BC39A0C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Myriad Pro" panose="020B05030304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8876439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4C1AF7-0AE1-CF41-9F32-940DBFB58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A974569-6868-2048-9988-89BAD85E8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411678769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4F29C4-246B-0E4C-8B7C-60DF8B883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67A55C0-82D8-834A-B2A8-93C13B5FE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2029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1382917" y="816178"/>
            <a:ext cx="4462072" cy="517604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844989" y="816178"/>
            <a:ext cx="4713083" cy="22770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57164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814476"/>
            <a:ext cx="4462072" cy="517604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1382917" y="814476"/>
            <a:ext cx="4713083" cy="22770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4178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FE11680C-929A-4A44-84B6-EB709BD737F1}"/>
              </a:ext>
            </a:extLst>
          </p:cNvPr>
          <p:cNvSpPr/>
          <p:nvPr userDrawn="1"/>
        </p:nvSpPr>
        <p:spPr>
          <a:xfrm>
            <a:off x="127145" y="119270"/>
            <a:ext cx="11952212" cy="6628322"/>
          </a:xfrm>
          <a:prstGeom prst="rect">
            <a:avLst/>
          </a:prstGeom>
          <a:pattFill prst="dashDn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643240" y="6420644"/>
            <a:ext cx="4526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C6ABB218-E593-48E3-A08E-10DB16D9BFE7}" type="slidenum">
              <a:rPr lang="en-US" sz="1400" b="0" i="0" smtClean="0">
                <a:solidFill>
                  <a:schemeClr val="tx1"/>
                </a:solidFill>
                <a:latin typeface="Myriad Pro" panose="020B0503030403020204" pitchFamily="34" charset="0"/>
                <a:ea typeface="Raleway" charset="0"/>
                <a:cs typeface="Raleway" charset="0"/>
              </a:rPr>
              <a:pPr algn="ctr"/>
              <a:t>‹#›</a:t>
            </a:fld>
            <a:endParaRPr lang="en-US" sz="1400" b="0" i="0" dirty="0">
              <a:solidFill>
                <a:schemeClr val="tx1"/>
              </a:solidFill>
              <a:latin typeface="Myriad Pro" panose="020B0503030403020204" pitchFamily="34" charset="0"/>
              <a:ea typeface="Raleway" charset="0"/>
              <a:cs typeface="Raleway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EA704D40-01A3-4047-8575-622473FC5A6A}"/>
              </a:ext>
            </a:extLst>
          </p:cNvPr>
          <p:cNvPicPr>
            <a:picLocks noChangeAspect="1"/>
          </p:cNvPicPr>
          <p:nvPr userDrawn="1"/>
        </p:nvPicPr>
        <p:blipFill>
          <a:blip r:embed="rId7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96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  <p:sldLayoutId id="2147483810" r:id="rId30"/>
    <p:sldLayoutId id="2147483811" r:id="rId31"/>
    <p:sldLayoutId id="2147483812" r:id="rId32"/>
    <p:sldLayoutId id="2147483813" r:id="rId33"/>
    <p:sldLayoutId id="2147483814" r:id="rId34"/>
    <p:sldLayoutId id="2147483815" r:id="rId35"/>
    <p:sldLayoutId id="2147483816" r:id="rId36"/>
    <p:sldLayoutId id="2147483817" r:id="rId37"/>
    <p:sldLayoutId id="2147483818" r:id="rId38"/>
    <p:sldLayoutId id="2147483819" r:id="rId39"/>
    <p:sldLayoutId id="2147483820" r:id="rId40"/>
    <p:sldLayoutId id="2147483821" r:id="rId41"/>
    <p:sldLayoutId id="2147483822" r:id="rId42"/>
    <p:sldLayoutId id="2147483823" r:id="rId43"/>
    <p:sldLayoutId id="2147483824" r:id="rId44"/>
    <p:sldLayoutId id="2147483825" r:id="rId45"/>
    <p:sldLayoutId id="2147483826" r:id="rId46"/>
    <p:sldLayoutId id="2147483827" r:id="rId47"/>
    <p:sldLayoutId id="2147483828" r:id="rId48"/>
    <p:sldLayoutId id="2147483829" r:id="rId49"/>
    <p:sldLayoutId id="2147483830" r:id="rId50"/>
    <p:sldLayoutId id="2147483831" r:id="rId51"/>
    <p:sldLayoutId id="2147483832" r:id="rId52"/>
    <p:sldLayoutId id="2147483833" r:id="rId53"/>
    <p:sldLayoutId id="2147483834" r:id="rId54"/>
    <p:sldLayoutId id="2147483835" r:id="rId55"/>
    <p:sldLayoutId id="2147483836" r:id="rId56"/>
    <p:sldLayoutId id="2147483837" r:id="rId57"/>
    <p:sldLayoutId id="2147483838" r:id="rId58"/>
    <p:sldLayoutId id="2147483839" r:id="rId59"/>
    <p:sldLayoutId id="2147483840" r:id="rId60"/>
    <p:sldLayoutId id="2147483841" r:id="rId61"/>
    <p:sldLayoutId id="2147483842" r:id="rId62"/>
    <p:sldLayoutId id="2147483843" r:id="rId63"/>
    <p:sldLayoutId id="2147483844" r:id="rId64"/>
    <p:sldLayoutId id="2147483845" r:id="rId65"/>
    <p:sldLayoutId id="2147483846" r:id="rId66"/>
    <p:sldLayoutId id="2147483847" r:id="rId67"/>
    <p:sldLayoutId id="2147483848" r:id="rId6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419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9235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F14AB0F7-133E-4EBD-85B0-CA4F0F592AE6}"/>
              </a:ext>
            </a:extLst>
          </p:cNvPr>
          <p:cNvSpPr/>
          <p:nvPr/>
        </p:nvSpPr>
        <p:spPr>
          <a:xfrm>
            <a:off x="523462" y="1473867"/>
            <a:ext cx="10912554" cy="4462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NAJCZĘSTSZE SYMPTOMY I OBJAWY TO: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zawodzi pamięć krótkotrwała (co było na obiad), a chory dobrze pamięta wydarzenia z dzieciństwa;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zaburzenia orientacji w terenie i koncentracji (rozpoczęcie i zakończenie zadania);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trudności z wykonywaniem znanych czynności (np. mycia się, sprzątania);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trudności z rozumieniem innych i wymową;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trudności z rozpoznawaniem rodziny i znajomych a nawet siebie (nie poznawanie odbicia w lustrze).</a:t>
            </a:r>
            <a:endParaRPr lang="pl-PL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72C94FE-09F6-904A-8E3F-94E391EDED88}"/>
              </a:ext>
            </a:extLst>
          </p:cNvPr>
          <p:cNvSpPr txBox="1"/>
          <p:nvPr/>
        </p:nvSpPr>
        <p:spPr>
          <a:xfrm>
            <a:off x="523462" y="517604"/>
            <a:ext cx="4148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Choroba Alzheimera</a:t>
            </a:r>
          </a:p>
        </p:txBody>
      </p:sp>
    </p:spTree>
    <p:extLst>
      <p:ext uri="{BB962C8B-B14F-4D97-AF65-F5344CB8AC3E}">
        <p14:creationId xmlns:p14="http://schemas.microsoft.com/office/powerpoint/2010/main" val="771244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4EACBAAB-1B79-44D3-9F45-62F5C7226BF3}"/>
              </a:ext>
            </a:extLst>
          </p:cNvPr>
          <p:cNvSpPr/>
          <p:nvPr/>
        </p:nvSpPr>
        <p:spPr>
          <a:xfrm>
            <a:off x="619626" y="1582153"/>
            <a:ext cx="11249528" cy="2800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Występuje średnio w wieku 58 lat. Częstość występowania tego schorzenia wzrasta wraz z wiekiem. To choroba która polega na zaniku struktury mózgu tzw. istoty czarnej, która reguluje płynność i szybkość ruchu. Przyczyna tej choroby nie jest na dzisiaj znana. Chory jest często pochylony do przodu, chodzi drobnymi kroczkami, wolno. Mimika twarzy jest uboga, mruganie powiek dużo rzadsze niż u osoby zdrowej.</a:t>
            </a:r>
            <a:endParaRPr lang="pl-PL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480C5188-D770-834F-B287-C7E82C55F1E7}"/>
              </a:ext>
            </a:extLst>
          </p:cNvPr>
          <p:cNvSpPr txBox="1"/>
          <p:nvPr/>
        </p:nvSpPr>
        <p:spPr>
          <a:xfrm>
            <a:off x="523462" y="517604"/>
            <a:ext cx="4251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Choroba Parkinsona</a:t>
            </a:r>
          </a:p>
        </p:txBody>
      </p:sp>
    </p:spTree>
    <p:extLst>
      <p:ext uri="{BB962C8B-B14F-4D97-AF65-F5344CB8AC3E}">
        <p14:creationId xmlns:p14="http://schemas.microsoft.com/office/powerpoint/2010/main" val="84591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AB65E706-AABB-4B0F-8351-C6C5E3C1326C}"/>
              </a:ext>
            </a:extLst>
          </p:cNvPr>
          <p:cNvSpPr/>
          <p:nvPr/>
        </p:nvSpPr>
        <p:spPr>
          <a:xfrm>
            <a:off x="523462" y="1588168"/>
            <a:ext cx="10960768" cy="3908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NAJCZĘSTSZE SYMPTOMY I OBJAWY TO:</a:t>
            </a:r>
            <a:endParaRPr lang="pl-PL" sz="24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sz="2400" dirty="0"/>
              <a:t>– brak radości życia;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wzmożenie napięcia mięśniowego;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aktywność w fazie REM snu (krzyczenie, machanie rękami, wstawanie);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osłabienie węchu (nieodczuwanie zapachu potraw, kwiatów, perfum);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przewlekłe zaparcia;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pogorszenie sprawności ruchowej, spowolnienie ruchowe.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4008F0E-A333-EC48-9E1D-E9A252B31E38}"/>
              </a:ext>
            </a:extLst>
          </p:cNvPr>
          <p:cNvSpPr txBox="1"/>
          <p:nvPr/>
        </p:nvSpPr>
        <p:spPr>
          <a:xfrm>
            <a:off x="523462" y="517604"/>
            <a:ext cx="4251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Choroba Parkinsona</a:t>
            </a:r>
          </a:p>
        </p:txBody>
      </p:sp>
    </p:spTree>
    <p:extLst>
      <p:ext uri="{BB962C8B-B14F-4D97-AF65-F5344CB8AC3E}">
        <p14:creationId xmlns:p14="http://schemas.microsoft.com/office/powerpoint/2010/main" val="21224946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3B2BC926-BECF-6A4C-8182-9B9838C48B91}"/>
              </a:ext>
            </a:extLst>
          </p:cNvPr>
          <p:cNvSpPr txBox="1"/>
          <p:nvPr/>
        </p:nvSpPr>
        <p:spPr>
          <a:xfrm>
            <a:off x="523462" y="517604"/>
            <a:ext cx="4251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Choroba Parkinsona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F1F05B4F-0B20-4C41-8F8F-20D783ABC2AB}"/>
              </a:ext>
            </a:extLst>
          </p:cNvPr>
          <p:cNvSpPr/>
          <p:nvPr/>
        </p:nvSpPr>
        <p:spPr>
          <a:xfrm>
            <a:off x="523462" y="1588168"/>
            <a:ext cx="10960768" cy="3908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NAJCZĘSTSZE SYMPTOMY I OBJAWY TO:</a:t>
            </a:r>
            <a:endParaRPr lang="pl-PL" sz="24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sz="2400" dirty="0"/>
              <a:t>– drżenie spoczynkowe;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skłonność do upadków;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ślinotok (sączenie się śliny z ust, trudności z przełykaniem);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zaburzenia psychiczne z omamami, zwłaszcza w porze wieczornej;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niewyraźna, cicha mowa;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ruchy mimowolne czyli dyskinezy.</a:t>
            </a:r>
          </a:p>
        </p:txBody>
      </p:sp>
    </p:spTree>
    <p:extLst>
      <p:ext uri="{BB962C8B-B14F-4D97-AF65-F5344CB8AC3E}">
        <p14:creationId xmlns:p14="http://schemas.microsoft.com/office/powerpoint/2010/main" val="2917679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2CA480AF-A6EA-BC46-9ED2-010F67C7AC36}"/>
              </a:ext>
            </a:extLst>
          </p:cNvPr>
          <p:cNvSpPr txBox="1"/>
          <p:nvPr/>
        </p:nvSpPr>
        <p:spPr>
          <a:xfrm>
            <a:off x="523462" y="517604"/>
            <a:ext cx="4251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Choroba Parkinsona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995D83A1-8AC6-6142-B116-D63AF0E544F6}"/>
              </a:ext>
            </a:extLst>
          </p:cNvPr>
          <p:cNvSpPr/>
          <p:nvPr/>
        </p:nvSpPr>
        <p:spPr>
          <a:xfrm>
            <a:off x="523462" y="1588168"/>
            <a:ext cx="10960768" cy="5016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NAJCZĘSTSZE SYMPTOMY I OBJAWY TO:</a:t>
            </a:r>
            <a:endParaRPr lang="pl-PL" sz="24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sz="2400" dirty="0"/>
              <a:t>– bolesne skurcze mięśni (np. podwijanie stopy, wykręcenie ręki i nogi);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zaburzone odczuwanie temperatury otoczenia (jest gorąco, a osobie chorej jest zimno i odwrotnie);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senność zaraz po posiłku (wyraźny brak aktywności);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nietrzymanie moczu lub jego częste oddawanie (konieczne jest używanie </a:t>
            </a:r>
            <a:r>
              <a:rPr lang="pl-PL" sz="2400" dirty="0" err="1"/>
              <a:t>pieluchomajtek</a:t>
            </a:r>
            <a:r>
              <a:rPr lang="pl-PL" sz="2400" dirty="0"/>
              <a:t> lub bliskość toalety).</a:t>
            </a:r>
          </a:p>
          <a:p>
            <a:pPr>
              <a:lnSpc>
                <a:spcPct val="150000"/>
              </a:lnSpc>
            </a:pPr>
            <a:endParaRPr lang="pl-PL" sz="2400" dirty="0"/>
          </a:p>
          <a:p>
            <a:pPr>
              <a:lnSpc>
                <a:spcPct val="150000"/>
              </a:lnSpc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605597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046C4881-1E1C-488D-8C32-4FA7B516C817}"/>
              </a:ext>
            </a:extLst>
          </p:cNvPr>
          <p:cNvSpPr/>
          <p:nvPr/>
        </p:nvSpPr>
        <p:spPr>
          <a:xfrm>
            <a:off x="523462" y="1588170"/>
            <a:ext cx="11051005" cy="3908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Zajmuje trzecie miejsce jeżeli chodzi o zgony ludzi, po chorobach serca </a:t>
            </a:r>
            <a:br>
              <a:rPr lang="pl-PL" sz="2400" dirty="0"/>
            </a:br>
            <a:r>
              <a:rPr lang="pl-PL" sz="2400" dirty="0"/>
              <a:t>i nowotworach. Jest to najczęstsza przyczyna niepełnosprawności osób po 40-tym roku życia. To zaburzenie czynności mózgu, którego objawy utrzymują się dłużej niż 24 godziny. Głównym czynnikiem występowania udaru bywa nadciśnienie tętnicze ale także cukrzyca, migotanie przedsionków, wysokie stężenia cholesterolu </a:t>
            </a:r>
            <a:br>
              <a:rPr lang="pl-PL" sz="2400" dirty="0"/>
            </a:br>
            <a:r>
              <a:rPr lang="pl-PL" sz="2400" dirty="0"/>
              <a:t>i </a:t>
            </a:r>
            <a:r>
              <a:rPr lang="pl-PL" sz="2400" dirty="0" err="1"/>
              <a:t>triglicerydów</a:t>
            </a:r>
            <a:r>
              <a:rPr lang="pl-PL" sz="2400" dirty="0"/>
              <a:t> (zaburzenia lipidowe), palenie tytoniu, palenie papierosów, otyłość, brak ruchu.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7134176-9FD3-B44A-8151-AA8A8E054ED6}"/>
              </a:ext>
            </a:extLst>
          </p:cNvPr>
          <p:cNvSpPr txBox="1"/>
          <p:nvPr/>
        </p:nvSpPr>
        <p:spPr>
          <a:xfrm>
            <a:off x="523462" y="517604"/>
            <a:ext cx="25699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Udar mózgu</a:t>
            </a:r>
          </a:p>
        </p:txBody>
      </p:sp>
    </p:spTree>
    <p:extLst>
      <p:ext uri="{BB962C8B-B14F-4D97-AF65-F5344CB8AC3E}">
        <p14:creationId xmlns:p14="http://schemas.microsoft.com/office/powerpoint/2010/main" val="1715718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AC82568F-2ED5-4ECE-91E1-EE17212091CA}"/>
              </a:ext>
            </a:extLst>
          </p:cNvPr>
          <p:cNvSpPr/>
          <p:nvPr/>
        </p:nvSpPr>
        <p:spPr>
          <a:xfrm>
            <a:off x="523461" y="1586772"/>
            <a:ext cx="11044901" cy="3354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Jest zapalną chorobą ośrodkowego układu nerwowego, prowadzącą do uszkodzenia istoty białej. Przyczyna powstania uszkodzeń nie jest do końca rozpoznana.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Bierze się pod uwagę czynniki genetyczne, infekcje wirusowe, mechanizm autoimmunologiczny.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 TA CHOROBA JEST NAJCZĘSTSZĄ NEUROLOGICZNĄ PRZYCZYNĄ INWALIDZTWA LUDZI MŁODYCH. NAJCZĘŚCIEJ CHORUJĄ KOBIETY.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97D1317-DDCE-CC4D-A08D-ED5172380B30}"/>
              </a:ext>
            </a:extLst>
          </p:cNvPr>
          <p:cNvSpPr txBox="1"/>
          <p:nvPr/>
        </p:nvSpPr>
        <p:spPr>
          <a:xfrm>
            <a:off x="523462" y="517604"/>
            <a:ext cx="45672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Stwardnienie rozsiane</a:t>
            </a:r>
          </a:p>
        </p:txBody>
      </p:sp>
    </p:spTree>
    <p:extLst>
      <p:ext uri="{BB962C8B-B14F-4D97-AF65-F5344CB8AC3E}">
        <p14:creationId xmlns:p14="http://schemas.microsoft.com/office/powerpoint/2010/main" val="42028441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B0C25ECD-8673-437B-9F47-81FFB97F8D54}"/>
              </a:ext>
            </a:extLst>
          </p:cNvPr>
          <p:cNvSpPr/>
          <p:nvPr/>
        </p:nvSpPr>
        <p:spPr>
          <a:xfrm>
            <a:off x="523462" y="1583568"/>
            <a:ext cx="10858412" cy="1692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</a:rPr>
              <a:t>To nowy okres rozwojowy o innych niż poprzednio możliwościach. </a:t>
            </a:r>
          </a:p>
          <a:p>
            <a:pPr>
              <a:lnSpc>
                <a:spcPct val="150000"/>
              </a:lnSpc>
            </a:pPr>
            <a:r>
              <a:rPr lang="pl-PL" sz="2400" dirty="0">
                <a:ea typeface="Times New Roman" panose="02020603050405020304" pitchFamily="18" charset="0"/>
              </a:rPr>
              <a:t>To kolejny etap, gdzie zmniejszają się możliwości zewnętrzne naszego ciała,</a:t>
            </a:r>
            <a:br>
              <a:rPr lang="pl-PL" sz="2400" dirty="0">
                <a:ea typeface="Times New Roman" panose="02020603050405020304" pitchFamily="18" charset="0"/>
              </a:rPr>
            </a:br>
            <a:r>
              <a:rPr lang="pl-PL" sz="2400" dirty="0">
                <a:ea typeface="Times New Roman" panose="02020603050405020304" pitchFamily="18" charset="0"/>
              </a:rPr>
              <a:t>a zwiększają możliwości wewnętrzne, związane z rozwojem duchowym.</a:t>
            </a:r>
            <a:endParaRPr lang="pl-PL" sz="24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5C9120FB-814F-254F-8861-762A7B2B6F8D}"/>
              </a:ext>
            </a:extLst>
          </p:cNvPr>
          <p:cNvSpPr txBox="1"/>
          <p:nvPr/>
        </p:nvSpPr>
        <p:spPr>
          <a:xfrm>
            <a:off x="523462" y="517604"/>
            <a:ext cx="16658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Starość</a:t>
            </a:r>
          </a:p>
        </p:txBody>
      </p:sp>
    </p:spTree>
    <p:extLst>
      <p:ext uri="{BB962C8B-B14F-4D97-AF65-F5344CB8AC3E}">
        <p14:creationId xmlns:p14="http://schemas.microsoft.com/office/powerpoint/2010/main" val="1668311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92598DF9-D146-4DDB-BA7F-8A9131CF8E69}"/>
              </a:ext>
            </a:extLst>
          </p:cNvPr>
          <p:cNvSpPr txBox="1"/>
          <p:nvPr/>
        </p:nvSpPr>
        <p:spPr>
          <a:xfrm>
            <a:off x="523462" y="1583722"/>
            <a:ext cx="9151694" cy="335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Czynniki wewnętrzne, które powodują lub przyspieszają starzenie,</a:t>
            </a:r>
            <a:br>
              <a:rPr lang="pl-PL" sz="2400" dirty="0"/>
            </a:br>
            <a:r>
              <a:rPr lang="pl-PL" sz="2400" dirty="0"/>
              <a:t>to np. genetyka, styl życia, niedobór tlenu…</a:t>
            </a:r>
          </a:p>
          <a:p>
            <a:pPr>
              <a:lnSpc>
                <a:spcPct val="150000"/>
              </a:lnSpc>
            </a:pPr>
            <a:endParaRPr lang="pl-PL" sz="2400" dirty="0"/>
          </a:p>
          <a:p>
            <a:pPr>
              <a:lnSpc>
                <a:spcPct val="150000"/>
              </a:lnSpc>
            </a:pPr>
            <a:r>
              <a:rPr lang="pl-PL" sz="2400" dirty="0"/>
              <a:t>Czynniki zewnętrzne, które powodują lub przyspieszają starzenie, </a:t>
            </a:r>
            <a:br>
              <a:rPr lang="pl-PL" sz="2400" dirty="0"/>
            </a:br>
            <a:r>
              <a:rPr lang="pl-PL" sz="2400" dirty="0"/>
              <a:t>to np. tryb życia, odżywianie się, promieniowanie kosmiczne…</a:t>
            </a:r>
          </a:p>
          <a:p>
            <a:pPr>
              <a:lnSpc>
                <a:spcPct val="150000"/>
              </a:lnSpc>
            </a:pPr>
            <a:endParaRPr lang="pl-PL" sz="24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CC18FFE-F975-B440-A369-2C174FB0FE53}"/>
              </a:ext>
            </a:extLst>
          </p:cNvPr>
          <p:cNvSpPr txBox="1"/>
          <p:nvPr/>
        </p:nvSpPr>
        <p:spPr>
          <a:xfrm>
            <a:off x="523462" y="517604"/>
            <a:ext cx="16658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Starość</a:t>
            </a:r>
          </a:p>
        </p:txBody>
      </p:sp>
    </p:spTree>
    <p:extLst>
      <p:ext uri="{BB962C8B-B14F-4D97-AF65-F5344CB8AC3E}">
        <p14:creationId xmlns:p14="http://schemas.microsoft.com/office/powerpoint/2010/main" val="17561193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A328B79-E48A-4446-BD9E-BD0F266B2B93}"/>
              </a:ext>
            </a:extLst>
          </p:cNvPr>
          <p:cNvSpPr txBox="1"/>
          <p:nvPr/>
        </p:nvSpPr>
        <p:spPr>
          <a:xfrm>
            <a:off x="523462" y="1586883"/>
            <a:ext cx="10636366" cy="1692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Ludzie starsi i niepełnosprawni chorują na depresję </a:t>
            </a:r>
            <a:br>
              <a:rPr lang="pl-PL" sz="2400" dirty="0"/>
            </a:br>
            <a:r>
              <a:rPr lang="pl-PL" sz="2400" dirty="0"/>
              <a:t>lub mają epizody depresyjne z powodu uwięzienia przez chorobę </a:t>
            </a:r>
            <a:br>
              <a:rPr lang="pl-PL" sz="2400" dirty="0"/>
            </a:br>
            <a:r>
              <a:rPr lang="pl-PL" sz="2400" dirty="0"/>
              <a:t>w tzw. „czterech ścianach”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98DB2D31-E508-674F-918A-ED9EBBBEFC95}"/>
              </a:ext>
            </a:extLst>
          </p:cNvPr>
          <p:cNvSpPr txBox="1"/>
          <p:nvPr/>
        </p:nvSpPr>
        <p:spPr>
          <a:xfrm>
            <a:off x="523462" y="517604"/>
            <a:ext cx="16658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Starość</a:t>
            </a:r>
          </a:p>
        </p:txBody>
      </p:sp>
    </p:spTree>
    <p:extLst>
      <p:ext uri="{BB962C8B-B14F-4D97-AF65-F5344CB8AC3E}">
        <p14:creationId xmlns:p14="http://schemas.microsoft.com/office/powerpoint/2010/main" val="246035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46CDC529-7D64-9741-9021-40A154CE3D59}"/>
              </a:ext>
            </a:extLst>
          </p:cNvPr>
          <p:cNvSpPr txBox="1"/>
          <p:nvPr/>
        </p:nvSpPr>
        <p:spPr>
          <a:xfrm>
            <a:off x="1031584" y="1647381"/>
            <a:ext cx="10260054" cy="2800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Świat XXI wieku przyniósł nam przyspieszone starzenie się społeczeństwa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Spadek przyrostu naturalnego i wydłużenie średniej długości życia sprawiają, że liczba seniorów już zaczyna przeważać nad osobami w wieku produkcyjnym.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W Polsce już w roku 2050 osoby powyżej 60 roku życia będą stanowiły połowę mieszkańców </a:t>
            </a:r>
          </a:p>
        </p:txBody>
      </p:sp>
    </p:spTree>
    <p:extLst>
      <p:ext uri="{BB962C8B-B14F-4D97-AF65-F5344CB8AC3E}">
        <p14:creationId xmlns:p14="http://schemas.microsoft.com/office/powerpoint/2010/main" val="14977835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09944A25-DC4B-874C-AB6B-35A3FD84872E}"/>
              </a:ext>
            </a:extLst>
          </p:cNvPr>
          <p:cNvSpPr txBox="1"/>
          <p:nvPr/>
        </p:nvSpPr>
        <p:spPr>
          <a:xfrm>
            <a:off x="523462" y="1419719"/>
            <a:ext cx="10729131" cy="4185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Pracują od wielu lat w krajach Unii Europejskiej na rzecz seniorów i osób niepełnosprawnych.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sz="2400" dirty="0"/>
              <a:t>Wychodząc poza salon fryzjerski czy kosmetyczny, przygotowują seniorów </a:t>
            </a:r>
            <a:br>
              <a:rPr lang="pl-PL" sz="2400" dirty="0"/>
            </a:br>
            <a:r>
              <a:rPr lang="pl-PL" sz="2400" dirty="0"/>
              <a:t>i osoby niepełnosprawne do ich urodzin, imienin, świąt i rocznic.</a:t>
            </a:r>
          </a:p>
          <a:p>
            <a:pPr>
              <a:lnSpc>
                <a:spcPct val="150000"/>
              </a:lnSpc>
            </a:pPr>
            <a:endParaRPr lang="pl-PL" dirty="0"/>
          </a:p>
          <a:p>
            <a:pPr>
              <a:lnSpc>
                <a:spcPct val="150000"/>
              </a:lnSpc>
            </a:pPr>
            <a:r>
              <a:rPr lang="pl-PL" sz="2400" dirty="0"/>
              <a:t>Osoby starsze i niepełnosprawne bardzo potrzebują serdeczności </a:t>
            </a:r>
            <a:br>
              <a:rPr lang="pl-PL" sz="2400" dirty="0"/>
            </a:br>
            <a:r>
              <a:rPr lang="pl-PL" sz="2400" dirty="0"/>
              <a:t>i pomocy w codziennym dbaniu o siebie.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ADF60E1D-B61E-B147-845F-3FDC0BA6FC3E}"/>
              </a:ext>
            </a:extLst>
          </p:cNvPr>
          <p:cNvSpPr txBox="1"/>
          <p:nvPr/>
        </p:nvSpPr>
        <p:spPr>
          <a:xfrm>
            <a:off x="523462" y="517604"/>
            <a:ext cx="64379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 err="1">
                <a:solidFill>
                  <a:srgbClr val="C00000"/>
                </a:solidFill>
                <a:latin typeface="+mj-lt"/>
              </a:rPr>
              <a:t>Socjofryzjer</a:t>
            </a:r>
            <a:r>
              <a:rPr lang="pl-PL" sz="3600" b="1" dirty="0">
                <a:solidFill>
                  <a:srgbClr val="C00000"/>
                </a:solidFill>
                <a:latin typeface="+mj-lt"/>
              </a:rPr>
              <a:t> i </a:t>
            </a:r>
            <a:r>
              <a:rPr lang="pl-PL" sz="3600" b="1" dirty="0" err="1">
                <a:solidFill>
                  <a:srgbClr val="C00000"/>
                </a:solidFill>
                <a:latin typeface="+mj-lt"/>
              </a:rPr>
              <a:t>socjokosmetyczka</a:t>
            </a:r>
            <a:endParaRPr lang="pl-PL" sz="36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64928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C1503AA-8426-A847-940C-80A30F0FA081}"/>
              </a:ext>
            </a:extLst>
          </p:cNvPr>
          <p:cNvSpPr txBox="1"/>
          <p:nvPr/>
        </p:nvSpPr>
        <p:spPr>
          <a:xfrm>
            <a:off x="523462" y="1616765"/>
            <a:ext cx="9492827" cy="16925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i="1" dirty="0">
                <a:latin typeface="Myriad Pro" panose="020B0503030403020204" pitchFamily="34" charset="0"/>
              </a:rPr>
              <a:t>Jest to dyscyplina medyczna zajmująca się profilaktyką, diagnozowaniem </a:t>
            </a:r>
            <a:br>
              <a:rPr lang="pl-PL" sz="2400" i="1" dirty="0">
                <a:latin typeface="Myriad Pro" panose="020B0503030403020204" pitchFamily="34" charset="0"/>
              </a:rPr>
            </a:br>
            <a:r>
              <a:rPr lang="pl-PL" sz="2400" i="1" dirty="0">
                <a:latin typeface="Myriad Pro" panose="020B0503030403020204" pitchFamily="34" charset="0"/>
              </a:rPr>
              <a:t>i leczeniem chorób wieku podeszłego i starczego. Wywodzi się bezpośrednio z interny współpracując z neurologią, psychiatrią, medycyną rodzinną. 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2087380-E6B8-3B4C-B1A7-E733D66EE66A}"/>
              </a:ext>
            </a:extLst>
          </p:cNvPr>
          <p:cNvSpPr txBox="1"/>
          <p:nvPr/>
        </p:nvSpPr>
        <p:spPr>
          <a:xfrm>
            <a:off x="4048627" y="4434071"/>
            <a:ext cx="76014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i="1" dirty="0"/>
              <a:t>Im bardziej w wiek, </a:t>
            </a:r>
          </a:p>
          <a:p>
            <a:pPr algn="r"/>
            <a:r>
              <a:rPr lang="pl-PL" i="1" dirty="0"/>
              <a:t>tym dbanie o osobę starszą czy niepełnosprawną</a:t>
            </a:r>
          </a:p>
          <a:p>
            <a:pPr algn="r"/>
            <a:r>
              <a:rPr lang="pl-PL" i="1" dirty="0"/>
              <a:t>łączy się z utrzymywaniem jej w dobrostanie godności</a:t>
            </a:r>
          </a:p>
          <a:p>
            <a:pPr algn="r"/>
            <a:r>
              <a:rPr lang="pl-PL" i="1" dirty="0"/>
              <a:t>i poczucia jej wyjątkowości </a:t>
            </a: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F1075E47-7BBC-854A-A3A3-4266BABA12DC}"/>
              </a:ext>
            </a:extLst>
          </p:cNvPr>
          <p:cNvSpPr txBox="1"/>
          <p:nvPr/>
        </p:nvSpPr>
        <p:spPr>
          <a:xfrm>
            <a:off x="523462" y="517604"/>
            <a:ext cx="18902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Geriatria</a:t>
            </a:r>
          </a:p>
        </p:txBody>
      </p:sp>
    </p:spTree>
    <p:extLst>
      <p:ext uri="{BB962C8B-B14F-4D97-AF65-F5344CB8AC3E}">
        <p14:creationId xmlns:p14="http://schemas.microsoft.com/office/powerpoint/2010/main" val="2248231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4167202D-44B7-A545-BD0E-99B1BCF2634C}"/>
              </a:ext>
            </a:extLst>
          </p:cNvPr>
          <p:cNvSpPr txBox="1"/>
          <p:nvPr/>
        </p:nvSpPr>
        <p:spPr>
          <a:xfrm>
            <a:off x="523462" y="1589213"/>
            <a:ext cx="7759148" cy="1138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Rozpoczyna się już między 30 a 40 rokiem życia. </a:t>
            </a:r>
            <a:br>
              <a:rPr lang="pl-PL" sz="2400" dirty="0"/>
            </a:br>
            <a:r>
              <a:rPr lang="pl-PL" sz="2400" dirty="0"/>
              <a:t>W ciele, fizjologii, psychice powstają określone zmiany. 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4EDF459-8C08-D84E-852E-C0C21C5656AD}"/>
              </a:ext>
            </a:extLst>
          </p:cNvPr>
          <p:cNvSpPr txBox="1"/>
          <p:nvPr/>
        </p:nvSpPr>
        <p:spPr>
          <a:xfrm>
            <a:off x="523462" y="517604"/>
            <a:ext cx="3446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Proces starzenia</a:t>
            </a:r>
          </a:p>
        </p:txBody>
      </p:sp>
    </p:spTree>
    <p:extLst>
      <p:ext uri="{BB962C8B-B14F-4D97-AF65-F5344CB8AC3E}">
        <p14:creationId xmlns:p14="http://schemas.microsoft.com/office/powerpoint/2010/main" val="815107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86E5E78C-0FA4-4222-8F39-3910CBC68FAC}"/>
              </a:ext>
            </a:extLst>
          </p:cNvPr>
          <p:cNvSpPr/>
          <p:nvPr/>
        </p:nvSpPr>
        <p:spPr>
          <a:xfrm>
            <a:off x="539415" y="541647"/>
            <a:ext cx="10860505" cy="4052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8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Zmiany i odmienności wieku podeszłego i starszego które będziesz obserwował/a  i stykał/a się w swojej pracy:</a:t>
            </a:r>
            <a:endParaRPr lang="pl-PL" sz="28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mniejsza lub ograniczona sprawność ruchowa(sztywność mięśni);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powiększona, stłuszczona wątroba (u kobiet zanik talii);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zmieniona chorobowo skóra;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zwiększona zawartość tkanki tłuszczowej i spadek mięśni.</a:t>
            </a:r>
            <a:endParaRPr lang="pl-PL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8272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74C51F53-F7B7-C94E-8D96-C74D5C561005}"/>
              </a:ext>
            </a:extLst>
          </p:cNvPr>
          <p:cNvSpPr/>
          <p:nvPr/>
        </p:nvSpPr>
        <p:spPr>
          <a:xfrm>
            <a:off x="539415" y="541648"/>
            <a:ext cx="10860505" cy="4734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8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Zmiany i odmienności wieku podeszłego i starszego które będziesz obserwował/a  i stykał/a się w swojej pracy:</a:t>
            </a:r>
            <a:endParaRPr lang="pl-PL" sz="28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wychudzenie, utrata wagi;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problemy z równowagą (skłonność do upadków);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wyostrzenie rysów;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powiększenie części chrzęstnych twarzy (nos, uszy);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przerzedzenie lub utrata włosów.</a:t>
            </a:r>
          </a:p>
        </p:txBody>
      </p:sp>
    </p:spTree>
    <p:extLst>
      <p:ext uri="{BB962C8B-B14F-4D97-AF65-F5344CB8AC3E}">
        <p14:creationId xmlns:p14="http://schemas.microsoft.com/office/powerpoint/2010/main" val="3239856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>
            <a:extLst>
              <a:ext uri="{FF2B5EF4-FFF2-40B4-BE49-F238E27FC236}">
                <a16:creationId xmlns:a16="http://schemas.microsoft.com/office/drawing/2014/main" id="{6CC21C9D-EE98-3540-8E81-81FFA443B8DF}"/>
              </a:ext>
            </a:extLst>
          </p:cNvPr>
          <p:cNvSpPr/>
          <p:nvPr/>
        </p:nvSpPr>
        <p:spPr>
          <a:xfrm>
            <a:off x="539415" y="541648"/>
            <a:ext cx="10860505" cy="4052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80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Zmiany i odmienności wieku podeszłego i starszego które będziesz obserwował/a  i stykał/a się w swojej pracy:</a:t>
            </a:r>
            <a:endParaRPr lang="pl-PL" sz="28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pochylony do przodu tułów;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mimowolne drżenie ciała;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przyjmowanie jednocześnie wielu leków (</a:t>
            </a:r>
            <a:r>
              <a:rPr lang="pl-PL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polipragmazja</a:t>
            </a: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osłabiona pamięć.</a:t>
            </a:r>
          </a:p>
        </p:txBody>
      </p:sp>
    </p:spTree>
    <p:extLst>
      <p:ext uri="{BB962C8B-B14F-4D97-AF65-F5344CB8AC3E}">
        <p14:creationId xmlns:p14="http://schemas.microsoft.com/office/powerpoint/2010/main" val="2395318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4A7CE857-7EE1-574B-9E1F-9D3004C5A01E}"/>
              </a:ext>
            </a:extLst>
          </p:cNvPr>
          <p:cNvSpPr txBox="1"/>
          <p:nvPr/>
        </p:nvSpPr>
        <p:spPr>
          <a:xfrm>
            <a:off x="542563" y="541421"/>
            <a:ext cx="10517326" cy="5201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latin typeface="+mj-lt"/>
              </a:rPr>
              <a:t>Najczęściej występujące choroby wieku podeszłego i starszego które będziesz obserwował/a i stykał/a się w swojej pracy: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cukrzyca,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osteoporoza,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zwyrodnienie stawów,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choroba Alzheimera,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choroba Parkinsona,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nadciśnienie tętnicze, 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wylew krwi do mózgu i inne. </a:t>
            </a:r>
          </a:p>
        </p:txBody>
      </p:sp>
    </p:spTree>
    <p:extLst>
      <p:ext uri="{BB962C8B-B14F-4D97-AF65-F5344CB8AC3E}">
        <p14:creationId xmlns:p14="http://schemas.microsoft.com/office/powerpoint/2010/main" val="2902459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>
            <a:extLst>
              <a:ext uri="{FF2B5EF4-FFF2-40B4-BE49-F238E27FC236}">
                <a16:creationId xmlns:a16="http://schemas.microsoft.com/office/drawing/2014/main" id="{DF168741-BE5D-4C1E-A179-84460E3274F5}"/>
              </a:ext>
            </a:extLst>
          </p:cNvPr>
          <p:cNvSpPr/>
          <p:nvPr/>
        </p:nvSpPr>
        <p:spPr>
          <a:xfrm>
            <a:off x="523461" y="1588250"/>
            <a:ext cx="10978727" cy="2928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Do chorób neurologicznych które mogą prowadzić  do inwalidztwa poprzez otępienie zalicza się: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Otępienia (np. choroba Alzheimera)</a:t>
            </a:r>
            <a:endParaRPr lang="pl-PL" sz="2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50000"/>
              </a:lnSpc>
              <a:spcAft>
                <a:spcPts val="1000"/>
              </a:spcAft>
            </a:pP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TO CHOROBA NIEULECZALNA. UPOŚLEDZA ZARÓWNO PAMIĘĆ JAK I WOLĘ </a:t>
            </a:r>
            <a:b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PRÓBY LOGICZNEGO ARGUMENTOWANIA NIE PRZYNOSZĄ REZULTATÓW.</a:t>
            </a:r>
            <a:endParaRPr lang="pl-PL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68C786AB-C94B-994E-AC85-3F60688830BE}"/>
              </a:ext>
            </a:extLst>
          </p:cNvPr>
          <p:cNvSpPr txBox="1"/>
          <p:nvPr/>
        </p:nvSpPr>
        <p:spPr>
          <a:xfrm>
            <a:off x="523462" y="517604"/>
            <a:ext cx="468269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3600" b="1" dirty="0">
                <a:solidFill>
                  <a:srgbClr val="C00000"/>
                </a:solidFill>
                <a:latin typeface="+mj-lt"/>
              </a:rPr>
              <a:t>Choroby neurologiczne</a:t>
            </a:r>
          </a:p>
        </p:txBody>
      </p:sp>
    </p:spTree>
    <p:extLst>
      <p:ext uri="{BB962C8B-B14F-4D97-AF65-F5344CB8AC3E}">
        <p14:creationId xmlns:p14="http://schemas.microsoft.com/office/powerpoint/2010/main" val="2868307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uavedigital">
      <a:dk1>
        <a:srgbClr val="44546A"/>
      </a:dk1>
      <a:lt1>
        <a:sysClr val="window" lastClr="FFFFFF"/>
      </a:lt1>
      <a:dk2>
        <a:srgbClr val="44546A"/>
      </a:dk2>
      <a:lt2>
        <a:srgbClr val="E7E6E6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0563C1"/>
      </a:hlink>
      <a:folHlink>
        <a:srgbClr val="954F72"/>
      </a:folHlink>
    </a:clrScheme>
    <a:fontScheme name="Titillium-Myriad Pro">
      <a:majorFont>
        <a:latin typeface="Titillium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706</Words>
  <Application>Microsoft Macintosh PowerPoint</Application>
  <PresentationFormat>Panoramiczny</PresentationFormat>
  <Paragraphs>91</Paragraphs>
  <Slides>20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28" baseType="lpstr">
      <vt:lpstr>Arial</vt:lpstr>
      <vt:lpstr>Calibri Light</vt:lpstr>
      <vt:lpstr>Myriad Pro</vt:lpstr>
      <vt:lpstr>Symbol</vt:lpstr>
      <vt:lpstr>Titillium</vt:lpstr>
      <vt:lpstr>Titillium Light</vt:lpstr>
      <vt:lpstr>Office Theme</vt:lpstr>
      <vt:lpstr>Projekt niestandardowy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Jakub Kierc</dc:creator>
  <cp:lastModifiedBy>Zfzs  Gfds</cp:lastModifiedBy>
  <cp:revision>62</cp:revision>
  <dcterms:created xsi:type="dcterms:W3CDTF">2019-03-03T13:50:07Z</dcterms:created>
  <dcterms:modified xsi:type="dcterms:W3CDTF">2019-03-04T23:31:49Z</dcterms:modified>
</cp:coreProperties>
</file>