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0" r:id="rId1"/>
    <p:sldMasterId id="2147483849" r:id="rId2"/>
  </p:sldMasterIdLst>
  <p:sldIdLst>
    <p:sldId id="263" r:id="rId3"/>
    <p:sldId id="349" r:id="rId4"/>
    <p:sldId id="350" r:id="rId5"/>
    <p:sldId id="351" r:id="rId6"/>
    <p:sldId id="352" r:id="rId7"/>
    <p:sldId id="353" r:id="rId8"/>
    <p:sldId id="354" r:id="rId9"/>
    <p:sldId id="355" r:id="rId10"/>
    <p:sldId id="356" r:id="rId11"/>
    <p:sldId id="357" r:id="rId12"/>
    <p:sldId id="358" r:id="rId13"/>
    <p:sldId id="359" r:id="rId14"/>
    <p:sldId id="360" r:id="rId15"/>
    <p:sldId id="361" r:id="rId16"/>
    <p:sldId id="362" r:id="rId17"/>
    <p:sldId id="363" r:id="rId18"/>
    <p:sldId id="364" r:id="rId19"/>
    <p:sldId id="365" r:id="rId20"/>
    <p:sldId id="366" r:id="rId21"/>
    <p:sldId id="367" r:id="rId22"/>
    <p:sldId id="368" r:id="rId23"/>
    <p:sldId id="370" r:id="rId24"/>
    <p:sldId id="37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4. Socjologia" id="{BF86DBEE-6071-9B4E-A8C4-964CB4546280}">
          <p14:sldIdLst>
            <p14:sldId id="263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68"/>
            <p14:sldId id="370"/>
            <p14:sldId id="37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301"/>
    <p:restoredTop sz="94728"/>
  </p:normalViewPr>
  <p:slideViewPr>
    <p:cSldViewPr snapToGrid="0" snapToObjects="1">
      <p:cViewPr varScale="1">
        <p:scale>
          <a:sx n="212" d="100"/>
          <a:sy n="212" d="100"/>
        </p:scale>
        <p:origin x="147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75" d="100"/>
        <a:sy n="1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198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951692" y="229678"/>
            <a:ext cx="2653553" cy="32217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136774" y="3451412"/>
            <a:ext cx="5468471" cy="26445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06091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986118" y="3406587"/>
            <a:ext cx="2653553" cy="322173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986118" y="762000"/>
            <a:ext cx="5468471" cy="264458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4168200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5475954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52185247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5679726" y="229678"/>
            <a:ext cx="5475954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883721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10902638" cy="30621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208735909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3566159"/>
            <a:ext cx="10902638" cy="306216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65615098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548282" y="1721224"/>
            <a:ext cx="2689412" cy="490709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48569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1398494" y="229678"/>
            <a:ext cx="2689412" cy="490709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3167370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091680" y="995082"/>
            <a:ext cx="4064000" cy="48678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2394637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406588" y="995082"/>
            <a:ext cx="7749092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423229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 hasCustomPrompt="1"/>
          </p:nvPr>
        </p:nvSpPr>
        <p:spPr>
          <a:xfrm>
            <a:off x="253041" y="229678"/>
            <a:ext cx="11707045" cy="5594652"/>
          </a:xfrm>
          <a:custGeom>
            <a:avLst/>
            <a:gdLst>
              <a:gd name="connsiteX0" fmla="*/ 0 w 11685916"/>
              <a:gd name="connsiteY0" fmla="*/ 0 h 6398644"/>
              <a:gd name="connsiteX1" fmla="*/ 11685916 w 11685916"/>
              <a:gd name="connsiteY1" fmla="*/ 0 h 6398644"/>
              <a:gd name="connsiteX2" fmla="*/ 11685916 w 11685916"/>
              <a:gd name="connsiteY2" fmla="*/ 6398644 h 6398644"/>
              <a:gd name="connsiteX3" fmla="*/ 0 w 11685916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685916" h="6398644">
                <a:moveTo>
                  <a:pt x="0" y="0"/>
                </a:moveTo>
                <a:lnTo>
                  <a:pt x="11685916" y="0"/>
                </a:lnTo>
                <a:lnTo>
                  <a:pt x="11685916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0482086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406588" y="3362154"/>
            <a:ext cx="7749092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0682780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8390965" y="995082"/>
            <a:ext cx="2764716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407039483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672361" y="229678"/>
            <a:ext cx="4064000" cy="56940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707764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995082"/>
            <a:ext cx="3801035" cy="24294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4604338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316941" y="1147484"/>
            <a:ext cx="7838739" cy="469010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66142011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995082"/>
            <a:ext cx="8227570" cy="4577457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253042" y="229678"/>
            <a:ext cx="10414958" cy="5633240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5012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930776" y="995082"/>
            <a:ext cx="2808941" cy="48678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4957884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7314404" cy="5614531"/>
          </a:xfrm>
          <a:custGeom>
            <a:avLst/>
            <a:gdLst>
              <a:gd name="connsiteX0" fmla="*/ 3740079 w 7567446"/>
              <a:gd name="connsiteY0" fmla="*/ 0 h 6858000"/>
              <a:gd name="connsiteX1" fmla="*/ 7567446 w 7567446"/>
              <a:gd name="connsiteY1" fmla="*/ 0 h 6858000"/>
              <a:gd name="connsiteX2" fmla="*/ 7567446 w 7567446"/>
              <a:gd name="connsiteY2" fmla="*/ 2 h 6858000"/>
              <a:gd name="connsiteX3" fmla="*/ 3827368 w 7567446"/>
              <a:gd name="connsiteY3" fmla="*/ 6858000 h 6858000"/>
              <a:gd name="connsiteX4" fmla="*/ 0 w 756744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67446" h="6858000">
                <a:moveTo>
                  <a:pt x="3740079" y="0"/>
                </a:moveTo>
                <a:lnTo>
                  <a:pt x="7567446" y="0"/>
                </a:lnTo>
                <a:lnTo>
                  <a:pt x="7567446" y="2"/>
                </a:lnTo>
                <a:lnTo>
                  <a:pt x="3827368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62490750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icture Placeholder 31"/>
          <p:cNvSpPr>
            <a:spLocks noGrp="1"/>
          </p:cNvSpPr>
          <p:nvPr>
            <p:ph type="pic" sz="quarter" idx="10" hasCustomPrompt="1"/>
          </p:nvPr>
        </p:nvSpPr>
        <p:spPr>
          <a:xfrm>
            <a:off x="1650215" y="229678"/>
            <a:ext cx="8171562" cy="3529136"/>
          </a:xfrm>
          <a:custGeom>
            <a:avLst/>
            <a:gdLst>
              <a:gd name="connsiteX0" fmla="*/ 6300501 w 9527660"/>
              <a:gd name="connsiteY0" fmla="*/ 954158 h 4114808"/>
              <a:gd name="connsiteX1" fmla="*/ 7071544 w 9527660"/>
              <a:gd name="connsiteY1" fmla="*/ 954158 h 4114808"/>
              <a:gd name="connsiteX2" fmla="*/ 4996255 w 9527660"/>
              <a:gd name="connsiteY2" fmla="*/ 4114808 h 4114808"/>
              <a:gd name="connsiteX3" fmla="*/ 4225213 w 9527660"/>
              <a:gd name="connsiteY3" fmla="*/ 4114808 h 4114808"/>
              <a:gd name="connsiteX4" fmla="*/ 2681146 w 9527660"/>
              <a:gd name="connsiteY4" fmla="*/ 536704 h 4114808"/>
              <a:gd name="connsiteX5" fmla="*/ 3452188 w 9527660"/>
              <a:gd name="connsiteY5" fmla="*/ 536704 h 4114808"/>
              <a:gd name="connsiteX6" fmla="*/ 1376899 w 9527660"/>
              <a:gd name="connsiteY6" fmla="*/ 3697354 h 4114808"/>
              <a:gd name="connsiteX7" fmla="*/ 605857 w 9527660"/>
              <a:gd name="connsiteY7" fmla="*/ 3697354 h 4114808"/>
              <a:gd name="connsiteX8" fmla="*/ 7568315 w 9527660"/>
              <a:gd name="connsiteY8" fmla="*/ 477078 h 4114808"/>
              <a:gd name="connsiteX9" fmla="*/ 8339358 w 9527660"/>
              <a:gd name="connsiteY9" fmla="*/ 477078 h 4114808"/>
              <a:gd name="connsiteX10" fmla="*/ 6264069 w 9527660"/>
              <a:gd name="connsiteY10" fmla="*/ 3637728 h 4114808"/>
              <a:gd name="connsiteX11" fmla="*/ 5493026 w 9527660"/>
              <a:gd name="connsiteY11" fmla="*/ 3637728 h 4114808"/>
              <a:gd name="connsiteX12" fmla="*/ 3865562 w 9527660"/>
              <a:gd name="connsiteY12" fmla="*/ 258419 h 4114808"/>
              <a:gd name="connsiteX13" fmla="*/ 4636605 w 9527660"/>
              <a:gd name="connsiteY13" fmla="*/ 258419 h 4114808"/>
              <a:gd name="connsiteX14" fmla="*/ 2561316 w 9527660"/>
              <a:gd name="connsiteY14" fmla="*/ 3419069 h 4114808"/>
              <a:gd name="connsiteX15" fmla="*/ 1790273 w 9527660"/>
              <a:gd name="connsiteY15" fmla="*/ 3419069 h 4114808"/>
              <a:gd name="connsiteX16" fmla="*/ 8756617 w 9527660"/>
              <a:gd name="connsiteY16" fmla="*/ 109334 h 4114808"/>
              <a:gd name="connsiteX17" fmla="*/ 9527660 w 9527660"/>
              <a:gd name="connsiteY17" fmla="*/ 109334 h 4114808"/>
              <a:gd name="connsiteX18" fmla="*/ 7452371 w 9527660"/>
              <a:gd name="connsiteY18" fmla="*/ 3269984 h 4114808"/>
              <a:gd name="connsiteX19" fmla="*/ 6681328 w 9527660"/>
              <a:gd name="connsiteY19" fmla="*/ 3269984 h 4114808"/>
              <a:gd name="connsiteX20" fmla="*/ 5989797 w 9527660"/>
              <a:gd name="connsiteY20" fmla="*/ 2 h 4114808"/>
              <a:gd name="connsiteX21" fmla="*/ 6760840 w 9527660"/>
              <a:gd name="connsiteY21" fmla="*/ 2 h 4114808"/>
              <a:gd name="connsiteX22" fmla="*/ 4685551 w 9527660"/>
              <a:gd name="connsiteY22" fmla="*/ 3160652 h 4114808"/>
              <a:gd name="connsiteX23" fmla="*/ 3914508 w 9527660"/>
              <a:gd name="connsiteY23" fmla="*/ 3160652 h 4114808"/>
              <a:gd name="connsiteX24" fmla="*/ 2075289 w 9527660"/>
              <a:gd name="connsiteY24" fmla="*/ 2 h 4114808"/>
              <a:gd name="connsiteX25" fmla="*/ 2846332 w 9527660"/>
              <a:gd name="connsiteY25" fmla="*/ 2 h 4114808"/>
              <a:gd name="connsiteX26" fmla="*/ 771043 w 9527660"/>
              <a:gd name="connsiteY26" fmla="*/ 3160652 h 4114808"/>
              <a:gd name="connsiteX27" fmla="*/ 0 w 9527660"/>
              <a:gd name="connsiteY27" fmla="*/ 3160652 h 4114808"/>
              <a:gd name="connsiteX28" fmla="*/ 5017633 w 9527660"/>
              <a:gd name="connsiteY28" fmla="*/ 0 h 4114808"/>
              <a:gd name="connsiteX29" fmla="*/ 5788675 w 9527660"/>
              <a:gd name="connsiteY29" fmla="*/ 0 h 4114808"/>
              <a:gd name="connsiteX30" fmla="*/ 3713386 w 9527660"/>
              <a:gd name="connsiteY30" fmla="*/ 3160650 h 4114808"/>
              <a:gd name="connsiteX31" fmla="*/ 2942344 w 9527660"/>
              <a:gd name="connsiteY31" fmla="*/ 3160650 h 4114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9527660" h="4114808">
                <a:moveTo>
                  <a:pt x="6300501" y="954158"/>
                </a:moveTo>
                <a:lnTo>
                  <a:pt x="7071544" y="954158"/>
                </a:lnTo>
                <a:lnTo>
                  <a:pt x="4996255" y="4114808"/>
                </a:lnTo>
                <a:lnTo>
                  <a:pt x="4225213" y="4114808"/>
                </a:lnTo>
                <a:close/>
                <a:moveTo>
                  <a:pt x="2681146" y="536704"/>
                </a:moveTo>
                <a:lnTo>
                  <a:pt x="3452188" y="536704"/>
                </a:lnTo>
                <a:lnTo>
                  <a:pt x="1376899" y="3697354"/>
                </a:lnTo>
                <a:lnTo>
                  <a:pt x="605857" y="3697354"/>
                </a:lnTo>
                <a:close/>
                <a:moveTo>
                  <a:pt x="7568315" y="477078"/>
                </a:moveTo>
                <a:lnTo>
                  <a:pt x="8339358" y="477078"/>
                </a:lnTo>
                <a:lnTo>
                  <a:pt x="6264069" y="3637728"/>
                </a:lnTo>
                <a:lnTo>
                  <a:pt x="5493026" y="3637728"/>
                </a:lnTo>
                <a:close/>
                <a:moveTo>
                  <a:pt x="3865562" y="258419"/>
                </a:moveTo>
                <a:lnTo>
                  <a:pt x="4636605" y="258419"/>
                </a:lnTo>
                <a:lnTo>
                  <a:pt x="2561316" y="3419069"/>
                </a:lnTo>
                <a:lnTo>
                  <a:pt x="1790273" y="3419069"/>
                </a:lnTo>
                <a:close/>
                <a:moveTo>
                  <a:pt x="8756617" y="109334"/>
                </a:moveTo>
                <a:lnTo>
                  <a:pt x="9527660" y="109334"/>
                </a:lnTo>
                <a:lnTo>
                  <a:pt x="7452371" y="3269984"/>
                </a:lnTo>
                <a:lnTo>
                  <a:pt x="6681328" y="3269984"/>
                </a:lnTo>
                <a:close/>
                <a:moveTo>
                  <a:pt x="5989797" y="2"/>
                </a:moveTo>
                <a:lnTo>
                  <a:pt x="6760840" y="2"/>
                </a:lnTo>
                <a:lnTo>
                  <a:pt x="4685551" y="3160652"/>
                </a:lnTo>
                <a:lnTo>
                  <a:pt x="3914508" y="3160652"/>
                </a:lnTo>
                <a:close/>
                <a:moveTo>
                  <a:pt x="2075289" y="2"/>
                </a:moveTo>
                <a:lnTo>
                  <a:pt x="2846332" y="2"/>
                </a:lnTo>
                <a:lnTo>
                  <a:pt x="771043" y="3160652"/>
                </a:lnTo>
                <a:lnTo>
                  <a:pt x="0" y="3160652"/>
                </a:lnTo>
                <a:close/>
                <a:moveTo>
                  <a:pt x="5017633" y="0"/>
                </a:moveTo>
                <a:lnTo>
                  <a:pt x="5788675" y="0"/>
                </a:lnTo>
                <a:lnTo>
                  <a:pt x="3713386" y="3160650"/>
                </a:lnTo>
                <a:lnTo>
                  <a:pt x="2942344" y="316065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20313830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5457293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83736051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702055" y="660269"/>
            <a:ext cx="10004612" cy="3603813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96761307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5698387" y="229678"/>
            <a:ext cx="5457293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1217088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253042" y="229678"/>
            <a:ext cx="10902638" cy="5548270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905930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1" hasCustomPrompt="1"/>
          </p:nvPr>
        </p:nvSpPr>
        <p:spPr>
          <a:xfrm>
            <a:off x="3439268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2" hasCustomPrompt="1"/>
          </p:nvPr>
        </p:nvSpPr>
        <p:spPr>
          <a:xfrm>
            <a:off x="5972606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16" name="Picture Placeholder 15"/>
          <p:cNvSpPr>
            <a:spLocks noGrp="1"/>
          </p:cNvSpPr>
          <p:nvPr>
            <p:ph type="pic" sz="quarter" idx="13" hasCustomPrompt="1"/>
          </p:nvPr>
        </p:nvSpPr>
        <p:spPr>
          <a:xfrm>
            <a:off x="8505944" y="1769550"/>
            <a:ext cx="1959032" cy="1959032"/>
          </a:xfrm>
          <a:prstGeom prst="ellipse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02238066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43853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8397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930988" y="1486766"/>
            <a:ext cx="2525486" cy="373742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5545968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2" hasCustomPrompt="1"/>
          </p:nvPr>
        </p:nvSpPr>
        <p:spPr>
          <a:xfrm>
            <a:off x="595085" y="1914387"/>
            <a:ext cx="2119086" cy="2119086"/>
          </a:xfrm>
          <a:custGeom>
            <a:avLst/>
            <a:gdLst>
              <a:gd name="connsiteX0" fmla="*/ 0 w 2119086"/>
              <a:gd name="connsiteY0" fmla="*/ 0 h 2119086"/>
              <a:gd name="connsiteX1" fmla="*/ 2119086 w 2119086"/>
              <a:gd name="connsiteY1" fmla="*/ 0 h 2119086"/>
              <a:gd name="connsiteX2" fmla="*/ 2119086 w 2119086"/>
              <a:gd name="connsiteY2" fmla="*/ 2119086 h 2119086"/>
              <a:gd name="connsiteX3" fmla="*/ 0 w 2119086"/>
              <a:gd name="connsiteY3" fmla="*/ 2119086 h 211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9086" h="2119086">
                <a:moveTo>
                  <a:pt x="0" y="0"/>
                </a:moveTo>
                <a:lnTo>
                  <a:pt x="2119086" y="0"/>
                </a:lnTo>
                <a:lnTo>
                  <a:pt x="2119086" y="2119086"/>
                </a:lnTo>
                <a:lnTo>
                  <a:pt x="0" y="2119086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865845" y="1914387"/>
            <a:ext cx="2119086" cy="2119086"/>
          </a:xfrm>
          <a:custGeom>
            <a:avLst/>
            <a:gdLst>
              <a:gd name="connsiteX0" fmla="*/ 0 w 2119086"/>
              <a:gd name="connsiteY0" fmla="*/ 0 h 2119086"/>
              <a:gd name="connsiteX1" fmla="*/ 2119086 w 2119086"/>
              <a:gd name="connsiteY1" fmla="*/ 0 h 2119086"/>
              <a:gd name="connsiteX2" fmla="*/ 2119086 w 2119086"/>
              <a:gd name="connsiteY2" fmla="*/ 2119086 h 2119086"/>
              <a:gd name="connsiteX3" fmla="*/ 0 w 2119086"/>
              <a:gd name="connsiteY3" fmla="*/ 2119086 h 21190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19086" h="2119086">
                <a:moveTo>
                  <a:pt x="0" y="0"/>
                </a:moveTo>
                <a:lnTo>
                  <a:pt x="2119086" y="0"/>
                </a:lnTo>
                <a:lnTo>
                  <a:pt x="2119086" y="2119086"/>
                </a:lnTo>
                <a:lnTo>
                  <a:pt x="0" y="2119086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05116009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7874958" cy="5521765"/>
          </a:xfrm>
          <a:custGeom>
            <a:avLst/>
            <a:gdLst>
              <a:gd name="connsiteX0" fmla="*/ 0 w 7874958"/>
              <a:gd name="connsiteY0" fmla="*/ 0 h 6398644"/>
              <a:gd name="connsiteX1" fmla="*/ 7874958 w 7874958"/>
              <a:gd name="connsiteY1" fmla="*/ 0 h 6398644"/>
              <a:gd name="connsiteX2" fmla="*/ 7874958 w 7874958"/>
              <a:gd name="connsiteY2" fmla="*/ 6398644 h 6398644"/>
              <a:gd name="connsiteX3" fmla="*/ 0 w 7874958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4958" h="6398644">
                <a:moveTo>
                  <a:pt x="0" y="0"/>
                </a:moveTo>
                <a:lnTo>
                  <a:pt x="7874958" y="0"/>
                </a:lnTo>
                <a:lnTo>
                  <a:pt x="7874958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1575130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263871" y="229678"/>
            <a:ext cx="7874958" cy="5515139"/>
          </a:xfrm>
          <a:custGeom>
            <a:avLst/>
            <a:gdLst>
              <a:gd name="connsiteX0" fmla="*/ 0 w 7874958"/>
              <a:gd name="connsiteY0" fmla="*/ 0 h 6398644"/>
              <a:gd name="connsiteX1" fmla="*/ 7874958 w 7874958"/>
              <a:gd name="connsiteY1" fmla="*/ 0 h 6398644"/>
              <a:gd name="connsiteX2" fmla="*/ 7874958 w 7874958"/>
              <a:gd name="connsiteY2" fmla="*/ 6398644 h 6398644"/>
              <a:gd name="connsiteX3" fmla="*/ 0 w 7874958"/>
              <a:gd name="connsiteY3" fmla="*/ 6398644 h 63986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4958" h="6398644">
                <a:moveTo>
                  <a:pt x="0" y="0"/>
                </a:moveTo>
                <a:lnTo>
                  <a:pt x="7874958" y="0"/>
                </a:lnTo>
                <a:lnTo>
                  <a:pt x="7874958" y="6398644"/>
                </a:lnTo>
                <a:lnTo>
                  <a:pt x="0" y="6398644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3492808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45327" y="229678"/>
            <a:ext cx="10893502" cy="5488634"/>
          </a:xfrm>
          <a:prstGeom prst="rect">
            <a:avLst/>
          </a:prstGeom>
          <a:solidFill>
            <a:srgbClr val="EBEBEB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45327" y="229679"/>
            <a:ext cx="10893503" cy="548863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286032087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0" hasCustomPrompt="1"/>
          </p:nvPr>
        </p:nvSpPr>
        <p:spPr>
          <a:xfrm>
            <a:off x="275344" y="229678"/>
            <a:ext cx="6286500" cy="6398644"/>
          </a:xfrm>
          <a:custGeom>
            <a:avLst/>
            <a:gdLst>
              <a:gd name="connsiteX0" fmla="*/ 0 w 6286500"/>
              <a:gd name="connsiteY0" fmla="*/ 0 h 6858000"/>
              <a:gd name="connsiteX1" fmla="*/ 3252535 w 6286500"/>
              <a:gd name="connsiteY1" fmla="*/ 0 h 6858000"/>
              <a:gd name="connsiteX2" fmla="*/ 6286500 w 6286500"/>
              <a:gd name="connsiteY2" fmla="*/ 6858000 h 6858000"/>
              <a:gd name="connsiteX3" fmla="*/ 0 w 62865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286500" h="6858000">
                <a:moveTo>
                  <a:pt x="0" y="0"/>
                </a:moveTo>
                <a:lnTo>
                  <a:pt x="3252535" y="0"/>
                </a:lnTo>
                <a:lnTo>
                  <a:pt x="6286500" y="6858000"/>
                </a:lnTo>
                <a:lnTo>
                  <a:pt x="0" y="6858000"/>
                </a:ln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8454189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75344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77755393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8052171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75633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1093694" y="1020274"/>
            <a:ext cx="10004612" cy="4817451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60206997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3108960" y="229678"/>
            <a:ext cx="3108960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430642726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icture Placeholder 29"/>
          <p:cNvSpPr>
            <a:spLocks noGrp="1"/>
          </p:cNvSpPr>
          <p:nvPr>
            <p:ph type="pic" sz="quarter" idx="10" hasCustomPrompt="1"/>
          </p:nvPr>
        </p:nvSpPr>
        <p:spPr>
          <a:xfrm>
            <a:off x="537886" y="229678"/>
            <a:ext cx="4536135" cy="6398644"/>
          </a:xfrm>
          <a:custGeom>
            <a:avLst/>
            <a:gdLst>
              <a:gd name="connsiteX0" fmla="*/ 2662514 w 4536135"/>
              <a:gd name="connsiteY0" fmla="*/ 4778185 h 6858000"/>
              <a:gd name="connsiteX1" fmla="*/ 2958349 w 4536135"/>
              <a:gd name="connsiteY1" fmla="*/ 5074020 h 6858000"/>
              <a:gd name="connsiteX2" fmla="*/ 2958349 w 4536135"/>
              <a:gd name="connsiteY2" fmla="*/ 6858000 h 6858000"/>
              <a:gd name="connsiteX3" fmla="*/ 2366679 w 4536135"/>
              <a:gd name="connsiteY3" fmla="*/ 6858000 h 6858000"/>
              <a:gd name="connsiteX4" fmla="*/ 2366679 w 4536135"/>
              <a:gd name="connsiteY4" fmla="*/ 5074020 h 6858000"/>
              <a:gd name="connsiteX5" fmla="*/ 2662514 w 4536135"/>
              <a:gd name="connsiteY5" fmla="*/ 4778185 h 6858000"/>
              <a:gd name="connsiteX6" fmla="*/ 1084728 w 4536135"/>
              <a:gd name="connsiteY6" fmla="*/ 4500281 h 6858000"/>
              <a:gd name="connsiteX7" fmla="*/ 1380564 w 4536135"/>
              <a:gd name="connsiteY7" fmla="*/ 4796116 h 6858000"/>
              <a:gd name="connsiteX8" fmla="*/ 1380564 w 4536135"/>
              <a:gd name="connsiteY8" fmla="*/ 6858000 h 6858000"/>
              <a:gd name="connsiteX9" fmla="*/ 788894 w 4536135"/>
              <a:gd name="connsiteY9" fmla="*/ 6858000 h 6858000"/>
              <a:gd name="connsiteX10" fmla="*/ 788894 w 4536135"/>
              <a:gd name="connsiteY10" fmla="*/ 4796116 h 6858000"/>
              <a:gd name="connsiteX11" fmla="*/ 1084728 w 4536135"/>
              <a:gd name="connsiteY11" fmla="*/ 4500281 h 6858000"/>
              <a:gd name="connsiteX12" fmla="*/ 295836 w 4536135"/>
              <a:gd name="connsiteY12" fmla="*/ 3567954 h 6858000"/>
              <a:gd name="connsiteX13" fmla="*/ 591670 w 4536135"/>
              <a:gd name="connsiteY13" fmla="*/ 3863788 h 6858000"/>
              <a:gd name="connsiteX14" fmla="*/ 591670 w 4536135"/>
              <a:gd name="connsiteY14" fmla="*/ 6087037 h 6858000"/>
              <a:gd name="connsiteX15" fmla="*/ 295836 w 4536135"/>
              <a:gd name="connsiteY15" fmla="*/ 6382872 h 6858000"/>
              <a:gd name="connsiteX16" fmla="*/ 0 w 4536135"/>
              <a:gd name="connsiteY16" fmla="*/ 6087037 h 6858000"/>
              <a:gd name="connsiteX17" fmla="*/ 0 w 4536135"/>
              <a:gd name="connsiteY17" fmla="*/ 3863788 h 6858000"/>
              <a:gd name="connsiteX18" fmla="*/ 295836 w 4536135"/>
              <a:gd name="connsiteY18" fmla="*/ 3567954 h 6858000"/>
              <a:gd name="connsiteX19" fmla="*/ 3451407 w 4536135"/>
              <a:gd name="connsiteY19" fmla="*/ 3567953 h 6858000"/>
              <a:gd name="connsiteX20" fmla="*/ 3747242 w 4536135"/>
              <a:gd name="connsiteY20" fmla="*/ 3863788 h 6858000"/>
              <a:gd name="connsiteX21" fmla="*/ 3747242 w 4536135"/>
              <a:gd name="connsiteY21" fmla="*/ 6087037 h 6858000"/>
              <a:gd name="connsiteX22" fmla="*/ 3451407 w 4536135"/>
              <a:gd name="connsiteY22" fmla="*/ 6382872 h 6858000"/>
              <a:gd name="connsiteX23" fmla="*/ 3155572 w 4536135"/>
              <a:gd name="connsiteY23" fmla="*/ 6087037 h 6858000"/>
              <a:gd name="connsiteX24" fmla="*/ 3155572 w 4536135"/>
              <a:gd name="connsiteY24" fmla="*/ 3863788 h 6858000"/>
              <a:gd name="connsiteX25" fmla="*/ 3451407 w 4536135"/>
              <a:gd name="connsiteY25" fmla="*/ 3567953 h 6858000"/>
              <a:gd name="connsiteX26" fmla="*/ 1873622 w 4536135"/>
              <a:gd name="connsiteY26" fmla="*/ 3092823 h 6858000"/>
              <a:gd name="connsiteX27" fmla="*/ 2169456 w 4536135"/>
              <a:gd name="connsiteY27" fmla="*/ 3388658 h 6858000"/>
              <a:gd name="connsiteX28" fmla="*/ 2169456 w 4536135"/>
              <a:gd name="connsiteY28" fmla="*/ 5611906 h 6858000"/>
              <a:gd name="connsiteX29" fmla="*/ 1873622 w 4536135"/>
              <a:gd name="connsiteY29" fmla="*/ 5907741 h 6858000"/>
              <a:gd name="connsiteX30" fmla="*/ 1577786 w 4536135"/>
              <a:gd name="connsiteY30" fmla="*/ 5611906 h 6858000"/>
              <a:gd name="connsiteX31" fmla="*/ 1577786 w 4536135"/>
              <a:gd name="connsiteY31" fmla="*/ 3388658 h 6858000"/>
              <a:gd name="connsiteX32" fmla="*/ 1873622 w 4536135"/>
              <a:gd name="connsiteY32" fmla="*/ 3092823 h 6858000"/>
              <a:gd name="connsiteX33" fmla="*/ 4240300 w 4536135"/>
              <a:gd name="connsiteY33" fmla="*/ 2438397 h 6858000"/>
              <a:gd name="connsiteX34" fmla="*/ 4536135 w 4536135"/>
              <a:gd name="connsiteY34" fmla="*/ 2734232 h 6858000"/>
              <a:gd name="connsiteX35" fmla="*/ 4536135 w 4536135"/>
              <a:gd name="connsiteY35" fmla="*/ 4957481 h 6858000"/>
              <a:gd name="connsiteX36" fmla="*/ 4240300 w 4536135"/>
              <a:gd name="connsiteY36" fmla="*/ 5253316 h 6858000"/>
              <a:gd name="connsiteX37" fmla="*/ 3944465 w 4536135"/>
              <a:gd name="connsiteY37" fmla="*/ 4957481 h 6858000"/>
              <a:gd name="connsiteX38" fmla="*/ 3944465 w 4536135"/>
              <a:gd name="connsiteY38" fmla="*/ 2734232 h 6858000"/>
              <a:gd name="connsiteX39" fmla="*/ 4240300 w 4536135"/>
              <a:gd name="connsiteY39" fmla="*/ 2438397 h 6858000"/>
              <a:gd name="connsiteX40" fmla="*/ 2662514 w 4536135"/>
              <a:gd name="connsiteY40" fmla="*/ 1685363 h 6858000"/>
              <a:gd name="connsiteX41" fmla="*/ 2958349 w 4536135"/>
              <a:gd name="connsiteY41" fmla="*/ 1981198 h 6858000"/>
              <a:gd name="connsiteX42" fmla="*/ 2958349 w 4536135"/>
              <a:gd name="connsiteY42" fmla="*/ 4204446 h 6858000"/>
              <a:gd name="connsiteX43" fmla="*/ 2662514 w 4536135"/>
              <a:gd name="connsiteY43" fmla="*/ 4500281 h 6858000"/>
              <a:gd name="connsiteX44" fmla="*/ 2366679 w 4536135"/>
              <a:gd name="connsiteY44" fmla="*/ 4204446 h 6858000"/>
              <a:gd name="connsiteX45" fmla="*/ 2366679 w 4536135"/>
              <a:gd name="connsiteY45" fmla="*/ 1981198 h 6858000"/>
              <a:gd name="connsiteX46" fmla="*/ 2662514 w 4536135"/>
              <a:gd name="connsiteY46" fmla="*/ 1685363 h 6858000"/>
              <a:gd name="connsiteX47" fmla="*/ 1084728 w 4536135"/>
              <a:gd name="connsiteY47" fmla="*/ 1407459 h 6858000"/>
              <a:gd name="connsiteX48" fmla="*/ 1380564 w 4536135"/>
              <a:gd name="connsiteY48" fmla="*/ 1703294 h 6858000"/>
              <a:gd name="connsiteX49" fmla="*/ 1380564 w 4536135"/>
              <a:gd name="connsiteY49" fmla="*/ 3926542 h 6858000"/>
              <a:gd name="connsiteX50" fmla="*/ 1084728 w 4536135"/>
              <a:gd name="connsiteY50" fmla="*/ 4222377 h 6858000"/>
              <a:gd name="connsiteX51" fmla="*/ 788894 w 4536135"/>
              <a:gd name="connsiteY51" fmla="*/ 3926542 h 6858000"/>
              <a:gd name="connsiteX52" fmla="*/ 788894 w 4536135"/>
              <a:gd name="connsiteY52" fmla="*/ 1703294 h 6858000"/>
              <a:gd name="connsiteX53" fmla="*/ 1084728 w 4536135"/>
              <a:gd name="connsiteY53" fmla="*/ 1407459 h 6858000"/>
              <a:gd name="connsiteX54" fmla="*/ 3451407 w 4536135"/>
              <a:gd name="connsiteY54" fmla="*/ 475130 h 6858000"/>
              <a:gd name="connsiteX55" fmla="*/ 3747242 w 4536135"/>
              <a:gd name="connsiteY55" fmla="*/ 770965 h 6858000"/>
              <a:gd name="connsiteX56" fmla="*/ 3747242 w 4536135"/>
              <a:gd name="connsiteY56" fmla="*/ 2994214 h 6858000"/>
              <a:gd name="connsiteX57" fmla="*/ 3451407 w 4536135"/>
              <a:gd name="connsiteY57" fmla="*/ 3290049 h 6858000"/>
              <a:gd name="connsiteX58" fmla="*/ 3155572 w 4536135"/>
              <a:gd name="connsiteY58" fmla="*/ 2994214 h 6858000"/>
              <a:gd name="connsiteX59" fmla="*/ 3155572 w 4536135"/>
              <a:gd name="connsiteY59" fmla="*/ 770965 h 6858000"/>
              <a:gd name="connsiteX60" fmla="*/ 3451407 w 4536135"/>
              <a:gd name="connsiteY60" fmla="*/ 475130 h 6858000"/>
              <a:gd name="connsiteX61" fmla="*/ 295835 w 4536135"/>
              <a:gd name="connsiteY61" fmla="*/ 475130 h 6858000"/>
              <a:gd name="connsiteX62" fmla="*/ 591670 w 4536135"/>
              <a:gd name="connsiteY62" fmla="*/ 770965 h 6858000"/>
              <a:gd name="connsiteX63" fmla="*/ 591670 w 4536135"/>
              <a:gd name="connsiteY63" fmla="*/ 2994214 h 6858000"/>
              <a:gd name="connsiteX64" fmla="*/ 295835 w 4536135"/>
              <a:gd name="connsiteY64" fmla="*/ 3290049 h 6858000"/>
              <a:gd name="connsiteX65" fmla="*/ 0 w 4536135"/>
              <a:gd name="connsiteY65" fmla="*/ 2994214 h 6858000"/>
              <a:gd name="connsiteX66" fmla="*/ 0 w 4536135"/>
              <a:gd name="connsiteY66" fmla="*/ 770965 h 6858000"/>
              <a:gd name="connsiteX67" fmla="*/ 295835 w 4536135"/>
              <a:gd name="connsiteY67" fmla="*/ 475130 h 6858000"/>
              <a:gd name="connsiteX68" fmla="*/ 3944465 w 4536135"/>
              <a:gd name="connsiteY68" fmla="*/ 0 h 6858000"/>
              <a:gd name="connsiteX69" fmla="*/ 4536135 w 4536135"/>
              <a:gd name="connsiteY69" fmla="*/ 0 h 6858000"/>
              <a:gd name="connsiteX70" fmla="*/ 4536135 w 4536135"/>
              <a:gd name="connsiteY70" fmla="*/ 1864658 h 6858000"/>
              <a:gd name="connsiteX71" fmla="*/ 4240300 w 4536135"/>
              <a:gd name="connsiteY71" fmla="*/ 2160493 h 6858000"/>
              <a:gd name="connsiteX72" fmla="*/ 3944465 w 4536135"/>
              <a:gd name="connsiteY72" fmla="*/ 1864658 h 6858000"/>
              <a:gd name="connsiteX73" fmla="*/ 1873622 w 4536135"/>
              <a:gd name="connsiteY73" fmla="*/ 0 h 6858000"/>
              <a:gd name="connsiteX74" fmla="*/ 2169456 w 4536135"/>
              <a:gd name="connsiteY74" fmla="*/ 295835 h 6858000"/>
              <a:gd name="connsiteX75" fmla="*/ 2169456 w 4536135"/>
              <a:gd name="connsiteY75" fmla="*/ 2519084 h 6858000"/>
              <a:gd name="connsiteX76" fmla="*/ 1873622 w 4536135"/>
              <a:gd name="connsiteY76" fmla="*/ 2814919 h 6858000"/>
              <a:gd name="connsiteX77" fmla="*/ 1577786 w 4536135"/>
              <a:gd name="connsiteY77" fmla="*/ 2519084 h 6858000"/>
              <a:gd name="connsiteX78" fmla="*/ 1577786 w 4536135"/>
              <a:gd name="connsiteY78" fmla="*/ 295835 h 6858000"/>
              <a:gd name="connsiteX79" fmla="*/ 1873622 w 4536135"/>
              <a:gd name="connsiteY79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4536135" h="6858000">
                <a:moveTo>
                  <a:pt x="2662514" y="4778185"/>
                </a:moveTo>
                <a:cubicBezTo>
                  <a:pt x="2825899" y="4778185"/>
                  <a:pt x="2958349" y="4910635"/>
                  <a:pt x="2958349" y="5074020"/>
                </a:cubicBezTo>
                <a:lnTo>
                  <a:pt x="2958349" y="6858000"/>
                </a:lnTo>
                <a:lnTo>
                  <a:pt x="2366679" y="6858000"/>
                </a:lnTo>
                <a:lnTo>
                  <a:pt x="2366679" y="5074020"/>
                </a:lnTo>
                <a:cubicBezTo>
                  <a:pt x="2366679" y="4910635"/>
                  <a:pt x="2499129" y="4778185"/>
                  <a:pt x="2662514" y="4778185"/>
                </a:cubicBezTo>
                <a:close/>
                <a:moveTo>
                  <a:pt x="1084728" y="4500281"/>
                </a:moveTo>
                <a:cubicBezTo>
                  <a:pt x="1248113" y="4500281"/>
                  <a:pt x="1380564" y="4632731"/>
                  <a:pt x="1380564" y="4796116"/>
                </a:cubicBezTo>
                <a:lnTo>
                  <a:pt x="1380564" y="6858000"/>
                </a:lnTo>
                <a:lnTo>
                  <a:pt x="788894" y="6858000"/>
                </a:lnTo>
                <a:lnTo>
                  <a:pt x="788894" y="4796116"/>
                </a:lnTo>
                <a:cubicBezTo>
                  <a:pt x="788894" y="4632731"/>
                  <a:pt x="921344" y="4500281"/>
                  <a:pt x="1084728" y="4500281"/>
                </a:cubicBezTo>
                <a:close/>
                <a:moveTo>
                  <a:pt x="295836" y="3567954"/>
                </a:moveTo>
                <a:cubicBezTo>
                  <a:pt x="459220" y="3567954"/>
                  <a:pt x="591670" y="3700404"/>
                  <a:pt x="591670" y="3863788"/>
                </a:cubicBezTo>
                <a:lnTo>
                  <a:pt x="591670" y="6087037"/>
                </a:lnTo>
                <a:cubicBezTo>
                  <a:pt x="591670" y="6250422"/>
                  <a:pt x="459220" y="6382872"/>
                  <a:pt x="295836" y="6382872"/>
                </a:cubicBezTo>
                <a:cubicBezTo>
                  <a:pt x="132451" y="6382872"/>
                  <a:pt x="0" y="6250422"/>
                  <a:pt x="0" y="6087037"/>
                </a:cubicBezTo>
                <a:lnTo>
                  <a:pt x="0" y="3863788"/>
                </a:lnTo>
                <a:cubicBezTo>
                  <a:pt x="0" y="3700404"/>
                  <a:pt x="132451" y="3567954"/>
                  <a:pt x="295836" y="3567954"/>
                </a:cubicBezTo>
                <a:close/>
                <a:moveTo>
                  <a:pt x="3451407" y="3567953"/>
                </a:moveTo>
                <a:cubicBezTo>
                  <a:pt x="3614792" y="3567953"/>
                  <a:pt x="3747242" y="3700403"/>
                  <a:pt x="3747242" y="3863788"/>
                </a:cubicBezTo>
                <a:lnTo>
                  <a:pt x="3747242" y="6087037"/>
                </a:lnTo>
                <a:cubicBezTo>
                  <a:pt x="3747242" y="6250422"/>
                  <a:pt x="3614792" y="6382872"/>
                  <a:pt x="3451407" y="6382872"/>
                </a:cubicBezTo>
                <a:cubicBezTo>
                  <a:pt x="3288022" y="6382872"/>
                  <a:pt x="3155572" y="6250422"/>
                  <a:pt x="3155572" y="6087037"/>
                </a:cubicBezTo>
                <a:lnTo>
                  <a:pt x="3155572" y="3863788"/>
                </a:lnTo>
                <a:cubicBezTo>
                  <a:pt x="3155572" y="3700403"/>
                  <a:pt x="3288022" y="3567953"/>
                  <a:pt x="3451407" y="3567953"/>
                </a:cubicBezTo>
                <a:close/>
                <a:moveTo>
                  <a:pt x="1873622" y="3092823"/>
                </a:moveTo>
                <a:cubicBezTo>
                  <a:pt x="2037006" y="3092823"/>
                  <a:pt x="2169456" y="3225273"/>
                  <a:pt x="2169456" y="3388658"/>
                </a:cubicBezTo>
                <a:lnTo>
                  <a:pt x="2169456" y="5611906"/>
                </a:lnTo>
                <a:cubicBezTo>
                  <a:pt x="2169456" y="5775291"/>
                  <a:pt x="2037006" y="5907741"/>
                  <a:pt x="1873622" y="5907741"/>
                </a:cubicBezTo>
                <a:cubicBezTo>
                  <a:pt x="1710236" y="5907741"/>
                  <a:pt x="1577786" y="5775291"/>
                  <a:pt x="1577786" y="5611906"/>
                </a:cubicBezTo>
                <a:lnTo>
                  <a:pt x="1577786" y="3388658"/>
                </a:lnTo>
                <a:cubicBezTo>
                  <a:pt x="1577786" y="3225273"/>
                  <a:pt x="1710236" y="3092823"/>
                  <a:pt x="1873622" y="3092823"/>
                </a:cubicBezTo>
                <a:close/>
                <a:moveTo>
                  <a:pt x="4240300" y="2438397"/>
                </a:moveTo>
                <a:cubicBezTo>
                  <a:pt x="4403685" y="2438397"/>
                  <a:pt x="4536135" y="2570847"/>
                  <a:pt x="4536135" y="2734232"/>
                </a:cubicBezTo>
                <a:lnTo>
                  <a:pt x="4536135" y="4957481"/>
                </a:lnTo>
                <a:cubicBezTo>
                  <a:pt x="4536135" y="5120866"/>
                  <a:pt x="4403685" y="5253316"/>
                  <a:pt x="4240300" y="5253316"/>
                </a:cubicBezTo>
                <a:cubicBezTo>
                  <a:pt x="4076915" y="5253316"/>
                  <a:pt x="3944465" y="5120866"/>
                  <a:pt x="3944465" y="4957481"/>
                </a:cubicBezTo>
                <a:lnTo>
                  <a:pt x="3944465" y="2734232"/>
                </a:lnTo>
                <a:cubicBezTo>
                  <a:pt x="3944465" y="2570847"/>
                  <a:pt x="4076915" y="2438397"/>
                  <a:pt x="4240300" y="2438397"/>
                </a:cubicBezTo>
                <a:close/>
                <a:moveTo>
                  <a:pt x="2662514" y="1685363"/>
                </a:moveTo>
                <a:cubicBezTo>
                  <a:pt x="2825899" y="1685363"/>
                  <a:pt x="2958349" y="1817813"/>
                  <a:pt x="2958349" y="1981198"/>
                </a:cubicBezTo>
                <a:lnTo>
                  <a:pt x="2958349" y="4204446"/>
                </a:lnTo>
                <a:cubicBezTo>
                  <a:pt x="2958349" y="4367831"/>
                  <a:pt x="2825899" y="4500281"/>
                  <a:pt x="2662514" y="4500281"/>
                </a:cubicBezTo>
                <a:cubicBezTo>
                  <a:pt x="2499129" y="4500281"/>
                  <a:pt x="2366679" y="4367831"/>
                  <a:pt x="2366679" y="4204446"/>
                </a:cubicBezTo>
                <a:lnTo>
                  <a:pt x="2366679" y="1981198"/>
                </a:lnTo>
                <a:cubicBezTo>
                  <a:pt x="2366679" y="1817813"/>
                  <a:pt x="2499129" y="1685363"/>
                  <a:pt x="2662514" y="1685363"/>
                </a:cubicBezTo>
                <a:close/>
                <a:moveTo>
                  <a:pt x="1084728" y="1407459"/>
                </a:moveTo>
                <a:cubicBezTo>
                  <a:pt x="1248113" y="1407459"/>
                  <a:pt x="1380564" y="1539909"/>
                  <a:pt x="1380564" y="1703294"/>
                </a:cubicBezTo>
                <a:lnTo>
                  <a:pt x="1380564" y="3926542"/>
                </a:lnTo>
                <a:cubicBezTo>
                  <a:pt x="1380564" y="4089927"/>
                  <a:pt x="1248113" y="4222377"/>
                  <a:pt x="1084728" y="4222377"/>
                </a:cubicBezTo>
                <a:cubicBezTo>
                  <a:pt x="921344" y="4222377"/>
                  <a:pt x="788894" y="4089927"/>
                  <a:pt x="788894" y="3926542"/>
                </a:cubicBezTo>
                <a:lnTo>
                  <a:pt x="788894" y="1703294"/>
                </a:lnTo>
                <a:cubicBezTo>
                  <a:pt x="788894" y="1539909"/>
                  <a:pt x="921344" y="1407459"/>
                  <a:pt x="1084728" y="1407459"/>
                </a:cubicBezTo>
                <a:close/>
                <a:moveTo>
                  <a:pt x="3451407" y="475130"/>
                </a:moveTo>
                <a:cubicBezTo>
                  <a:pt x="3614792" y="475130"/>
                  <a:pt x="3747242" y="607580"/>
                  <a:pt x="3747242" y="770965"/>
                </a:cubicBezTo>
                <a:lnTo>
                  <a:pt x="3747242" y="2994214"/>
                </a:lnTo>
                <a:cubicBezTo>
                  <a:pt x="3747242" y="3157599"/>
                  <a:pt x="3614792" y="3290049"/>
                  <a:pt x="3451407" y="3290049"/>
                </a:cubicBezTo>
                <a:cubicBezTo>
                  <a:pt x="3288022" y="3290049"/>
                  <a:pt x="3155572" y="3157599"/>
                  <a:pt x="3155572" y="2994214"/>
                </a:cubicBezTo>
                <a:lnTo>
                  <a:pt x="3155572" y="770965"/>
                </a:lnTo>
                <a:cubicBezTo>
                  <a:pt x="3155572" y="607580"/>
                  <a:pt x="3288022" y="475130"/>
                  <a:pt x="3451407" y="475130"/>
                </a:cubicBezTo>
                <a:close/>
                <a:moveTo>
                  <a:pt x="295835" y="475130"/>
                </a:moveTo>
                <a:cubicBezTo>
                  <a:pt x="459220" y="475130"/>
                  <a:pt x="591670" y="607580"/>
                  <a:pt x="591670" y="770965"/>
                </a:cubicBezTo>
                <a:lnTo>
                  <a:pt x="591670" y="2994214"/>
                </a:lnTo>
                <a:cubicBezTo>
                  <a:pt x="591670" y="3157599"/>
                  <a:pt x="459220" y="3290049"/>
                  <a:pt x="295835" y="3290049"/>
                </a:cubicBezTo>
                <a:cubicBezTo>
                  <a:pt x="132450" y="3290049"/>
                  <a:pt x="0" y="3157599"/>
                  <a:pt x="0" y="2994214"/>
                </a:cubicBezTo>
                <a:lnTo>
                  <a:pt x="0" y="770965"/>
                </a:lnTo>
                <a:cubicBezTo>
                  <a:pt x="0" y="607580"/>
                  <a:pt x="132450" y="475130"/>
                  <a:pt x="295835" y="475130"/>
                </a:cubicBezTo>
                <a:close/>
                <a:moveTo>
                  <a:pt x="3944465" y="0"/>
                </a:moveTo>
                <a:lnTo>
                  <a:pt x="4536135" y="0"/>
                </a:lnTo>
                <a:lnTo>
                  <a:pt x="4536135" y="1864658"/>
                </a:lnTo>
                <a:cubicBezTo>
                  <a:pt x="4536135" y="2028043"/>
                  <a:pt x="4403685" y="2160493"/>
                  <a:pt x="4240300" y="2160493"/>
                </a:cubicBezTo>
                <a:cubicBezTo>
                  <a:pt x="4076915" y="2160493"/>
                  <a:pt x="3944465" y="2028043"/>
                  <a:pt x="3944465" y="1864658"/>
                </a:cubicBezTo>
                <a:close/>
                <a:moveTo>
                  <a:pt x="1873622" y="0"/>
                </a:moveTo>
                <a:cubicBezTo>
                  <a:pt x="2037006" y="0"/>
                  <a:pt x="2169456" y="132450"/>
                  <a:pt x="2169456" y="295835"/>
                </a:cubicBezTo>
                <a:lnTo>
                  <a:pt x="2169456" y="2519084"/>
                </a:lnTo>
                <a:cubicBezTo>
                  <a:pt x="2169456" y="2682469"/>
                  <a:pt x="2037006" y="2814919"/>
                  <a:pt x="1873622" y="2814919"/>
                </a:cubicBezTo>
                <a:cubicBezTo>
                  <a:pt x="1710236" y="2814919"/>
                  <a:pt x="1577786" y="2682469"/>
                  <a:pt x="1577786" y="2519084"/>
                </a:cubicBezTo>
                <a:lnTo>
                  <a:pt x="1577786" y="295835"/>
                </a:lnTo>
                <a:cubicBezTo>
                  <a:pt x="1577786" y="132450"/>
                  <a:pt x="1710236" y="0"/>
                  <a:pt x="1873622" y="0"/>
                </a:cubicBezTo>
                <a:close/>
              </a:path>
            </a:pathLst>
          </a:cu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0197691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97644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999887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24512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5343028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2248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3885530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7518812" y="3429000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52339938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252248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0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3885530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7518812" y="1823863"/>
            <a:ext cx="3633282" cy="319932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6462633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97644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999887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3854600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3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3830537"/>
            <a:ext cx="2702243" cy="27430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92997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5702130" y="232476"/>
            <a:ext cx="2702243" cy="640079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9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8404373" y="232475"/>
            <a:ext cx="2702243" cy="640079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357364862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5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2974487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6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272244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2974487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8826505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3429000"/>
            <a:ext cx="5823756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260398"/>
            <a:ext cx="5036369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23874995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72244" y="260398"/>
            <a:ext cx="5823756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5" name="Picture Placeholder 7"/>
          <p:cNvSpPr>
            <a:spLocks noGrp="1"/>
          </p:cNvSpPr>
          <p:nvPr>
            <p:ph type="pic" sz="quarter" idx="18" hasCustomPrompt="1"/>
          </p:nvPr>
        </p:nvSpPr>
        <p:spPr>
          <a:xfrm>
            <a:off x="6096000" y="3429000"/>
            <a:ext cx="5036369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255821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065929" y="1470991"/>
            <a:ext cx="6060142" cy="43798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2559795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2974487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272244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1" name="Picture Placeholder 7"/>
          <p:cNvSpPr>
            <a:spLocks noGrp="1"/>
          </p:cNvSpPr>
          <p:nvPr>
            <p:ph type="pic" sz="quarter" idx="19" hasCustomPrompt="1"/>
          </p:nvPr>
        </p:nvSpPr>
        <p:spPr>
          <a:xfrm>
            <a:off x="5676730" y="260398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2" name="Picture Placeholder 7"/>
          <p:cNvSpPr>
            <a:spLocks noGrp="1"/>
          </p:cNvSpPr>
          <p:nvPr>
            <p:ph type="pic" sz="quarter" idx="20" hasCustomPrompt="1"/>
          </p:nvPr>
        </p:nvSpPr>
        <p:spPr>
          <a:xfrm>
            <a:off x="8378973" y="3429000"/>
            <a:ext cx="2702243" cy="316860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8814101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7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253042" y="4033157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8" name="Picture Placeholder 7"/>
          <p:cNvSpPr>
            <a:spLocks noGrp="1"/>
          </p:cNvSpPr>
          <p:nvPr>
            <p:ph type="pic" sz="quarter" idx="14" hasCustomPrompt="1"/>
          </p:nvPr>
        </p:nvSpPr>
        <p:spPr>
          <a:xfrm>
            <a:off x="2285043" y="2824843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9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2285043" y="229678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0" name="Picture Placeholder 7"/>
          <p:cNvSpPr>
            <a:spLocks noGrp="1"/>
          </p:cNvSpPr>
          <p:nvPr>
            <p:ph type="pic" sz="quarter" idx="16" hasCustomPrompt="1"/>
          </p:nvPr>
        </p:nvSpPr>
        <p:spPr>
          <a:xfrm>
            <a:off x="4317044" y="229678"/>
            <a:ext cx="2032001" cy="3803479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1" name="Picture Placeholder 7"/>
          <p:cNvSpPr>
            <a:spLocks noGrp="1"/>
          </p:cNvSpPr>
          <p:nvPr>
            <p:ph type="pic" sz="quarter" idx="17" hasCustomPrompt="1"/>
          </p:nvPr>
        </p:nvSpPr>
        <p:spPr>
          <a:xfrm>
            <a:off x="4317044" y="4033157"/>
            <a:ext cx="2032001" cy="2595165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11948248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091678" y="229678"/>
            <a:ext cx="2032001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5" hasCustomPrompt="1"/>
          </p:nvPr>
        </p:nvSpPr>
        <p:spPr>
          <a:xfrm>
            <a:off x="9123679" y="229678"/>
            <a:ext cx="2032001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56649068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 noChangeAspect="1"/>
          </p:cNvSpPr>
          <p:nvPr>
            <p:ph type="pic" sz="quarter" idx="14" hasCustomPrompt="1"/>
          </p:nvPr>
        </p:nvSpPr>
        <p:spPr>
          <a:xfrm>
            <a:off x="6322010" y="1567543"/>
            <a:ext cx="8160258" cy="4590146"/>
          </a:xfrm>
          <a:prstGeom prst="rect">
            <a:avLst/>
          </a:prstGeom>
          <a:noFill/>
          <a:effectLst>
            <a:outerShdw blurRad="457200" dist="571500" dir="10800000" algn="r" rotWithShape="0">
              <a:schemeClr val="tx2">
                <a:lumMod val="50000"/>
                <a:alpha val="50000"/>
              </a:schemeClr>
            </a:outerShdw>
          </a:effectLst>
          <a:scene3d>
            <a:camera prst="isometricTopUp">
              <a:rot lat="19800000" lon="19800000" rev="2700000"/>
            </a:camera>
            <a:lightRig rig="soft" dir="t">
              <a:rot lat="0" lon="0" rev="5400000"/>
            </a:lightRig>
          </a:scene3d>
          <a:sp3d>
            <a:bevelT w="0" h="254000"/>
          </a:sp3d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449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6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6" grpId="0"/>
        </p:bldLst>
      </p:timing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-2910616" y="1975507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1194457" y="3687575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5299530" y="5484068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136784" y="263439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8346930" y="3772000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4241857" y="-1002518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21" hasCustomPrompt="1"/>
          </p:nvPr>
        </p:nvSpPr>
        <p:spPr>
          <a:xfrm>
            <a:off x="8346930" y="793975"/>
            <a:ext cx="3845070" cy="2164204"/>
          </a:xfrm>
          <a:prstGeom prst="rect">
            <a:avLst/>
          </a:prstGeom>
          <a:noFill/>
          <a:effectLst>
            <a:outerShdw blurRad="228600" dist="76200" dir="2700000" algn="tl" rotWithShape="0">
              <a:prstClr val="black">
                <a:alpha val="86000"/>
              </a:prstClr>
            </a:outerShdw>
          </a:effectLst>
          <a:scene3d>
            <a:camera prst="orthographicFront">
              <a:rot lat="20400000" lon="600000" rev="20040000"/>
            </a:camera>
            <a:lightRig rig="soft" dir="t">
              <a:rot lat="0" lon="0" rev="16170000"/>
            </a:lightRig>
          </a:scene3d>
          <a:sp3d extrusionH="317500"/>
        </p:spPr>
        <p:txBody>
          <a:bodyPr anchor="ctr">
            <a:norm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7095699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17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18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2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3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2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2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30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2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3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5" presetID="2" presetClass="entr" presetSubtype="4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8" grpId="0"/>
          <p:bldP spid="19" grpId="0"/>
          <p:bldP spid="20" grpId="0"/>
          <p:bldP spid="22" grpId="0"/>
          <p:bldP spid="24" grpId="0"/>
          <p:bldP spid="2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24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9" fill="hold">
                                <p:stCondLst>
                                  <p:cond delay="500"/>
                                </p:stCondLst>
                                <p:childTnLst>
                                  <p:par>
                                    <p:cTn id="1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2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3" dur="500" fill="hold"/>
                                            <p:tgtEl>
                                              <p:spTgt spid="2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4" fill="hold">
                                <p:stCondLst>
                                  <p:cond delay="1000"/>
                                </p:stCondLst>
                                <p:childTnLst>
                                  <p:par>
                                    <p:cTn id="1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1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17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18" dur="500" fill="hold"/>
                                            <p:tgtEl>
                                              <p:spTgt spid="2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19" fill="hold">
                                <p:stCondLst>
                                  <p:cond delay="1500"/>
                                </p:stCondLst>
                                <p:childTnLst>
                                  <p:par>
                                    <p:cTn id="2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2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3" dur="500" fill="hold"/>
                                            <p:tgtEl>
                                              <p:spTgt spid="22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4" fill="hold">
                                <p:stCondLst>
                                  <p:cond delay="2000"/>
                                </p:stCondLst>
                                <p:childTnLst>
                                  <p:par>
                                    <p:cTn id="2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2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27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28" dur="500" fill="hold"/>
                                            <p:tgtEl>
                                              <p:spTgt spid="10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29" fill="hold">
                                <p:stCondLst>
                                  <p:cond delay="2500"/>
                                </p:stCondLst>
                                <p:childTnLst>
                                  <p:par>
                                    <p:cTn id="30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1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2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3" dur="500" fill="hold"/>
                                            <p:tgtEl>
                                              <p:spTgt spid="18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  <p:par>
                              <p:cTn id="34" fill="hold">
                                <p:stCondLst>
                                  <p:cond delay="3000"/>
                                </p:stCondLst>
                                <p:childTnLst>
                                  <p:par>
                                    <p:cTn id="35" presetID="2" presetClass="entr" presetSubtype="4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3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37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38" dur="500" fill="hold"/>
                                            <p:tgtEl>
                                              <p:spTgt spid="19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0" grpId="0"/>
          <p:bldP spid="18" grpId="0"/>
          <p:bldP spid="19" grpId="0"/>
          <p:bldP spid="20" grpId="0"/>
          <p:bldP spid="22" grpId="0"/>
          <p:bldP spid="24" grpId="0"/>
          <p:bldP spid="25" grpId="0"/>
        </p:bldLst>
      </p:timing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7674968" y="1744580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26615040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10902638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009274" y="1744580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9751005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229678"/>
            <a:ext cx="10902638" cy="30621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1529755" y="1792706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33483297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986189" y="1196985"/>
            <a:ext cx="3151762" cy="421876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1242493051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253042" y="229678"/>
            <a:ext cx="10902638" cy="639864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-449463" y="2190139"/>
            <a:ext cx="4109578" cy="255087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3807368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834542" y="1237129"/>
            <a:ext cx="2888987" cy="452717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6723529" y="3137647"/>
            <a:ext cx="4432151" cy="262665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52573871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2"/>
          <p:cNvSpPr>
            <a:spLocks noGrp="1"/>
          </p:cNvSpPr>
          <p:nvPr>
            <p:ph type="pic" sz="quarter" idx="12" hasCustomPrompt="1"/>
          </p:nvPr>
        </p:nvSpPr>
        <p:spPr>
          <a:xfrm>
            <a:off x="5801733" y="2281085"/>
            <a:ext cx="3824749" cy="238923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1600" b="0" i="0">
                <a:latin typeface="Titillium Light" charset="0"/>
                <a:ea typeface="Titillium Light" charset="0"/>
                <a:cs typeface="Titillium Light" charset="0"/>
              </a:defRPr>
            </a:lvl1pPr>
          </a:lstStyle>
          <a:p>
            <a:r>
              <a:rPr lang="en-US" dirty="0"/>
              <a:t>Drag &amp; Drop Image</a:t>
            </a:r>
          </a:p>
        </p:txBody>
      </p:sp>
    </p:spTree>
    <p:extLst>
      <p:ext uri="{BB962C8B-B14F-4D97-AF65-F5344CB8AC3E}">
        <p14:creationId xmlns:p14="http://schemas.microsoft.com/office/powerpoint/2010/main" val="398372908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7764650" y="1372929"/>
            <a:ext cx="2438850" cy="4262512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418259084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2185737" y="1792706"/>
            <a:ext cx="1919259" cy="3453954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 </a:t>
            </a:r>
          </a:p>
        </p:txBody>
      </p:sp>
    </p:spTree>
    <p:extLst>
      <p:ext uri="{BB962C8B-B14F-4D97-AF65-F5344CB8AC3E}">
        <p14:creationId xmlns:p14="http://schemas.microsoft.com/office/powerpoint/2010/main" val="163327234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Группа 38"/>
          <p:cNvGrpSpPr/>
          <p:nvPr userDrawn="1"/>
        </p:nvGrpSpPr>
        <p:grpSpPr>
          <a:xfrm rot="18900000">
            <a:off x="-208596" y="1378158"/>
            <a:ext cx="2149018" cy="4289758"/>
            <a:chOff x="3421706" y="1143000"/>
            <a:chExt cx="2530932" cy="5052117"/>
          </a:xfrm>
        </p:grpSpPr>
        <p:sp>
          <p:nvSpPr>
            <p:cNvPr id="24" name="Скругленный прямоугольник 39"/>
            <p:cNvSpPr/>
            <p:nvPr userDrawn="1"/>
          </p:nvSpPr>
          <p:spPr>
            <a:xfrm>
              <a:off x="5772337" y="2057401"/>
              <a:ext cx="180301" cy="487680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6" name="Скругленный прямоугольник 40"/>
            <p:cNvSpPr/>
            <p:nvPr userDrawn="1"/>
          </p:nvSpPr>
          <p:spPr>
            <a:xfrm>
              <a:off x="3421706" y="1971500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7" name="Скругленный прямоугольник 41"/>
            <p:cNvSpPr/>
            <p:nvPr userDrawn="1"/>
          </p:nvSpPr>
          <p:spPr>
            <a:xfrm>
              <a:off x="3421706" y="2530199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8" name="Скругленный прямоугольник 42"/>
            <p:cNvSpPr/>
            <p:nvPr userDrawn="1"/>
          </p:nvSpPr>
          <p:spPr>
            <a:xfrm>
              <a:off x="3421706" y="3041744"/>
              <a:ext cx="180301" cy="276137"/>
            </a:xfrm>
            <a:prstGeom prst="roundRect">
              <a:avLst/>
            </a:prstGeom>
            <a:solidFill>
              <a:schemeClr val="tx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29" name="Скругленный прямоугольник 43"/>
            <p:cNvSpPr/>
            <p:nvPr userDrawn="1"/>
          </p:nvSpPr>
          <p:spPr>
            <a:xfrm>
              <a:off x="3453659" y="1143000"/>
              <a:ext cx="2465281" cy="5052117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0" name="Овал 44"/>
            <p:cNvSpPr/>
            <p:nvPr userDrawn="1"/>
          </p:nvSpPr>
          <p:spPr>
            <a:xfrm>
              <a:off x="4481234" y="5699769"/>
              <a:ext cx="410131" cy="406782"/>
            </a:xfrm>
            <a:prstGeom prst="ellipse">
              <a:avLst/>
            </a:prstGeom>
            <a:noFill/>
            <a:ln w="15875">
              <a:gradFill flip="none" rotWithShape="1">
                <a:gsLst>
                  <a:gs pos="32000">
                    <a:schemeClr val="tx1">
                      <a:lumMod val="65000"/>
                      <a:lumOff val="35000"/>
                    </a:schemeClr>
                  </a:gs>
                  <a:gs pos="71000">
                    <a:schemeClr val="bg1">
                      <a:lumMod val="95000"/>
                    </a:schemeClr>
                  </a:gs>
                  <a:gs pos="0">
                    <a:schemeClr val="bg1">
                      <a:lumMod val="65000"/>
                    </a:schemeClr>
                  </a:gs>
                  <a:gs pos="100000">
                    <a:schemeClr val="tx1">
                      <a:lumMod val="95000"/>
                      <a:lumOff val="5000"/>
                    </a:schemeClr>
                  </a:gs>
                </a:gsLst>
                <a:lin ang="16200000" scaled="1"/>
                <a:tileRect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1" name="Скругленный прямоугольник 45"/>
            <p:cNvSpPr/>
            <p:nvPr userDrawn="1"/>
          </p:nvSpPr>
          <p:spPr>
            <a:xfrm>
              <a:off x="4372270" y="1457767"/>
              <a:ext cx="628058" cy="45719"/>
            </a:xfrm>
            <a:prstGeom prst="roundRect">
              <a:avLst/>
            </a:prstGeom>
            <a:solidFill>
              <a:schemeClr val="tx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2" name="Овал 46"/>
            <p:cNvSpPr/>
            <p:nvPr userDrawn="1"/>
          </p:nvSpPr>
          <p:spPr>
            <a:xfrm flipH="1">
              <a:off x="4159907" y="1451578"/>
              <a:ext cx="59518" cy="58098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  <p:sp>
          <p:nvSpPr>
            <p:cNvPr id="33" name="Овал 47"/>
            <p:cNvSpPr/>
            <p:nvPr userDrawn="1"/>
          </p:nvSpPr>
          <p:spPr>
            <a:xfrm flipH="1">
              <a:off x="4656540" y="1271335"/>
              <a:ext cx="59518" cy="58098"/>
            </a:xfrm>
            <a:prstGeom prst="ellipse">
              <a:avLst/>
            </a:prstGeom>
            <a:solidFill>
              <a:schemeClr val="tx1">
                <a:alpha val="20000"/>
              </a:schemeClr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903" b="0" i="0" dirty="0">
                <a:latin typeface="Myriad Pro" panose="020B0503030403020204" pitchFamily="34" charset="0"/>
              </a:endParaRPr>
            </a:p>
          </p:txBody>
        </p:sp>
      </p:grpSp>
      <p:sp>
        <p:nvSpPr>
          <p:cNvPr id="34" name="Picture Placeholder 2"/>
          <p:cNvSpPr>
            <a:spLocks noGrp="1"/>
          </p:cNvSpPr>
          <p:nvPr>
            <p:ph type="pic" sz="quarter" idx="13" hasCustomPrompt="1"/>
          </p:nvPr>
        </p:nvSpPr>
        <p:spPr>
          <a:xfrm rot="18900000">
            <a:off x="-49718" y="1925471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  <p:sp>
        <p:nvSpPr>
          <p:cNvPr id="35" name="Picture Placeholder 2"/>
          <p:cNvSpPr>
            <a:spLocks noGrp="1"/>
          </p:cNvSpPr>
          <p:nvPr>
            <p:ph type="pic" sz="quarter" idx="14" hasCustomPrompt="1"/>
          </p:nvPr>
        </p:nvSpPr>
        <p:spPr>
          <a:xfrm rot="18900000">
            <a:off x="1605355" y="369533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  <p:sp>
        <p:nvSpPr>
          <p:cNvPr id="36" name="Picture Placeholder 2"/>
          <p:cNvSpPr>
            <a:spLocks noGrp="1"/>
          </p:cNvSpPr>
          <p:nvPr>
            <p:ph type="pic" sz="quarter" idx="15" hasCustomPrompt="1"/>
          </p:nvPr>
        </p:nvSpPr>
        <p:spPr>
          <a:xfrm rot="18900000">
            <a:off x="3173019" y="-1144134"/>
            <a:ext cx="1840108" cy="325318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algn="ctr">
              <a:defRPr sz="12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images</a:t>
            </a:r>
          </a:p>
        </p:txBody>
      </p:sp>
    </p:spTree>
    <p:extLst>
      <p:ext uri="{BB962C8B-B14F-4D97-AF65-F5344CB8AC3E}">
        <p14:creationId xmlns:p14="http://schemas.microsoft.com/office/powerpoint/2010/main" val="50680113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23"/>
          <p:cNvSpPr>
            <a:spLocks noGrp="1"/>
          </p:cNvSpPr>
          <p:nvPr>
            <p:ph type="pic" sz="quarter" idx="12" hasCustomPrompt="1"/>
          </p:nvPr>
        </p:nvSpPr>
        <p:spPr>
          <a:xfrm>
            <a:off x="3538748" y="5062901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6" name="Freeform: Shape 23"/>
          <p:cNvSpPr>
            <a:spLocks noGrp="1"/>
          </p:cNvSpPr>
          <p:nvPr>
            <p:ph type="pic" sz="quarter" idx="13" hasCustomPrompt="1"/>
          </p:nvPr>
        </p:nvSpPr>
        <p:spPr>
          <a:xfrm>
            <a:off x="5390408" y="3926666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7" name="Freeform: Shape 23"/>
          <p:cNvSpPr>
            <a:spLocks noGrp="1"/>
          </p:cNvSpPr>
          <p:nvPr>
            <p:ph type="pic" sz="quarter" idx="14" hasCustomPrompt="1"/>
          </p:nvPr>
        </p:nvSpPr>
        <p:spPr>
          <a:xfrm>
            <a:off x="7242068" y="2669366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8" name="Freeform: Shape 23"/>
          <p:cNvSpPr>
            <a:spLocks noGrp="1"/>
          </p:cNvSpPr>
          <p:nvPr>
            <p:ph type="pic" sz="quarter" idx="15" hasCustomPrompt="1"/>
          </p:nvPr>
        </p:nvSpPr>
        <p:spPr>
          <a:xfrm>
            <a:off x="9093728" y="1498252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19" name="Freeform: Shape 23"/>
          <p:cNvSpPr>
            <a:spLocks noGrp="1"/>
          </p:cNvSpPr>
          <p:nvPr>
            <p:ph type="pic" sz="quarter" idx="16" hasCustomPrompt="1"/>
          </p:nvPr>
        </p:nvSpPr>
        <p:spPr>
          <a:xfrm>
            <a:off x="10945388" y="251460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20" name="Freeform: Shape 23"/>
          <p:cNvSpPr>
            <a:spLocks noGrp="1"/>
          </p:cNvSpPr>
          <p:nvPr>
            <p:ph type="pic" sz="quarter" idx="17" hasCustomPrompt="1"/>
          </p:nvPr>
        </p:nvSpPr>
        <p:spPr>
          <a:xfrm>
            <a:off x="9093728" y="4831674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  <p:sp>
        <p:nvSpPr>
          <p:cNvPr id="21" name="Freeform: Shape 23"/>
          <p:cNvSpPr>
            <a:spLocks noGrp="1"/>
          </p:cNvSpPr>
          <p:nvPr>
            <p:ph type="pic" sz="quarter" idx="18" hasCustomPrompt="1"/>
          </p:nvPr>
        </p:nvSpPr>
        <p:spPr>
          <a:xfrm>
            <a:off x="10945388" y="3574374"/>
            <a:ext cx="1672044" cy="2977054"/>
          </a:xfrm>
          <a:custGeom>
            <a:avLst/>
            <a:gdLst>
              <a:gd name="connsiteX0" fmla="*/ 0 w 2330134"/>
              <a:gd name="connsiteY0" fmla="*/ 0 h 4148774"/>
              <a:gd name="connsiteX1" fmla="*/ 2330134 w 2330134"/>
              <a:gd name="connsiteY1" fmla="*/ 0 h 4148774"/>
              <a:gd name="connsiteX2" fmla="*/ 2330134 w 2330134"/>
              <a:gd name="connsiteY2" fmla="*/ 4148774 h 4148774"/>
              <a:gd name="connsiteX3" fmla="*/ 0 w 2330134"/>
              <a:gd name="connsiteY3" fmla="*/ 4148774 h 41487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30134" h="4148774">
                <a:moveTo>
                  <a:pt x="0" y="0"/>
                </a:moveTo>
                <a:lnTo>
                  <a:pt x="2330134" y="0"/>
                </a:lnTo>
                <a:lnTo>
                  <a:pt x="2330134" y="4148774"/>
                </a:lnTo>
                <a:lnTo>
                  <a:pt x="0" y="4148774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>
            <a:outerShdw blurRad="292100" dist="215900" dir="8400000" sx="98000" sy="98000" algn="tr" rotWithShape="0">
              <a:prstClr val="black">
                <a:alpha val="32000"/>
              </a:prstClr>
            </a:outerShdw>
          </a:effectLst>
          <a:scene3d>
            <a:camera prst="isometricTopUp"/>
            <a:lightRig rig="soft" dir="t">
              <a:rot lat="0" lon="0" rev="5400000"/>
            </a:lightRig>
          </a:scene3d>
        </p:spPr>
        <p:txBody>
          <a:bodyPr wrap="square" anchor="ctr">
            <a:noAutofit/>
          </a:bodyPr>
          <a:lstStyle>
            <a:lvl1pPr marL="0" indent="0" algn="ctr">
              <a:buNone/>
              <a:defRPr sz="20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altLang="ko-KR" dirty="0"/>
              <a:t>Drag &amp; Drop Picture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3758795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5"/>
          <p:cNvSpPr>
            <a:spLocks noGrp="1"/>
          </p:cNvSpPr>
          <p:nvPr>
            <p:ph type="pic" sz="quarter" idx="10"/>
          </p:nvPr>
        </p:nvSpPr>
        <p:spPr>
          <a:xfrm>
            <a:off x="1037485" y="36074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0400000" lon="18840000" rev="462000"/>
            </a:camera>
            <a:lightRig rig="threePt" dir="t"/>
          </a:scene3d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9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3651740" y="33407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1000000" lon="18600000" rev="114000"/>
            </a:camera>
            <a:lightRig rig="threePt" dir="t">
              <a:rot lat="0" lon="0" rev="3000000"/>
            </a:lightRig>
          </a:scene3d>
          <a:sp3d extrusionH="63500" prstMaterial="matte"/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0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6265995" y="3493159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21594000" lon="18360000" rev="20940000"/>
            </a:camera>
            <a:lightRig rig="threePt" dir="t">
              <a:rot lat="0" lon="0" rev="6600000"/>
            </a:lightRig>
          </a:scene3d>
          <a:sp3d extrusionH="63500" prstMaterial="matte"/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1" name="Picture Placeholder 5"/>
          <p:cNvSpPr>
            <a:spLocks noGrp="1"/>
          </p:cNvSpPr>
          <p:nvPr>
            <p:ph type="pic" sz="quarter" idx="13"/>
          </p:nvPr>
        </p:nvSpPr>
        <p:spPr>
          <a:xfrm>
            <a:off x="8668300" y="4023597"/>
            <a:ext cx="3379640" cy="1903634"/>
          </a:xfrm>
          <a:prstGeom prst="rect">
            <a:avLst/>
          </a:prstGeom>
          <a:noFill/>
          <a:effectLst>
            <a:softEdge rad="19050"/>
          </a:effectLst>
          <a:scene3d>
            <a:camera prst="perspectiveRight" fov="4020000">
              <a:rot lat="1200000" lon="18000000" rev="19260000"/>
            </a:camera>
            <a:lightRig rig="threePt" dir="t">
              <a:rot lat="0" lon="0" rev="6000000"/>
            </a:lightRig>
          </a:scene3d>
          <a:sp3d extrusionH="63500" prstMaterial="matte"/>
        </p:spPr>
        <p:txBody>
          <a:bodyPr/>
          <a:lstStyle>
            <a:lvl1pPr marL="0" indent="0">
              <a:buNone/>
              <a:defRPr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</a:lstStyle>
          <a:p>
            <a:endParaRPr lang="ko-KR" altLang="en-US" dirty="0"/>
          </a:p>
        </p:txBody>
      </p:sp>
      <p:sp>
        <p:nvSpPr>
          <p:cNvPr id="12" name="Oval 11"/>
          <p:cNvSpPr/>
          <p:nvPr userDrawn="1"/>
        </p:nvSpPr>
        <p:spPr>
          <a:xfrm>
            <a:off x="2694477" y="5599062"/>
            <a:ext cx="372533" cy="289513"/>
          </a:xfrm>
          <a:prstGeom prst="ellipse">
            <a:avLst/>
          </a:prstGeom>
          <a:solidFill>
            <a:srgbClr val="DDE5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119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9360940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0D6B8E3E-517F-D640-894F-BD6767B6E35B}" type="datetimeFigureOut">
              <a:rPr lang="pl-PL" smtClean="0"/>
              <a:pPr/>
              <a:t>04.03.2019</a:t>
            </a:fld>
            <a:endParaRPr lang="pl-PL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D61FA71A-D270-8942-AC35-8E9386E3E62F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7570914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779287EC-2C1A-DD43-A976-6F587064ED8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49405C3D-962A-7942-B239-F9BC117348E6}" type="datetimeFigureOut">
              <a:rPr lang="pl-PL" smtClean="0"/>
              <a:pPr/>
              <a:t>04.03.2019</a:t>
            </a:fld>
            <a:endParaRPr lang="pl-PL" dirty="0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6781EC9F-59D9-CE48-87E7-4C6EB7DB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9C1461E-9033-0841-93FA-55BDF438B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62E28B7C-EE81-ED49-BBDB-C3F4D700010E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58726392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023A729-3C5E-384F-940B-413173B6AA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dirty="0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EA5D39BF-2DCF-A54B-BAB9-0C6A9A3B1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dirty="0"/>
              <a:t>Kliknij, aby edytować styl wzorca podtytułu</a:t>
            </a:r>
          </a:p>
        </p:txBody>
      </p:sp>
    </p:spTree>
    <p:extLst>
      <p:ext uri="{BB962C8B-B14F-4D97-AF65-F5344CB8AC3E}">
        <p14:creationId xmlns:p14="http://schemas.microsoft.com/office/powerpoint/2010/main" val="3732286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253042" y="1253006"/>
            <a:ext cx="2888987" cy="452717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3142029" y="3153524"/>
            <a:ext cx="5468471" cy="2626658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314129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8E23245-2A25-3E4B-A86B-D31868AFCB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4378E01-B99D-4F46-BCF3-7E7BDB11C1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043916404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0690FA4-A2D8-B249-A7A9-74BA2E82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5516249-3046-9943-AB9D-AF7835B4CE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57534248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0F5C008-2134-6345-91DE-5305A57CA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A1CA1FC-CC38-054C-B7C6-854F9C171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087E6425-435E-BD4F-88FA-E6FC94358E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296253097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52ACFF5-59C4-9A45-BBFD-F2A426D0F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870CF43D-7BB4-4048-A553-AD1EAD6A5C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47F92D96-E864-AB44-8687-2B245D2BD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1AE4953D-2499-C042-9A00-7E65576B6C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8BFE39BE-CD7E-B14A-A53F-2E38E176588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106901664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D73380A-D886-B545-BB75-F85638F25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</p:spTree>
    <p:extLst>
      <p:ext uri="{BB962C8B-B14F-4D97-AF65-F5344CB8AC3E}">
        <p14:creationId xmlns:p14="http://schemas.microsoft.com/office/powerpoint/2010/main" val="344284238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0371351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E7F4276-8CFA-F146-B277-3B18A792E5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A4F6EA-8511-974D-A71C-E5D555AC5B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 b="0" i="0">
                <a:latin typeface="Myriad Pro" panose="020B0503030403020204" pitchFamily="34" charset="0"/>
              </a:defRPr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DA5478E-C882-C546-A77C-CE343E2E2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Myriad Pro" panose="020B05030304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1443478240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8CE34A0-B07B-8844-9684-74137D4C85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2AAFA719-7D90-E34B-A5E0-385E402161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>
                <a:latin typeface="Myriad Pro" panose="020B0503030403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95EB0D52-BEFC-6F41-B145-32BC39A0C2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>
                <a:latin typeface="Myriad Pro" panose="020B050303040302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88764392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4C1AF7-0AE1-CF41-9F32-940DBFB580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5A974569-6868-2048-9988-89BAD85E8A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4116787695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C14F29C4-246B-0E4C-8B7C-60DF8B883B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67A55C0-82D8-834A-B2A8-93C13B5FE1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r>
              <a:rPr lang="pl-PL" dirty="0"/>
              <a:t>Kliknij, aby edytować style wzorca tekstu
Drugi poziom
Trzeci poziom
Czwarty poziom
Piąty poziom</a:t>
            </a:r>
          </a:p>
        </p:txBody>
      </p:sp>
    </p:spTree>
    <p:extLst>
      <p:ext uri="{BB962C8B-B14F-4D97-AF65-F5344CB8AC3E}">
        <p14:creationId xmlns:p14="http://schemas.microsoft.com/office/powerpoint/2010/main" val="37202929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1382917" y="816178"/>
            <a:ext cx="4462072" cy="517604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5844989" y="816178"/>
            <a:ext cx="4713083" cy="22770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1571641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7"/>
          <p:cNvSpPr>
            <a:spLocks noGrp="1"/>
          </p:cNvSpPr>
          <p:nvPr>
            <p:ph type="pic" sz="quarter" idx="11" hasCustomPrompt="1"/>
          </p:nvPr>
        </p:nvSpPr>
        <p:spPr>
          <a:xfrm>
            <a:off x="6096000" y="814476"/>
            <a:ext cx="4462072" cy="5176040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  <p:sp>
        <p:nvSpPr>
          <p:cNvPr id="7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1382917" y="814476"/>
            <a:ext cx="4713083" cy="2277036"/>
          </a:xfrm>
          <a:prstGeom prst="rect">
            <a:avLst/>
          </a:prstGeom>
          <a:pattFill prst="pct5">
            <a:fgClr>
              <a:schemeClr val="accent1"/>
            </a:fgClr>
            <a:bgClr>
              <a:schemeClr val="bg1"/>
            </a:bgClr>
          </a:pattFill>
        </p:spPr>
        <p:txBody>
          <a:bodyPr anchor="ctr">
            <a:normAutofit/>
          </a:bodyPr>
          <a:lstStyle>
            <a:lvl1pPr marL="0" indent="0" algn="ctr">
              <a:buNone/>
              <a:defRPr sz="1800" b="0" i="0" baseline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Drag &amp; Drop Here</a:t>
            </a:r>
          </a:p>
        </p:txBody>
      </p:sp>
    </p:spTree>
    <p:extLst>
      <p:ext uri="{BB962C8B-B14F-4D97-AF65-F5344CB8AC3E}">
        <p14:creationId xmlns:p14="http://schemas.microsoft.com/office/powerpoint/2010/main" val="3441781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6.xml"/><Relationship Id="rId3" Type="http://schemas.openxmlformats.org/officeDocument/2006/relationships/slideLayout" Target="../slideLayouts/slideLayout71.xml"/><Relationship Id="rId7" Type="http://schemas.openxmlformats.org/officeDocument/2006/relationships/slideLayout" Target="../slideLayouts/slideLayout7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6" Type="http://schemas.openxmlformats.org/officeDocument/2006/relationships/slideLayout" Target="../slideLayouts/slideLayout74.xml"/><Relationship Id="rId11" Type="http://schemas.openxmlformats.org/officeDocument/2006/relationships/slideLayout" Target="../slideLayouts/slideLayout79.xml"/><Relationship Id="rId5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78.xml"/><Relationship Id="rId4" Type="http://schemas.openxmlformats.org/officeDocument/2006/relationships/slideLayout" Target="../slideLayouts/slideLayout72.xml"/><Relationship Id="rId9" Type="http://schemas.openxmlformats.org/officeDocument/2006/relationships/slideLayout" Target="../slideLayouts/slideLayout7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FE11680C-929A-4A44-84B6-EB709BD737F1}"/>
              </a:ext>
            </a:extLst>
          </p:cNvPr>
          <p:cNvSpPr/>
          <p:nvPr userDrawn="1"/>
        </p:nvSpPr>
        <p:spPr>
          <a:xfrm>
            <a:off x="127145" y="119270"/>
            <a:ext cx="11952212" cy="6628322"/>
          </a:xfrm>
          <a:prstGeom prst="rect">
            <a:avLst/>
          </a:prstGeom>
          <a:pattFill prst="dashDnDiag">
            <a:fgClr>
              <a:schemeClr val="bg1">
                <a:lumMod val="95000"/>
              </a:schemeClr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643240" y="6420644"/>
            <a:ext cx="4526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fld id="{C6ABB218-E593-48E3-A08E-10DB16D9BFE7}" type="slidenum">
              <a:rPr lang="en-US" sz="1400" b="0" i="0" smtClean="0">
                <a:solidFill>
                  <a:schemeClr val="tx1"/>
                </a:solidFill>
                <a:latin typeface="Myriad Pro" panose="020B0503030403020204" pitchFamily="34" charset="0"/>
                <a:ea typeface="Raleway" charset="0"/>
                <a:cs typeface="Raleway" charset="0"/>
              </a:rPr>
              <a:pPr algn="ctr"/>
              <a:t>‹#›</a:t>
            </a:fld>
            <a:endParaRPr lang="en-US" sz="1400" b="0" i="0" dirty="0">
              <a:solidFill>
                <a:schemeClr val="tx1"/>
              </a:solidFill>
              <a:latin typeface="Myriad Pro" panose="020B0503030403020204" pitchFamily="34" charset="0"/>
              <a:ea typeface="Raleway" charset="0"/>
              <a:cs typeface="Raleway" charset="0"/>
            </a:endParaRPr>
          </a:p>
        </p:txBody>
      </p:sp>
      <p:pic>
        <p:nvPicPr>
          <p:cNvPr id="3" name="Obraz 2">
            <a:extLst>
              <a:ext uri="{FF2B5EF4-FFF2-40B4-BE49-F238E27FC236}">
                <a16:creationId xmlns:a16="http://schemas.microsoft.com/office/drawing/2014/main" id="{947BFC45-70C0-2147-BA2F-966D2F7A6F73}"/>
              </a:ext>
            </a:extLst>
          </p:cNvPr>
          <p:cNvPicPr>
            <a:picLocks noChangeAspect="1"/>
          </p:cNvPicPr>
          <p:nvPr userDrawn="1"/>
        </p:nvPicPr>
        <p:blipFill>
          <a:blip r:embed="rId70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965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  <p:sldLayoutId id="2147483797" r:id="rId17"/>
    <p:sldLayoutId id="2147483798" r:id="rId18"/>
    <p:sldLayoutId id="2147483799" r:id="rId19"/>
    <p:sldLayoutId id="2147483800" r:id="rId20"/>
    <p:sldLayoutId id="2147483801" r:id="rId21"/>
    <p:sldLayoutId id="2147483802" r:id="rId22"/>
    <p:sldLayoutId id="2147483803" r:id="rId23"/>
    <p:sldLayoutId id="2147483804" r:id="rId24"/>
    <p:sldLayoutId id="2147483805" r:id="rId25"/>
    <p:sldLayoutId id="2147483806" r:id="rId26"/>
    <p:sldLayoutId id="2147483807" r:id="rId27"/>
    <p:sldLayoutId id="2147483808" r:id="rId28"/>
    <p:sldLayoutId id="2147483809" r:id="rId29"/>
    <p:sldLayoutId id="2147483810" r:id="rId30"/>
    <p:sldLayoutId id="2147483811" r:id="rId31"/>
    <p:sldLayoutId id="2147483812" r:id="rId32"/>
    <p:sldLayoutId id="2147483813" r:id="rId33"/>
    <p:sldLayoutId id="2147483814" r:id="rId34"/>
    <p:sldLayoutId id="2147483815" r:id="rId35"/>
    <p:sldLayoutId id="2147483816" r:id="rId36"/>
    <p:sldLayoutId id="2147483817" r:id="rId37"/>
    <p:sldLayoutId id="2147483818" r:id="rId38"/>
    <p:sldLayoutId id="2147483819" r:id="rId39"/>
    <p:sldLayoutId id="2147483820" r:id="rId40"/>
    <p:sldLayoutId id="2147483821" r:id="rId41"/>
    <p:sldLayoutId id="2147483822" r:id="rId42"/>
    <p:sldLayoutId id="2147483823" r:id="rId43"/>
    <p:sldLayoutId id="2147483824" r:id="rId44"/>
    <p:sldLayoutId id="2147483825" r:id="rId45"/>
    <p:sldLayoutId id="2147483826" r:id="rId46"/>
    <p:sldLayoutId id="2147483827" r:id="rId47"/>
    <p:sldLayoutId id="2147483828" r:id="rId48"/>
    <p:sldLayoutId id="2147483829" r:id="rId49"/>
    <p:sldLayoutId id="2147483830" r:id="rId50"/>
    <p:sldLayoutId id="2147483831" r:id="rId51"/>
    <p:sldLayoutId id="2147483832" r:id="rId52"/>
    <p:sldLayoutId id="2147483833" r:id="rId53"/>
    <p:sldLayoutId id="2147483834" r:id="rId54"/>
    <p:sldLayoutId id="2147483835" r:id="rId55"/>
    <p:sldLayoutId id="2147483836" r:id="rId56"/>
    <p:sldLayoutId id="2147483837" r:id="rId57"/>
    <p:sldLayoutId id="2147483838" r:id="rId58"/>
    <p:sldLayoutId id="2147483839" r:id="rId59"/>
    <p:sldLayoutId id="2147483840" r:id="rId60"/>
    <p:sldLayoutId id="2147483841" r:id="rId61"/>
    <p:sldLayoutId id="2147483842" r:id="rId62"/>
    <p:sldLayoutId id="2147483843" r:id="rId63"/>
    <p:sldLayoutId id="2147483844" r:id="rId64"/>
    <p:sldLayoutId id="2147483845" r:id="rId65"/>
    <p:sldLayoutId id="2147483846" r:id="rId66"/>
    <p:sldLayoutId id="2147483847" r:id="rId67"/>
    <p:sldLayoutId id="2147483848" r:id="rId6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4190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06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CA6EC4B8-0085-7345-9AAB-BD0001BCD952}"/>
              </a:ext>
            </a:extLst>
          </p:cNvPr>
          <p:cNvSpPr txBox="1"/>
          <p:nvPr/>
        </p:nvSpPr>
        <p:spPr>
          <a:xfrm>
            <a:off x="538951" y="538951"/>
            <a:ext cx="7201010" cy="4647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Niepożądane w komunikacji z klientem są: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 lvl="0">
              <a:lnSpc>
                <a:spcPct val="150000"/>
              </a:lnSpc>
            </a:pPr>
            <a:r>
              <a:rPr lang="pl-PL" sz="2400" dirty="0"/>
              <a:t>• Zbyt rzadki kontakt wzrokowy lub jego brak.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Spięta postawa ciała i skrzyżowane kończyny.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Gesty świadczące o niewiedzy lub braku sympatii.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Apatyczny lub poirytowany sposób wypowiadania się.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Mimika wyrażająca znudzenie, złość, dezaprobatę.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Nadmierna gestykulacja.</a:t>
            </a:r>
          </a:p>
        </p:txBody>
      </p:sp>
    </p:spTree>
    <p:extLst>
      <p:ext uri="{BB962C8B-B14F-4D97-AF65-F5344CB8AC3E}">
        <p14:creationId xmlns:p14="http://schemas.microsoft.com/office/powerpoint/2010/main" val="3609821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E035F305-4E55-E749-904C-34311D31532C}"/>
              </a:ext>
            </a:extLst>
          </p:cNvPr>
          <p:cNvSpPr txBox="1"/>
          <p:nvPr/>
        </p:nvSpPr>
        <p:spPr>
          <a:xfrm>
            <a:off x="532896" y="545007"/>
            <a:ext cx="6782626" cy="46472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Wskazane w komunikacji z klientem są: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 lvl="0">
              <a:lnSpc>
                <a:spcPct val="150000"/>
              </a:lnSpc>
            </a:pPr>
            <a:r>
              <a:rPr lang="pl-PL" sz="2400" dirty="0"/>
              <a:t>• Utrzymywanie kontaktu wzrokowego.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Rozluźniona i „otwarta” postawa ciała.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Wskazywanie za pomocą otwartej dłoni (nie palca).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Pogodny wyraz twarzy z lekkim uśmiechem.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Łagodny tembr głosu i wyraźna wymowa.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Gesty potwierdzające słuchanie.</a:t>
            </a:r>
          </a:p>
        </p:txBody>
      </p:sp>
    </p:spTree>
    <p:extLst>
      <p:ext uri="{BB962C8B-B14F-4D97-AF65-F5344CB8AC3E}">
        <p14:creationId xmlns:p14="http://schemas.microsoft.com/office/powerpoint/2010/main" val="23747927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C71FB87C-2C7A-C141-93C4-839C40B6A5D5}"/>
              </a:ext>
            </a:extLst>
          </p:cNvPr>
          <p:cNvSpPr txBox="1"/>
          <p:nvPr/>
        </p:nvSpPr>
        <p:spPr>
          <a:xfrm>
            <a:off x="538951" y="1186904"/>
            <a:ext cx="10997023" cy="335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Istnieją pewne czynniki, które </a:t>
            </a:r>
            <a:r>
              <a:rPr lang="pl-PL" sz="2400" dirty="0">
                <a:solidFill>
                  <a:srgbClr val="C00000"/>
                </a:solidFill>
              </a:rPr>
              <a:t>determinują jakość naszej komunikacji werbalnej </a:t>
            </a:r>
            <a:br>
              <a:rPr lang="pl-PL" sz="2400" dirty="0">
                <a:solidFill>
                  <a:srgbClr val="C00000"/>
                </a:solidFill>
              </a:rPr>
            </a:br>
            <a:r>
              <a:rPr lang="pl-PL" sz="2400" dirty="0">
                <a:solidFill>
                  <a:srgbClr val="C00000"/>
                </a:solidFill>
              </a:rPr>
              <a:t>i niewerbalnej</a:t>
            </a:r>
            <a:r>
              <a:rPr lang="pl-PL" sz="2400" dirty="0"/>
              <a:t>. Najważniejsze z nich to: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– aktywne słuchanie;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– biegłość w interakcjach międzyludzkich (w Twoim przypadku – budowaniu relacji);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– spójny wizerunek;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– znajomość zasad </a:t>
            </a:r>
            <a:r>
              <a:rPr lang="pl-PL" sz="2400" i="1" dirty="0"/>
              <a:t>Savoir </a:t>
            </a:r>
            <a:r>
              <a:rPr lang="pl-PL" sz="2400" i="1" dirty="0" err="1"/>
              <a:t>Vivre’u</a:t>
            </a:r>
            <a:r>
              <a:rPr lang="pl-PL" sz="2400" i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32823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14CDBA0D-6210-C947-ABFD-9F2A365455B7}"/>
              </a:ext>
            </a:extLst>
          </p:cNvPr>
          <p:cNvSpPr txBox="1"/>
          <p:nvPr/>
        </p:nvSpPr>
        <p:spPr>
          <a:xfrm>
            <a:off x="538952" y="557118"/>
            <a:ext cx="11166580" cy="51089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Cechy aktywnego słuchania: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kontakt wzrokowy, choć bez przesady – wystarczy ok. 60% czasu patrzeć w oczy;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zachęcanie do mówienia, np. poprzez dopytywanie;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aprobata treści, np. poprzez kiwanie głową;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powstrzymanie się od oceny lub dawania rad, bez prośby rozmówcy;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nieprzerywanie, nawet jeżeli nastąpi pauza, czy chwilowe zamyślenie;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nie przekierowywanie uwagi na siebie;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parafrazowanie – powtarzanie kontekstu wypowiedzi, bez dodawania własnej </a:t>
            </a:r>
            <a:br>
              <a:rPr lang="pl-PL" sz="2400" dirty="0"/>
            </a:br>
            <a:r>
              <a:rPr lang="pl-PL" sz="2400" dirty="0"/>
              <a:t>   interpretacji.</a:t>
            </a:r>
          </a:p>
        </p:txBody>
      </p:sp>
    </p:spTree>
    <p:extLst>
      <p:ext uri="{BB962C8B-B14F-4D97-AF65-F5344CB8AC3E}">
        <p14:creationId xmlns:p14="http://schemas.microsoft.com/office/powerpoint/2010/main" val="40039267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AB05D992-F647-0945-A866-8914B5CFE354}"/>
              </a:ext>
            </a:extLst>
          </p:cNvPr>
          <p:cNvSpPr txBox="1"/>
          <p:nvPr/>
        </p:nvSpPr>
        <p:spPr>
          <a:xfrm>
            <a:off x="655017" y="2143692"/>
            <a:ext cx="10881966" cy="1692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b="1" dirty="0">
                <a:solidFill>
                  <a:srgbClr val="C00000"/>
                </a:solidFill>
              </a:rPr>
              <a:t>Hipokrates</a:t>
            </a:r>
            <a:r>
              <a:rPr lang="pl-PL" sz="2400" dirty="0"/>
              <a:t>, grecki filozof i lekarz, uzależniał zagadnienia zdrowia i choroby przewagą konkretnych płynów ustrojowych w naszym organizmie.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Inny grecki lekarz – </a:t>
            </a:r>
            <a:r>
              <a:rPr lang="pl-PL" sz="2400" b="1" dirty="0">
                <a:solidFill>
                  <a:srgbClr val="C00000"/>
                </a:solidFill>
              </a:rPr>
              <a:t>Galen</a:t>
            </a:r>
            <a:r>
              <a:rPr lang="pl-PL" sz="2400" dirty="0"/>
              <a:t>, uzupełnił tą koncepcję o interpretację psychologiczną.</a:t>
            </a:r>
          </a:p>
        </p:txBody>
      </p:sp>
    </p:spTree>
    <p:extLst>
      <p:ext uri="{BB962C8B-B14F-4D97-AF65-F5344CB8AC3E}">
        <p14:creationId xmlns:p14="http://schemas.microsoft.com/office/powerpoint/2010/main" val="13100889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285B31EA-C3CB-2C4D-91A4-2B6503722928}"/>
              </a:ext>
            </a:extLst>
          </p:cNvPr>
          <p:cNvSpPr txBox="1"/>
          <p:nvPr/>
        </p:nvSpPr>
        <p:spPr>
          <a:xfrm>
            <a:off x="538951" y="538950"/>
            <a:ext cx="7223452" cy="30776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Introwertyk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Osoba skryta, chowająca swoje przeżycia w głębi siebie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Ekstrawertyk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Osoba łatwo uzewnętrzniająca emocje i uczucia</a:t>
            </a:r>
          </a:p>
        </p:txBody>
      </p:sp>
    </p:spTree>
    <p:extLst>
      <p:ext uri="{BB962C8B-B14F-4D97-AF65-F5344CB8AC3E}">
        <p14:creationId xmlns:p14="http://schemas.microsoft.com/office/powerpoint/2010/main" val="1295615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88D32363-329C-A946-8908-99353F3249CC}"/>
              </a:ext>
            </a:extLst>
          </p:cNvPr>
          <p:cNvSpPr txBox="1"/>
          <p:nvPr/>
        </p:nvSpPr>
        <p:spPr>
          <a:xfrm>
            <a:off x="726675" y="1350405"/>
            <a:ext cx="10857744" cy="33546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Galen uważał, że przeważające „soki” w jego organizmie determinują usposobienie.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Tak powstali: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</a:t>
            </a:r>
            <a:r>
              <a:rPr lang="pl-PL" sz="2400" dirty="0">
                <a:solidFill>
                  <a:srgbClr val="C00000"/>
                </a:solidFill>
              </a:rPr>
              <a:t>sangwinik</a:t>
            </a:r>
            <a:r>
              <a:rPr lang="pl-PL" sz="2400" dirty="0"/>
              <a:t> (łac. </a:t>
            </a:r>
            <a:r>
              <a:rPr lang="pl-PL" sz="2400" i="1" dirty="0" err="1"/>
              <a:t>sanguis</a:t>
            </a:r>
            <a:r>
              <a:rPr lang="pl-PL" sz="2400" dirty="0"/>
              <a:t> – krew),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</a:t>
            </a:r>
            <a:r>
              <a:rPr lang="pl-PL" sz="2400" dirty="0">
                <a:solidFill>
                  <a:srgbClr val="C00000"/>
                </a:solidFill>
              </a:rPr>
              <a:t>choleryk</a:t>
            </a:r>
            <a:r>
              <a:rPr lang="pl-PL" sz="2400" dirty="0"/>
              <a:t> (gr. </a:t>
            </a:r>
            <a:r>
              <a:rPr lang="pl-PL" sz="2400" i="1" dirty="0" err="1"/>
              <a:t>chole</a:t>
            </a:r>
            <a:r>
              <a:rPr lang="pl-PL" sz="2400" dirty="0"/>
              <a:t> – żółć),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</a:t>
            </a:r>
            <a:r>
              <a:rPr lang="pl-PL" sz="2400" dirty="0">
                <a:solidFill>
                  <a:srgbClr val="C00000"/>
                </a:solidFill>
              </a:rPr>
              <a:t>melancholik</a:t>
            </a:r>
            <a:r>
              <a:rPr lang="pl-PL" sz="2400" dirty="0"/>
              <a:t> (gr. </a:t>
            </a:r>
            <a:r>
              <a:rPr lang="pl-PL" sz="2400" i="1" dirty="0"/>
              <a:t>melas</a:t>
            </a:r>
            <a:r>
              <a:rPr lang="pl-PL" sz="2400" dirty="0"/>
              <a:t> – czarna, </a:t>
            </a:r>
            <a:r>
              <a:rPr lang="pl-PL" sz="2400" dirty="0" err="1"/>
              <a:t>chole</a:t>
            </a:r>
            <a:r>
              <a:rPr lang="pl-PL" sz="2400" dirty="0"/>
              <a:t>- żółć)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– </a:t>
            </a:r>
            <a:r>
              <a:rPr lang="pl-PL" sz="2400" dirty="0">
                <a:solidFill>
                  <a:srgbClr val="C00000"/>
                </a:solidFill>
              </a:rPr>
              <a:t>flegmatyk</a:t>
            </a:r>
            <a:r>
              <a:rPr lang="pl-PL" sz="2400" dirty="0"/>
              <a:t> (gr. </a:t>
            </a:r>
            <a:r>
              <a:rPr lang="pl-PL" sz="2400" i="1" dirty="0" err="1"/>
              <a:t>phlegma</a:t>
            </a:r>
            <a:r>
              <a:rPr lang="pl-PL" sz="2400" dirty="0"/>
              <a:t> – śluz) </a:t>
            </a:r>
          </a:p>
        </p:txBody>
      </p:sp>
    </p:spTree>
    <p:extLst>
      <p:ext uri="{BB962C8B-B14F-4D97-AF65-F5344CB8AC3E}">
        <p14:creationId xmlns:p14="http://schemas.microsoft.com/office/powerpoint/2010/main" val="39117014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C8653252-72CD-424D-B48D-9110D27045B5}"/>
              </a:ext>
            </a:extLst>
          </p:cNvPr>
          <p:cNvSpPr txBox="1"/>
          <p:nvPr/>
        </p:nvSpPr>
        <p:spPr>
          <a:xfrm>
            <a:off x="545007" y="538951"/>
            <a:ext cx="10391460" cy="4646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SANGWINIK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Jest stworzony do pracy z klientem, dzięki swojemu relacyjnemu usposobieniu, a zatem powinien się sprawdzić w roli </a:t>
            </a:r>
            <a:r>
              <a:rPr lang="pl-PL" sz="2400" dirty="0" err="1"/>
              <a:t>socjofryzjera</a:t>
            </a:r>
            <a:r>
              <a:rPr lang="pl-PL" sz="2400" dirty="0"/>
              <a:t>, </a:t>
            </a:r>
            <a:r>
              <a:rPr lang="pl-PL" sz="2400" dirty="0" err="1"/>
              <a:t>socjokosmetyczki</a:t>
            </a:r>
            <a:r>
              <a:rPr lang="pl-PL" sz="2400" dirty="0"/>
              <a:t>. Może mieć jednak problem z sumiennością, zorganizowaniem i punktualnością.</a:t>
            </a:r>
          </a:p>
          <a:p>
            <a:pPr>
              <a:lnSpc>
                <a:spcPct val="150000"/>
              </a:lnSpc>
            </a:pPr>
            <a:endParaRPr lang="pl-PL" sz="2400" b="1" dirty="0"/>
          </a:p>
          <a:p>
            <a:pPr>
              <a:lnSpc>
                <a:spcPct val="150000"/>
              </a:lnSpc>
            </a:pPr>
            <a:r>
              <a:rPr lang="pl-PL" sz="2400" b="1" dirty="0"/>
              <a:t>Mówi się o nim towarzyski sangwinik – ekstrawertyk o optymistycznym usposobieniu.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0031082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F2E5568-E845-DC42-B056-2093E7F903A8}"/>
              </a:ext>
            </a:extLst>
          </p:cNvPr>
          <p:cNvSpPr txBox="1"/>
          <p:nvPr/>
        </p:nvSpPr>
        <p:spPr>
          <a:xfrm>
            <a:off x="538951" y="532894"/>
            <a:ext cx="10355126" cy="4646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CHOLERYK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Drugiemu typowi osobowości trudno odmówić skuteczności. Z pewnością będzie dobrym fachowcem – zorganizowanym i sprawnym, choć może nieco zbyt szorstkim i małomównym. </a:t>
            </a:r>
          </a:p>
          <a:p>
            <a:pPr>
              <a:lnSpc>
                <a:spcPct val="150000"/>
              </a:lnSpc>
            </a:pPr>
            <a:endParaRPr lang="pl-PL" sz="2400" b="1" dirty="0"/>
          </a:p>
          <a:p>
            <a:pPr>
              <a:lnSpc>
                <a:spcPct val="150000"/>
              </a:lnSpc>
            </a:pPr>
            <a:r>
              <a:rPr lang="pl-PL" sz="2400" b="1" dirty="0"/>
              <a:t>Mówi się o nim energiczny choleryk – ekstrawertyczny człowiek czynu </a:t>
            </a:r>
            <a:br>
              <a:rPr lang="pl-PL" sz="2400" b="1" dirty="0"/>
            </a:br>
            <a:r>
              <a:rPr lang="pl-PL" sz="2400" b="1" dirty="0"/>
              <a:t>i optymistycznie nastawiony do życia.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42467773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132FF17B-F35C-0941-B2BE-D6A5361FD0C3}"/>
              </a:ext>
            </a:extLst>
          </p:cNvPr>
          <p:cNvSpPr txBox="1"/>
          <p:nvPr/>
        </p:nvSpPr>
        <p:spPr>
          <a:xfrm>
            <a:off x="538952" y="538952"/>
            <a:ext cx="11015188" cy="520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MELANCHOLIK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Ujmuje powagą i grzecznością, ale również umiejętnością współodczuwania. Jest perfekcjonistą w działaniu i podlega głębokim doznaniom emocjonalnym. Jest skryty i introwertyczny, więc ciągła praca z ludźmi – w przypadku wykonywania zawodu </a:t>
            </a:r>
            <a:r>
              <a:rPr lang="pl-PL" sz="2400" dirty="0" err="1"/>
              <a:t>socjofryzjera</a:t>
            </a:r>
            <a:r>
              <a:rPr lang="pl-PL" sz="2400" dirty="0"/>
              <a:t>, </a:t>
            </a:r>
            <a:r>
              <a:rPr lang="pl-PL" sz="2400" dirty="0" err="1"/>
              <a:t>socjokosmetyczki</a:t>
            </a:r>
            <a:r>
              <a:rPr lang="pl-PL" sz="2400" dirty="0"/>
              <a:t> – może być dla niego obciążająca. </a:t>
            </a:r>
          </a:p>
          <a:p>
            <a:pPr>
              <a:lnSpc>
                <a:spcPct val="150000"/>
              </a:lnSpc>
            </a:pPr>
            <a:endParaRPr lang="pl-PL" sz="2400" b="1" dirty="0"/>
          </a:p>
          <a:p>
            <a:pPr>
              <a:lnSpc>
                <a:spcPct val="150000"/>
              </a:lnSpc>
            </a:pPr>
            <a:r>
              <a:rPr lang="pl-PL" sz="2400" b="1" dirty="0"/>
              <a:t>Mówi się o nim perfekcyjny melancholik – pesymista o introwertycznym usposobieniu, intelektualista.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522719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0BCB2DE2-9FAD-464D-8EBE-451BBB1A7B13}"/>
              </a:ext>
            </a:extLst>
          </p:cNvPr>
          <p:cNvSpPr txBox="1"/>
          <p:nvPr/>
        </p:nvSpPr>
        <p:spPr>
          <a:xfrm>
            <a:off x="545007" y="532896"/>
            <a:ext cx="9816174" cy="2431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Socjalizacja pierwotna</a:t>
            </a:r>
          </a:p>
          <a:p>
            <a:pPr>
              <a:lnSpc>
                <a:spcPct val="150000"/>
              </a:lnSpc>
            </a:pPr>
            <a:endParaRPr lang="pl-PL" sz="2800" b="1" dirty="0"/>
          </a:p>
          <a:p>
            <a:pPr>
              <a:lnSpc>
                <a:spcPct val="150000"/>
              </a:lnSpc>
            </a:pPr>
            <a:r>
              <a:rPr lang="pl-PL" sz="2400" dirty="0"/>
              <a:t>Ważny fragment procesu socjalizacji – uspołecznienia, emocjonalny wpływ znaczących innych na życie jednostki.</a:t>
            </a:r>
          </a:p>
        </p:txBody>
      </p:sp>
    </p:spTree>
    <p:extLst>
      <p:ext uri="{BB962C8B-B14F-4D97-AF65-F5344CB8AC3E}">
        <p14:creationId xmlns:p14="http://schemas.microsoft.com/office/powerpoint/2010/main" val="19623127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D7EDD720-E060-A841-B45A-43E6493E85AB}"/>
              </a:ext>
            </a:extLst>
          </p:cNvPr>
          <p:cNvSpPr txBox="1"/>
          <p:nvPr/>
        </p:nvSpPr>
        <p:spPr>
          <a:xfrm>
            <a:off x="538951" y="538950"/>
            <a:ext cx="9991788" cy="46468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FLEGMATYK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Ten typ osobowości ma spokojne i mało wyraziste usposobienie. Jest uśmiechnięty, cichy i zrównoważony, przez co działa wyciszająco na otoczenie. Umiejętność słuchania przyda mu się w pracy </a:t>
            </a:r>
            <a:r>
              <a:rPr lang="pl-PL" sz="2400" dirty="0" err="1"/>
              <a:t>socjofryzjera</a:t>
            </a:r>
            <a:r>
              <a:rPr lang="pl-PL" sz="2400" dirty="0"/>
              <a:t>, </a:t>
            </a:r>
            <a:r>
              <a:rPr lang="pl-PL" sz="2400" dirty="0" err="1"/>
              <a:t>socjokosmetyczki</a:t>
            </a:r>
            <a:r>
              <a:rPr lang="pl-PL" sz="2400" dirty="0"/>
              <a:t>. </a:t>
            </a:r>
          </a:p>
          <a:p>
            <a:pPr>
              <a:lnSpc>
                <a:spcPct val="150000"/>
              </a:lnSpc>
            </a:pPr>
            <a:r>
              <a:rPr lang="pl-PL" sz="2400" b="1" dirty="0"/>
              <a:t>Mówi się o nim spokojny flegmatyk – introwertyczny obserwator </a:t>
            </a:r>
            <a:br>
              <a:rPr lang="pl-PL" sz="2400" b="1" dirty="0"/>
            </a:br>
            <a:r>
              <a:rPr lang="pl-PL" sz="2400" b="1" dirty="0"/>
              <a:t>o pesymistycznym usposobieniu. 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9692068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D74EAC24-FD86-E648-8D30-71C9B2CADCCE}"/>
              </a:ext>
            </a:extLst>
          </p:cNvPr>
          <p:cNvSpPr txBox="1"/>
          <p:nvPr/>
        </p:nvSpPr>
        <p:spPr>
          <a:xfrm>
            <a:off x="538950" y="538950"/>
            <a:ext cx="8491427" cy="35393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Podział klientów ze względu na typy temperamentów:</a:t>
            </a:r>
          </a:p>
          <a:p>
            <a:pPr lvl="0">
              <a:lnSpc>
                <a:spcPct val="150000"/>
              </a:lnSpc>
            </a:pPr>
            <a:endParaRPr lang="pl-PL" sz="2800" dirty="0"/>
          </a:p>
          <a:p>
            <a:pPr lvl="0">
              <a:lnSpc>
                <a:spcPct val="150000"/>
              </a:lnSpc>
            </a:pPr>
            <a:r>
              <a:rPr lang="pl-PL" sz="2400" dirty="0"/>
              <a:t>Klient sangwiniczny = klient spontaniczny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Klient choleryczny = klient nastawiony na cel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Klient melancholiczny = klient perfekcjonista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Klient flegmatyczny = klient niezdecydowany</a:t>
            </a:r>
          </a:p>
        </p:txBody>
      </p:sp>
    </p:spTree>
    <p:extLst>
      <p:ext uri="{BB962C8B-B14F-4D97-AF65-F5344CB8AC3E}">
        <p14:creationId xmlns:p14="http://schemas.microsoft.com/office/powerpoint/2010/main" val="9089607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D29C3895-215F-B54C-91C0-E08465871615}"/>
              </a:ext>
            </a:extLst>
          </p:cNvPr>
          <p:cNvSpPr txBox="1"/>
          <p:nvPr/>
        </p:nvSpPr>
        <p:spPr>
          <a:xfrm>
            <a:off x="532895" y="538951"/>
            <a:ext cx="10149234" cy="464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Pierwsze wrażenie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To instynktowna reakcja, odruch trwający zaledwie kilka sekund. Na jego podstawie tworzymy czyjś obraz, z którym łączy się cały wachlarz emocji – od poczucia bezpieczeństwa, sympatii, aż po niechęć. Pierwsze wrażenie powstaje bardzo subiektywnie, jednak można wyróżnić kilka elementów, które mają na nie zasadniczy wpływ.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Pierwsze wrażenie możemy zrobić tylko raz, w czasie od 4 do 6 sekund.</a:t>
            </a:r>
          </a:p>
        </p:txBody>
      </p:sp>
    </p:spTree>
    <p:extLst>
      <p:ext uri="{BB962C8B-B14F-4D97-AF65-F5344CB8AC3E}">
        <p14:creationId xmlns:p14="http://schemas.microsoft.com/office/powerpoint/2010/main" val="14558961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F9A2EA9D-B6A5-FF49-8497-73F5840F9126}"/>
              </a:ext>
            </a:extLst>
          </p:cNvPr>
          <p:cNvSpPr txBox="1"/>
          <p:nvPr/>
        </p:nvSpPr>
        <p:spPr>
          <a:xfrm>
            <a:off x="538951" y="538951"/>
            <a:ext cx="9985731" cy="24398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 err="1">
                <a:solidFill>
                  <a:srgbClr val="C00000"/>
                </a:solidFill>
                <a:latin typeface="+mj-lt"/>
              </a:rPr>
              <a:t>Precedencja</a:t>
            </a:r>
            <a:endParaRPr lang="pl-PL" sz="2800" b="1" dirty="0">
              <a:solidFill>
                <a:srgbClr val="C00000"/>
              </a:solidFill>
              <a:latin typeface="+mj-lt"/>
            </a:endParaRP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Ustanowiony i przyjęty porządek pierwszeństwa. Wyznacza kto pierwszy siada, podaje rękę, czy kończy rozmowę. Lepiej ją znać… </a:t>
            </a:r>
            <a:r>
              <a:rPr lang="pl-PL" sz="2400" dirty="0">
                <a:sym typeface="Segoe UI Emoji" panose="020B0502040204020203" pitchFamily="34" charset="0"/>
              </a:rPr>
              <a:t>😉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1860977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e tekstowe 2">
            <a:extLst>
              <a:ext uri="{FF2B5EF4-FFF2-40B4-BE49-F238E27FC236}">
                <a16:creationId xmlns:a16="http://schemas.microsoft.com/office/drawing/2014/main" id="{1BE1D9E0-2F2B-964F-8E19-A538187976D2}"/>
              </a:ext>
            </a:extLst>
          </p:cNvPr>
          <p:cNvSpPr txBox="1"/>
          <p:nvPr/>
        </p:nvSpPr>
        <p:spPr>
          <a:xfrm>
            <a:off x="538951" y="538951"/>
            <a:ext cx="8906605" cy="4093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Wspólne cechy klientów </a:t>
            </a:r>
            <a:r>
              <a:rPr lang="pl-PL" sz="2800" b="1" dirty="0" err="1">
                <a:solidFill>
                  <a:srgbClr val="C00000"/>
                </a:solidFill>
                <a:latin typeface="+mj-lt"/>
              </a:rPr>
              <a:t>socjokosmetyczki</a:t>
            </a:r>
            <a:r>
              <a:rPr lang="pl-PL" sz="2800" b="1" dirty="0">
                <a:solidFill>
                  <a:srgbClr val="C00000"/>
                </a:solidFill>
                <a:latin typeface="+mj-lt"/>
              </a:rPr>
              <a:t>, </a:t>
            </a:r>
            <a:r>
              <a:rPr lang="pl-PL" sz="2800" b="1" dirty="0" err="1">
                <a:solidFill>
                  <a:srgbClr val="C00000"/>
                </a:solidFill>
                <a:latin typeface="+mj-lt"/>
              </a:rPr>
              <a:t>socjofryzjera</a:t>
            </a:r>
            <a:r>
              <a:rPr lang="pl-PL" sz="2800" b="1" dirty="0">
                <a:solidFill>
                  <a:srgbClr val="C00000"/>
                </a:solidFill>
                <a:latin typeface="+mj-lt"/>
              </a:rPr>
              <a:t>:</a:t>
            </a:r>
          </a:p>
          <a:p>
            <a:pPr lvl="0">
              <a:lnSpc>
                <a:spcPct val="150000"/>
              </a:lnSpc>
            </a:pPr>
            <a:endParaRPr lang="pl-PL" sz="2800" dirty="0"/>
          </a:p>
          <a:p>
            <a:pPr lvl="0">
              <a:lnSpc>
                <a:spcPct val="150000"/>
              </a:lnSpc>
            </a:pPr>
            <a:r>
              <a:rPr lang="pl-PL" sz="2400" dirty="0"/>
              <a:t>1. Ograniczenia wynikające z choroby, niepełnosprawności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2. Zależność od innych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3. Alienacja społeczna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4. Zmiany pełnionych ról społecznych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5. Samotność </a:t>
            </a:r>
          </a:p>
        </p:txBody>
      </p:sp>
    </p:spTree>
    <p:extLst>
      <p:ext uri="{BB962C8B-B14F-4D97-AF65-F5344CB8AC3E}">
        <p14:creationId xmlns:p14="http://schemas.microsoft.com/office/powerpoint/2010/main" val="17431218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77275B26-B1E1-DB4C-9B12-5DB2F3843035}"/>
              </a:ext>
            </a:extLst>
          </p:cNvPr>
          <p:cNvSpPr txBox="1"/>
          <p:nvPr/>
        </p:nvSpPr>
        <p:spPr>
          <a:xfrm>
            <a:off x="538952" y="545007"/>
            <a:ext cx="10736629" cy="38163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pl-PL" sz="2400" dirty="0">
                <a:solidFill>
                  <a:srgbClr val="C00000"/>
                </a:solidFill>
                <a:latin typeface="+mj-lt"/>
              </a:rPr>
              <a:t>Osobie niepełnosprawnej lub starszej z ograniczeniami ruchowymi i innymi, </a:t>
            </a:r>
            <a:br>
              <a:rPr lang="pl-PL" sz="2400" dirty="0">
                <a:solidFill>
                  <a:srgbClr val="C00000"/>
                </a:solidFill>
                <a:latin typeface="+mj-lt"/>
              </a:rPr>
            </a:br>
            <a:r>
              <a:rPr lang="pl-PL" sz="2400" dirty="0">
                <a:solidFill>
                  <a:srgbClr val="C00000"/>
                </a:solidFill>
                <a:latin typeface="+mj-lt"/>
              </a:rPr>
              <a:t>oraz jej rodzinie, można udzielić różnorodnego </a:t>
            </a:r>
            <a:r>
              <a:rPr lang="pl-PL" sz="2400" b="1" dirty="0">
                <a:solidFill>
                  <a:srgbClr val="C00000"/>
                </a:solidFill>
                <a:latin typeface="+mj-lt"/>
              </a:rPr>
              <a:t>wsparcia społecznego</a:t>
            </a:r>
            <a:r>
              <a:rPr lang="pl-PL" sz="2400" dirty="0">
                <a:solidFill>
                  <a:srgbClr val="C00000"/>
                </a:solidFill>
                <a:latin typeface="+mj-lt"/>
              </a:rPr>
              <a:t>:</a:t>
            </a:r>
          </a:p>
          <a:p>
            <a:pPr lvl="0">
              <a:lnSpc>
                <a:spcPct val="150000"/>
              </a:lnSpc>
            </a:pPr>
            <a:endParaRPr lang="pl-PL" sz="2000" dirty="0">
              <a:latin typeface="+mj-lt"/>
            </a:endParaRPr>
          </a:p>
          <a:p>
            <a:pPr lvl="0">
              <a:lnSpc>
                <a:spcPct val="150000"/>
              </a:lnSpc>
            </a:pPr>
            <a:r>
              <a:rPr lang="pl-PL" sz="2400" dirty="0"/>
              <a:t>• Emocjonalnego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Informacyjnego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Instrumentalnego</a:t>
            </a:r>
          </a:p>
          <a:p>
            <a:pPr lvl="0">
              <a:lnSpc>
                <a:spcPct val="150000"/>
              </a:lnSpc>
            </a:pPr>
            <a:r>
              <a:rPr lang="pl-PL" sz="2400" dirty="0"/>
              <a:t>• Duchowego</a:t>
            </a:r>
          </a:p>
        </p:txBody>
      </p:sp>
    </p:spTree>
    <p:extLst>
      <p:ext uri="{BB962C8B-B14F-4D97-AF65-F5344CB8AC3E}">
        <p14:creationId xmlns:p14="http://schemas.microsoft.com/office/powerpoint/2010/main" val="39212074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442836C0-80C0-1A47-B7D1-3F2CC70B3587}"/>
              </a:ext>
            </a:extLst>
          </p:cNvPr>
          <p:cNvSpPr txBox="1"/>
          <p:nvPr/>
        </p:nvSpPr>
        <p:spPr>
          <a:xfrm>
            <a:off x="538950" y="538951"/>
            <a:ext cx="9876731" cy="35393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Komunikacja międzyludzka </a:t>
            </a:r>
          </a:p>
          <a:p>
            <a:pPr>
              <a:lnSpc>
                <a:spcPct val="150000"/>
              </a:lnSpc>
            </a:pPr>
            <a:endParaRPr lang="pl-PL" sz="2800" dirty="0"/>
          </a:p>
          <a:p>
            <a:pPr>
              <a:lnSpc>
                <a:spcPct val="150000"/>
              </a:lnSpc>
            </a:pPr>
            <a:r>
              <a:rPr lang="pl-PL" sz="2400" dirty="0"/>
              <a:t>Jest to inaczej komunikowanie społeczne. Odbywa się ona na różnych poziomach, zajmiemy się dwoma z nich: </a:t>
            </a:r>
            <a:br>
              <a:rPr lang="pl-PL" sz="2400" dirty="0"/>
            </a:br>
            <a:r>
              <a:rPr lang="pl-PL" sz="2400" dirty="0"/>
              <a:t>– komunikowaniem na poziomie dwóch jednostek (Ty – klient);</a:t>
            </a:r>
            <a:br>
              <a:rPr lang="pl-PL" sz="2400" dirty="0"/>
            </a:br>
            <a:r>
              <a:rPr lang="pl-PL" sz="2400" dirty="0"/>
              <a:t>– komunikowaniem w grupie (Ty – rodzina klienta).</a:t>
            </a:r>
          </a:p>
        </p:txBody>
      </p:sp>
    </p:spTree>
    <p:extLst>
      <p:ext uri="{BB962C8B-B14F-4D97-AF65-F5344CB8AC3E}">
        <p14:creationId xmlns:p14="http://schemas.microsoft.com/office/powerpoint/2010/main" val="1328390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13FC135D-C2D7-5A4B-8889-B66A2C1597A4}"/>
              </a:ext>
            </a:extLst>
          </p:cNvPr>
          <p:cNvSpPr txBox="1"/>
          <p:nvPr/>
        </p:nvSpPr>
        <p:spPr>
          <a:xfrm>
            <a:off x="1128133" y="1962023"/>
            <a:ext cx="9935733" cy="22466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Rodzaje komunikacji jakie bezpośrednio dotyczą Twojej pracy z klientem, to:</a:t>
            </a:r>
            <a:br>
              <a:rPr lang="pl-PL" sz="2400" dirty="0"/>
            </a:br>
            <a:r>
              <a:rPr lang="pl-PL" sz="2400" dirty="0"/>
              <a:t>–  komunikacja werbalna (słowna);</a:t>
            </a:r>
            <a:br>
              <a:rPr lang="pl-PL" sz="2400" dirty="0"/>
            </a:br>
            <a:r>
              <a:rPr lang="pl-PL" sz="2400" dirty="0"/>
              <a:t>– niewerbalna (pozasłowna, np. gesty, mowa ciała, wizerunek);</a:t>
            </a:r>
            <a:br>
              <a:rPr lang="pl-PL" sz="2400" dirty="0"/>
            </a:br>
            <a:r>
              <a:rPr lang="pl-PL" sz="2400" dirty="0"/>
              <a:t>– osobowa lub osobista (w przypadku fizycznej obecności uczestników).</a:t>
            </a:r>
          </a:p>
        </p:txBody>
      </p:sp>
    </p:spTree>
    <p:extLst>
      <p:ext uri="{BB962C8B-B14F-4D97-AF65-F5344CB8AC3E}">
        <p14:creationId xmlns:p14="http://schemas.microsoft.com/office/powerpoint/2010/main" val="37021560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89584A11-CF2E-E74C-A341-25244610B6E9}"/>
              </a:ext>
            </a:extLst>
          </p:cNvPr>
          <p:cNvSpPr txBox="1"/>
          <p:nvPr/>
        </p:nvSpPr>
        <p:spPr>
          <a:xfrm>
            <a:off x="927520" y="1980191"/>
            <a:ext cx="10336959" cy="2246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400" dirty="0"/>
              <a:t>Każdy komunikat zbudowany jest z treści i relacji pomiędzy odbiorcami. 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Treść, którą przekazujesz, stanowi zaledwie </a:t>
            </a:r>
            <a:r>
              <a:rPr lang="pl-PL" sz="2400" b="1" dirty="0">
                <a:solidFill>
                  <a:srgbClr val="C00000"/>
                </a:solidFill>
              </a:rPr>
              <a:t>7%</a:t>
            </a:r>
            <a:r>
              <a:rPr lang="pl-PL" sz="2400" dirty="0"/>
              <a:t> całego komunikatu, </a:t>
            </a:r>
            <a:br>
              <a:rPr lang="pl-PL" sz="2400" dirty="0"/>
            </a:br>
            <a:r>
              <a:rPr lang="pl-PL" sz="2400" b="1" dirty="0">
                <a:solidFill>
                  <a:srgbClr val="C00000"/>
                </a:solidFill>
              </a:rPr>
              <a:t>38%</a:t>
            </a:r>
            <a:r>
              <a:rPr lang="pl-PL" sz="2400" dirty="0"/>
              <a:t> to sposób w jaki mówisz, np. tembr głosu, a resztę </a:t>
            </a:r>
            <a:r>
              <a:rPr lang="pl-PL" sz="2400" b="1" dirty="0">
                <a:solidFill>
                  <a:srgbClr val="C00000"/>
                </a:solidFill>
              </a:rPr>
              <a:t>55%</a:t>
            </a:r>
            <a:r>
              <a:rPr lang="pl-PL" sz="2400" dirty="0"/>
              <a:t> determinuje to,</a:t>
            </a:r>
            <a:br>
              <a:rPr lang="pl-PL" sz="2400" dirty="0"/>
            </a:br>
            <a:r>
              <a:rPr lang="pl-PL" sz="2400" dirty="0"/>
              <a:t>jak wyglądasz – mowa ciała, ubiór itp.</a:t>
            </a:r>
          </a:p>
        </p:txBody>
      </p:sp>
    </p:spTree>
    <p:extLst>
      <p:ext uri="{BB962C8B-B14F-4D97-AF65-F5344CB8AC3E}">
        <p14:creationId xmlns:p14="http://schemas.microsoft.com/office/powerpoint/2010/main" val="39568248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57424B9D-DF4B-0F4D-878A-EEC359592BD2}"/>
              </a:ext>
            </a:extLst>
          </p:cNvPr>
          <p:cNvSpPr txBox="1"/>
          <p:nvPr/>
        </p:nvSpPr>
        <p:spPr>
          <a:xfrm>
            <a:off x="538952" y="538952"/>
            <a:ext cx="10803242" cy="4647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Komunikacja werbalna: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to wypowiadana treść. </a:t>
            </a:r>
          </a:p>
          <a:p>
            <a:pPr>
              <a:lnSpc>
                <a:spcPct val="150000"/>
              </a:lnSpc>
            </a:pPr>
            <a:endParaRPr lang="pl-PL" sz="2400" dirty="0"/>
          </a:p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Komunikacja niewerbalna: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zależy od kontekstu kulturowego oraz indywidualnych przeżyć. Wspiera komunikację werbalną. Składają się na nią elementy takie jak: mimika, gesty, budowa i postawa ciała, powierzchowność (np. styl ubioru), wyraz oczu (kontakt wzrokowy), dotyk, a nawet zapach, rumieńce itp.</a:t>
            </a:r>
          </a:p>
        </p:txBody>
      </p:sp>
    </p:spTree>
    <p:extLst>
      <p:ext uri="{BB962C8B-B14F-4D97-AF65-F5344CB8AC3E}">
        <p14:creationId xmlns:p14="http://schemas.microsoft.com/office/powerpoint/2010/main" val="521871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e tekstowe 1">
            <a:extLst>
              <a:ext uri="{FF2B5EF4-FFF2-40B4-BE49-F238E27FC236}">
                <a16:creationId xmlns:a16="http://schemas.microsoft.com/office/drawing/2014/main" id="{6362D327-7FFC-8B4F-8D7B-8F89ED3B1062}"/>
              </a:ext>
            </a:extLst>
          </p:cNvPr>
          <p:cNvSpPr txBox="1"/>
          <p:nvPr/>
        </p:nvSpPr>
        <p:spPr>
          <a:xfrm>
            <a:off x="538952" y="538952"/>
            <a:ext cx="10942522" cy="3446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b="1" dirty="0">
                <a:solidFill>
                  <a:srgbClr val="C00000"/>
                </a:solidFill>
                <a:latin typeface="+mj-lt"/>
              </a:rPr>
              <a:t>Mowa ciała</a:t>
            </a:r>
          </a:p>
          <a:p>
            <a:pPr>
              <a:lnSpc>
                <a:spcPct val="150000"/>
              </a:lnSpc>
            </a:pPr>
            <a:r>
              <a:rPr lang="pl-PL" sz="2400" dirty="0"/>
              <a:t>Obejmuje duży fragment komunikacji niewerbalnej.</a:t>
            </a:r>
          </a:p>
          <a:p>
            <a:pPr>
              <a:lnSpc>
                <a:spcPct val="150000"/>
              </a:lnSpc>
            </a:pPr>
            <a:endParaRPr lang="pl-PL" sz="2400" dirty="0"/>
          </a:p>
          <a:p>
            <a:pPr>
              <a:lnSpc>
                <a:spcPct val="150000"/>
              </a:lnSpc>
            </a:pPr>
            <a:r>
              <a:rPr lang="pl-PL" sz="2400" dirty="0">
                <a:solidFill>
                  <a:srgbClr val="C00000"/>
                </a:solidFill>
              </a:rPr>
              <a:t>Mowa ciała</a:t>
            </a:r>
            <a:r>
              <a:rPr lang="pl-PL" sz="2400" dirty="0"/>
              <a:t> potwierdza lub zaprzecza temu co mówimy. Warto nad nią panować. </a:t>
            </a:r>
            <a:br>
              <a:rPr lang="pl-PL" sz="2400" dirty="0"/>
            </a:br>
            <a:r>
              <a:rPr lang="pl-PL" sz="2400" dirty="0"/>
              <a:t>W komunikacji międzyludzkiej istnieje mowa ciała pożądana, wzbudzająca zaufanie </a:t>
            </a:r>
            <a:br>
              <a:rPr lang="pl-PL" sz="2400" dirty="0"/>
            </a:br>
            <a:r>
              <a:rPr lang="pl-PL" sz="2400" dirty="0"/>
              <a:t>i sympatię, oraz taka, która zniechęca do nas ludzi. </a:t>
            </a:r>
          </a:p>
        </p:txBody>
      </p:sp>
    </p:spTree>
    <p:extLst>
      <p:ext uri="{BB962C8B-B14F-4D97-AF65-F5344CB8AC3E}">
        <p14:creationId xmlns:p14="http://schemas.microsoft.com/office/powerpoint/2010/main" val="192261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uavedigital">
      <a:dk1>
        <a:srgbClr val="44546A"/>
      </a:dk1>
      <a:lt1>
        <a:sysClr val="window" lastClr="FFFFFF"/>
      </a:lt1>
      <a:dk2>
        <a:srgbClr val="44546A"/>
      </a:dk2>
      <a:lt2>
        <a:srgbClr val="E7E6E6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0563C1"/>
      </a:hlink>
      <a:folHlink>
        <a:srgbClr val="954F72"/>
      </a:folHlink>
    </a:clrScheme>
    <a:fontScheme name="Titillium-Myriad Pro">
      <a:majorFont>
        <a:latin typeface="Titillium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rojekt niestandardowy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273</TotalTime>
  <Words>818</Words>
  <Application>Microsoft Macintosh PowerPoint</Application>
  <PresentationFormat>Panoramiczny</PresentationFormat>
  <Paragraphs>105</Paragraphs>
  <Slides>23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2</vt:i4>
      </vt:variant>
      <vt:variant>
        <vt:lpstr>Tytuły slajdów</vt:lpstr>
      </vt:variant>
      <vt:variant>
        <vt:i4>23</vt:i4>
      </vt:variant>
    </vt:vector>
  </HeadingPairs>
  <TitlesOfParts>
    <vt:vector size="30" baseType="lpstr">
      <vt:lpstr>Arial</vt:lpstr>
      <vt:lpstr>Calibri Light</vt:lpstr>
      <vt:lpstr>Myriad Pro</vt:lpstr>
      <vt:lpstr>Titillium</vt:lpstr>
      <vt:lpstr>Titillium Light</vt:lpstr>
      <vt:lpstr>Office Theme</vt:lpstr>
      <vt:lpstr>Projekt niestandardowy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Jakub Kierc</dc:creator>
  <cp:lastModifiedBy>Zfzs  Gfds</cp:lastModifiedBy>
  <cp:revision>43</cp:revision>
  <dcterms:created xsi:type="dcterms:W3CDTF">2019-03-03T13:50:07Z</dcterms:created>
  <dcterms:modified xsi:type="dcterms:W3CDTF">2019-03-04T21:46:30Z</dcterms:modified>
</cp:coreProperties>
</file>