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71" r:id="rId15"/>
    <p:sldId id="266" r:id="rId16"/>
    <p:sldId id="267" r:id="rId17"/>
    <p:sldId id="268" r:id="rId18"/>
    <p:sldId id="269" r:id="rId19"/>
    <p:sldId id="270" r:id="rId20"/>
  </p:sldIdLst>
  <p:sldSz cx="18288000" cy="10287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Now Bold" panose="020B0604020202020204" charset="-18"/>
      <p:regular r:id="rId25"/>
    </p:embeddedFont>
    <p:embeddedFont>
      <p:font typeface="Now Bold Bold" panose="020B0604020202020204" charset="-18"/>
      <p:regular r:id="rId26"/>
    </p:embeddedFont>
    <p:embeddedFont>
      <p:font typeface="Open Sans Bold" panose="020B0604020202020204" charset="0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9" autoAdjust="0"/>
    <p:restoredTop sz="86441" autoAdjust="0"/>
  </p:normalViewPr>
  <p:slideViewPr>
    <p:cSldViewPr>
      <p:cViewPr varScale="1">
        <p:scale>
          <a:sx n="63" d="100"/>
          <a:sy n="63" d="100"/>
        </p:scale>
        <p:origin x="108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5.png"/><Relationship Id="rId7" Type="http://schemas.openxmlformats.org/officeDocument/2006/relationships/image" Target="../media/image34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hyperlink" Target="http://www.transferhub.pl/" TargetMode="External"/><Relationship Id="rId4" Type="http://schemas.openxmlformats.org/officeDocument/2006/relationships/hyperlink" Target="https://creativecommons.org/licenses/by/4.0/deed.p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57391" y="1887563"/>
            <a:ext cx="1297299" cy="984326"/>
          </a:xfrm>
          <a:custGeom>
            <a:avLst/>
            <a:gdLst/>
            <a:ahLst/>
            <a:cxnLst/>
            <a:rect l="l" t="t" r="r" b="b"/>
            <a:pathLst>
              <a:path w="1297299" h="984326">
                <a:moveTo>
                  <a:pt x="0" y="0"/>
                </a:moveTo>
                <a:lnTo>
                  <a:pt x="1297300" y="0"/>
                </a:lnTo>
                <a:lnTo>
                  <a:pt x="1297300" y="984326"/>
                </a:lnTo>
                <a:lnTo>
                  <a:pt x="0" y="9843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2738042" y="-2732786"/>
            <a:ext cx="9529867" cy="7945527"/>
          </a:xfrm>
          <a:custGeom>
            <a:avLst/>
            <a:gdLst/>
            <a:ahLst/>
            <a:cxnLst/>
            <a:rect l="l" t="t" r="r" b="b"/>
            <a:pathLst>
              <a:path w="9529867" h="7945527">
                <a:moveTo>
                  <a:pt x="0" y="0"/>
                </a:moveTo>
                <a:lnTo>
                  <a:pt x="9529867" y="0"/>
                </a:lnTo>
                <a:lnTo>
                  <a:pt x="9529867" y="7945526"/>
                </a:lnTo>
                <a:lnTo>
                  <a:pt x="0" y="79455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 descr="Centrum Edukacji Gerontologicznej"/>
          <p:cNvSpPr/>
          <p:nvPr/>
        </p:nvSpPr>
        <p:spPr>
          <a:xfrm>
            <a:off x="281342" y="653576"/>
            <a:ext cx="2725091" cy="847049"/>
          </a:xfrm>
          <a:custGeom>
            <a:avLst/>
            <a:gdLst/>
            <a:ahLst/>
            <a:cxnLst/>
            <a:rect l="l" t="t" r="r" b="b"/>
            <a:pathLst>
              <a:path w="2725091" h="847049">
                <a:moveTo>
                  <a:pt x="0" y="0"/>
                </a:moveTo>
                <a:lnTo>
                  <a:pt x="2725092" y="0"/>
                </a:lnTo>
                <a:lnTo>
                  <a:pt x="2725092" y="847049"/>
                </a:lnTo>
                <a:lnTo>
                  <a:pt x="0" y="84704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 descr="Gero Hero"/>
          <p:cNvSpPr/>
          <p:nvPr/>
        </p:nvSpPr>
        <p:spPr>
          <a:xfrm>
            <a:off x="4854691" y="1909781"/>
            <a:ext cx="8232000" cy="5983635"/>
          </a:xfrm>
          <a:custGeom>
            <a:avLst/>
            <a:gdLst/>
            <a:ahLst/>
            <a:cxnLst/>
            <a:rect l="l" t="t" r="r" b="b"/>
            <a:pathLst>
              <a:path w="8232000" h="5983635">
                <a:moveTo>
                  <a:pt x="0" y="0"/>
                </a:moveTo>
                <a:lnTo>
                  <a:pt x="8231999" y="0"/>
                </a:lnTo>
                <a:lnTo>
                  <a:pt x="8231999" y="5983634"/>
                </a:lnTo>
                <a:lnTo>
                  <a:pt x="0" y="59836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TextBox 6" descr="Znajdź w starości zawód przyszłości"/>
          <p:cNvSpPr txBox="1"/>
          <p:nvPr/>
        </p:nvSpPr>
        <p:spPr>
          <a:xfrm rot="-1498924">
            <a:off x="4457011" y="7183670"/>
            <a:ext cx="11404613" cy="842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2"/>
              </a:lnSpc>
            </a:pPr>
            <a:r>
              <a:rPr lang="en-US" sz="2253" spc="653" dirty="0">
                <a:solidFill>
                  <a:srgbClr val="000000"/>
                </a:solidFill>
                <a:latin typeface="Now Bold Bold"/>
              </a:rPr>
              <a:t>ZNAJDŹ W STAROŚCI ZAWÓD PRZYSZŁOŚCI</a:t>
            </a:r>
          </a:p>
          <a:p>
            <a:pPr algn="ctr">
              <a:lnSpc>
                <a:spcPts val="3492"/>
              </a:lnSpc>
            </a:pPr>
            <a:endParaRPr lang="en-US" sz="2253" spc="653" dirty="0">
              <a:solidFill>
                <a:srgbClr val="000000"/>
              </a:solidFill>
              <a:latin typeface="Now Bold Bold"/>
            </a:endParaRPr>
          </a:p>
        </p:txBody>
      </p:sp>
      <p:sp>
        <p:nvSpPr>
          <p:cNvPr id="7" name="Freeform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5400000">
            <a:off x="12075735" y="1423906"/>
            <a:ext cx="12424531" cy="7439188"/>
          </a:xfrm>
          <a:custGeom>
            <a:avLst/>
            <a:gdLst/>
            <a:ahLst/>
            <a:cxnLst/>
            <a:rect l="l" t="t" r="r" b="b"/>
            <a:pathLst>
              <a:path w="12424531" h="7439188">
                <a:moveTo>
                  <a:pt x="0" y="0"/>
                </a:moveTo>
                <a:lnTo>
                  <a:pt x="12424530" y="0"/>
                </a:lnTo>
                <a:lnTo>
                  <a:pt x="12424530" y="7439188"/>
                </a:lnTo>
                <a:lnTo>
                  <a:pt x="0" y="74391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grpSp>
        <p:nvGrpSpPr>
          <p:cNvPr id="8" name="Group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864339" y="1527022"/>
            <a:ext cx="1154959" cy="1154959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0" name="Group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179036" y="3228651"/>
            <a:ext cx="722148" cy="722148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2" name="Group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80445" y="1818664"/>
            <a:ext cx="91117" cy="91117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4" name="Group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631227" y="2180831"/>
            <a:ext cx="91117" cy="91117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6" name="Group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56307" y="1909781"/>
            <a:ext cx="91117" cy="91117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8" name="Group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87365" y="5212740"/>
            <a:ext cx="91117" cy="91117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0" name="Group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193823" y="1773105"/>
            <a:ext cx="91117" cy="91117"/>
            <a:chOff x="0" y="0"/>
            <a:chExt cx="6350000" cy="6350000"/>
          </a:xfrm>
        </p:grpSpPr>
        <p:sp>
          <p:nvSpPr>
            <p:cNvPr id="21" name="Freeform 2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2" name="Group 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947424" y="2379726"/>
            <a:ext cx="91117" cy="91117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4" name="Group 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81342" y="5303857"/>
            <a:ext cx="91117" cy="91117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6" name="Group 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55156" y="5512260"/>
            <a:ext cx="91117" cy="91117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8" name="Group 2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380690" y="3498608"/>
            <a:ext cx="91117" cy="91117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0" name="Group 3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34353" y="4588465"/>
            <a:ext cx="244129" cy="244129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2" name="Group 3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026892" y="4410734"/>
            <a:ext cx="244129" cy="299795"/>
            <a:chOff x="0" y="0"/>
            <a:chExt cx="6350000" cy="6350000"/>
          </a:xfrm>
        </p:grpSpPr>
        <p:sp>
          <p:nvSpPr>
            <p:cNvPr id="33" name="Freeform 3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4" name="Group 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095289" y="4448699"/>
            <a:ext cx="139766" cy="139766"/>
            <a:chOff x="0" y="0"/>
            <a:chExt cx="6350000" cy="6350000"/>
          </a:xfrm>
        </p:grpSpPr>
        <p:sp>
          <p:nvSpPr>
            <p:cNvPr id="35" name="Freeform 3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6" name="Group 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3157" y="4692828"/>
            <a:ext cx="139766" cy="139766"/>
            <a:chOff x="0" y="0"/>
            <a:chExt cx="6350000" cy="6350000"/>
          </a:xfrm>
        </p:grpSpPr>
        <p:sp>
          <p:nvSpPr>
            <p:cNvPr id="37" name="Freeform 3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38" name="TextBox 38" descr="Lekcja 3"/>
          <p:cNvSpPr txBox="1">
            <a:spLocks noGrp="1"/>
          </p:cNvSpPr>
          <p:nvPr>
            <p:ph type="title" idx="4294967295"/>
          </p:nvPr>
        </p:nvSpPr>
        <p:spPr>
          <a:xfrm rot="-1498924">
            <a:off x="4984439" y="7892912"/>
            <a:ext cx="11404613" cy="86275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49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53" b="0" i="0" u="none" strike="noStrike" kern="1200" cap="none" spc="653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LEKCJA III</a:t>
            </a:r>
          </a:p>
          <a:p>
            <a:pPr marL="0" marR="0" lvl="0" indent="0" algn="ctr" defTabSz="914400" rtl="0" eaLnBrk="1" fontAlgn="auto" latinLnBrk="0" hangingPunct="1">
              <a:lnSpc>
                <a:spcPts val="349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53" b="0" i="0" u="none" strike="noStrike" kern="1200" cap="none" spc="653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w Bold Bold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TextBox 3"/>
          <p:cNvSpPr txBox="1"/>
          <p:nvPr/>
        </p:nvSpPr>
        <p:spPr>
          <a:xfrm>
            <a:off x="1219200" y="1295208"/>
            <a:ext cx="12268200" cy="7730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Nazywam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A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ndreas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N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iepel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000" dirty="0" err="1">
                <a:solidFill>
                  <a:srgbClr val="000000"/>
                </a:solidFill>
                <a:latin typeface="Now Bold"/>
              </a:rPr>
              <a:t>Jestem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ogrodnikiem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Jestem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też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terapeutą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ogrodowym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Do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tego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przewodniczącym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M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iędzynarodowego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S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towarzyszenia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T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erapii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O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grodowej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Ale po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kolei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...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Now Bold"/>
              </a:rPr>
              <a:t>Od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zawsze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byłem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ogrodnikiem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całego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serca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Jako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młody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chłopak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odbywając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praktykę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w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szpitalu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,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odkryłem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jak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wiele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pacjenci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mogą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wynieść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kontaktu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Mała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roślinka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we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mnie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rosła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I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powoli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rozpoznałem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tej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"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wewnętrznej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roślinie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"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pragnienie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bycia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terapeutą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ogrodowym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Niestety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zawód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ten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istniał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tamtych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czasach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przynajmniej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N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iemczech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endParaRPr lang="pl-PL" sz="20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Now Bold"/>
              </a:rPr>
              <a:t>I co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robi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takimi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życzeniami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?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Pierwsza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możliwość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to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porzucenie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ich. A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opcja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druga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to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praca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nad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nimi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bez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względu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to,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ile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czasu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to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zajmie.Na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szczęście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jedną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podstawowych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cech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ogrodnika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jest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cierpliwość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Mi to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pomogło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...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Droga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do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zostania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terapeutą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ogrodowym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trwała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20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lat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!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Now Bold"/>
              </a:rPr>
              <a:t>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pewnym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momencie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trafiłem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do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właściwego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szpitala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którym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dostrzeżono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wartość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ogrodu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którym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pojawiła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chęć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włączenia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ogrodnictwa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do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terapii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(...).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Potem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odkryłem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że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terapia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ogrodowa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istnieje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innych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krajach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zwłaszcza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USA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Wziąłem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więc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kilka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rocznych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urlopów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pojechałem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do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N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owego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J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orku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Pracowałem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tam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nadal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uczyłem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endParaRPr lang="pl-PL" sz="20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sz="1624" dirty="0">
              <a:solidFill>
                <a:srgbClr val="000000"/>
              </a:solidFill>
              <a:latin typeface="Now Bo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TextBox 3"/>
          <p:cNvSpPr txBox="1"/>
          <p:nvPr/>
        </p:nvSpPr>
        <p:spPr>
          <a:xfrm>
            <a:off x="1219200" y="290746"/>
            <a:ext cx="12192000" cy="95697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endParaRPr lang="en-US" sz="1624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Now Bold"/>
              </a:rPr>
              <a:t>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międzyczasie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zauważyłem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że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jestem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sam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że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jest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więcej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takich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jak ja.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Usiadłem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więc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niektórymi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nich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zorganizowaliśmy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pierwszy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kongres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N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iemczech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Uczestniczyło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nim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300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osób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było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to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radosne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uczucie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że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jest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samemu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marzeniem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zachęciło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do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dalszego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działania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I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tak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od 20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lat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co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roku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organizuję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doroczny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kongres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który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stał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kongresem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międzynarodowym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endParaRPr lang="pl-PL" sz="20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Now Bold"/>
              </a:rPr>
              <a:t>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pewnym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momencie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zacząłem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pisać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książki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ten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temat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....,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żeby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było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nudno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... I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tak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stawało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nas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coraz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więcej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a to, co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robiliśmy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stawało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coraz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lepsze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Dziesięć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lat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temu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postanowiliśmy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założyć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organizację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parasolową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IGGT.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Reprezentowane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są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tu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organizacje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instytucje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terapeutyczne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ogrodnicze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z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N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iemiec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S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zwajcarii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A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ustrii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Obecnie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prowadzona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jest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regularna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wymiana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także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ze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stowarzyszeniami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osobami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ze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S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zkocji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H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olandii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B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elgii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, L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uksemburga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F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rancji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H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iszpanii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W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łoch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C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zech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T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urcji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S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erbii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P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olski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(...)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Mała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roślinka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która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urosła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dzięki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praktykom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ogrodniczym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pozytywnym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uczuciom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które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mogłem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sobie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rozwinąć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końcu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stała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duża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 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mocna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endParaRPr lang="pl-PL" sz="20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pl-PL" sz="20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Now Bold"/>
              </a:rPr>
              <a:t>I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tak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(jak to u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ogrodników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)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czujemy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odpowiedzialni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za to, co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zasialiśmy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przez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całe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życie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Dlatego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cieszę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że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ta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roślina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będzie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rosła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przyszłości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cieszę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kiedy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rzuca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nasiona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 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wszędzie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wyrastają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nowe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małe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roślinki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Jeśli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tak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jest,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jeśli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ktoś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odkryje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sobie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taką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małą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roślinkę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, to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chciałbym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po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prostu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zachęcić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go do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pielęgnowania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jej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pozwalania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jej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rosnąć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Now Bold"/>
              </a:rPr>
              <a:t>I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kwitnąć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.</a:t>
            </a:r>
          </a:p>
        </p:txBody>
      </p:sp>
      <p:sp>
        <p:nvSpPr>
          <p:cNvPr id="4" name="TextBox 4"/>
          <p:cNvSpPr txBox="1">
            <a:spLocks noGrp="1"/>
          </p:cNvSpPr>
          <p:nvPr>
            <p:ph type="title" idx="4294967295"/>
          </p:nvPr>
        </p:nvSpPr>
        <p:spPr>
          <a:xfrm>
            <a:off x="13561756" y="9860482"/>
            <a:ext cx="3697544" cy="3550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1" b="0" i="0" u="none" strike="noStrike" kern="1200" cap="none" spc="0" normalizeH="0" baseline="0" noProof="0" dirty="0">
                <a:ln>
                  <a:noFill/>
                </a:ln>
                <a:solidFill>
                  <a:srgbClr val="EF7C3F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Andreas </a:t>
            </a:r>
            <a:r>
              <a:rPr kumimoji="0" lang="en-US" sz="2601" b="0" i="0" u="none" strike="noStrike" kern="1200" cap="none" spc="0" normalizeH="0" baseline="0" noProof="0" dirty="0" err="1">
                <a:ln>
                  <a:noFill/>
                </a:ln>
                <a:solidFill>
                  <a:srgbClr val="EF7C3F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Niepel</a:t>
            </a:r>
            <a:r>
              <a:rPr kumimoji="0" lang="en-US" sz="2601" b="0" i="0" u="none" strike="noStrike" kern="1200" cap="none" spc="0" normalizeH="0" baseline="0" noProof="0" dirty="0">
                <a:ln>
                  <a:noFill/>
                </a:ln>
                <a:solidFill>
                  <a:srgbClr val="EF7C3F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4827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53193" y="819568"/>
            <a:ext cx="7676864" cy="10959157"/>
          </a:xfrm>
          <a:custGeom>
            <a:avLst/>
            <a:gdLst/>
            <a:ahLst/>
            <a:cxnLst/>
            <a:rect l="l" t="t" r="r" b="b"/>
            <a:pathLst>
              <a:path w="7676864" h="10959157">
                <a:moveTo>
                  <a:pt x="0" y="0"/>
                </a:moveTo>
                <a:lnTo>
                  <a:pt x="7676864" y="0"/>
                </a:lnTo>
                <a:lnTo>
                  <a:pt x="7676864" y="10959157"/>
                </a:lnTo>
                <a:lnTo>
                  <a:pt x="0" y="109591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308" t="-6693" b="-4568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TextBox 4"/>
          <p:cNvSpPr txBox="1"/>
          <p:nvPr/>
        </p:nvSpPr>
        <p:spPr>
          <a:xfrm>
            <a:off x="2029105" y="2103069"/>
            <a:ext cx="8493223" cy="66500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u="sng" spc="600" dirty="0" err="1">
                <a:solidFill>
                  <a:srgbClr val="000000"/>
                </a:solidFill>
                <a:latin typeface="Now Bold Bold"/>
              </a:rPr>
              <a:t>Psychogerontolożki</a:t>
            </a:r>
            <a:endParaRPr lang="en-US" sz="2800" u="sng" spc="6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endParaRPr lang="en-US" sz="1723" u="sng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r>
              <a:rPr lang="en-US" sz="1723" dirty="0" err="1">
                <a:solidFill>
                  <a:srgbClr val="E8793E"/>
                </a:solidFill>
                <a:latin typeface="Now Bold Bold"/>
              </a:rPr>
              <a:t>Potrzeba</a:t>
            </a:r>
            <a:r>
              <a:rPr lang="en-US" sz="1723" dirty="0">
                <a:solidFill>
                  <a:srgbClr val="E8793E"/>
                </a:solidFill>
                <a:latin typeface="Now Bold Bold"/>
              </a:rPr>
              <a:t> </a:t>
            </a:r>
            <a:r>
              <a:rPr lang="en-US" sz="1723" dirty="0" err="1">
                <a:solidFill>
                  <a:srgbClr val="E8793E"/>
                </a:solidFill>
                <a:latin typeface="Now Bold Bold"/>
              </a:rPr>
              <a:t>seniora</a:t>
            </a:r>
            <a:r>
              <a:rPr lang="en-US" sz="1723" dirty="0">
                <a:solidFill>
                  <a:srgbClr val="E8793E"/>
                </a:solidFill>
                <a:latin typeface="Now Bold Bold"/>
              </a:rPr>
              <a:t>:</a:t>
            </a:r>
            <a:r>
              <a:rPr lang="en-US" sz="1723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723" dirty="0" err="1">
                <a:solidFill>
                  <a:srgbClr val="000000"/>
                </a:solidFill>
                <a:latin typeface="Now Bold"/>
              </a:rPr>
              <a:t>aktywność</a:t>
            </a:r>
            <a:r>
              <a:rPr lang="en-US" sz="1723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1723" dirty="0" err="1">
                <a:solidFill>
                  <a:srgbClr val="000000"/>
                </a:solidFill>
                <a:latin typeface="Now Bold"/>
              </a:rPr>
              <a:t>akceptacja</a:t>
            </a:r>
            <a:r>
              <a:rPr lang="en-US" sz="1723" dirty="0">
                <a:solidFill>
                  <a:srgbClr val="000000"/>
                </a:solidFill>
                <a:latin typeface="Now Bold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1723" dirty="0">
                <a:solidFill>
                  <a:srgbClr val="000000"/>
                </a:solidFill>
                <a:latin typeface="Now Bold"/>
              </a:rPr>
              <a:t>I </a:t>
            </a:r>
            <a:r>
              <a:rPr lang="en-US" sz="1723" dirty="0" err="1">
                <a:solidFill>
                  <a:srgbClr val="000000"/>
                </a:solidFill>
                <a:latin typeface="Now Bold"/>
              </a:rPr>
              <a:t>wykorzystanie</a:t>
            </a:r>
            <a:r>
              <a:rPr lang="en-US" sz="1723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723" dirty="0" err="1">
                <a:solidFill>
                  <a:srgbClr val="000000"/>
                </a:solidFill>
                <a:latin typeface="Now Bold"/>
              </a:rPr>
              <a:t>potencjału</a:t>
            </a:r>
            <a:r>
              <a:rPr lang="en-US" sz="1723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723" dirty="0" err="1">
                <a:solidFill>
                  <a:srgbClr val="000000"/>
                </a:solidFill>
                <a:latin typeface="Now Bold"/>
              </a:rPr>
              <a:t>swojego</a:t>
            </a:r>
            <a:r>
              <a:rPr lang="en-US" sz="1723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723" dirty="0" err="1">
                <a:solidFill>
                  <a:srgbClr val="000000"/>
                </a:solidFill>
                <a:latin typeface="Now Bold"/>
              </a:rPr>
              <a:t>wieku</a:t>
            </a:r>
            <a:endParaRPr lang="en-US" sz="1723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r>
              <a:rPr lang="en-US" sz="1939" dirty="0" err="1">
                <a:solidFill>
                  <a:srgbClr val="E8793E"/>
                </a:solidFill>
                <a:latin typeface="Now Bold Bold"/>
              </a:rPr>
              <a:t>Pasja</a:t>
            </a:r>
            <a:r>
              <a:rPr lang="en-US" sz="1939" dirty="0">
                <a:solidFill>
                  <a:srgbClr val="E8793E"/>
                </a:solidFill>
                <a:latin typeface="Now Bold Bold"/>
              </a:rPr>
              <a:t> </a:t>
            </a:r>
            <a:r>
              <a:rPr lang="en-US" sz="1939" dirty="0" err="1">
                <a:solidFill>
                  <a:srgbClr val="E8793E"/>
                </a:solidFill>
                <a:latin typeface="Now Bold Bold"/>
              </a:rPr>
              <a:t>osób</a:t>
            </a:r>
            <a:r>
              <a:rPr lang="en-US" sz="1939" dirty="0">
                <a:solidFill>
                  <a:srgbClr val="E8793E"/>
                </a:solidFill>
                <a:latin typeface="Now Bold Bold"/>
              </a:rPr>
              <a:t>: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kreatywne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rozwiązywanie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problemów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poznawanie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ludzi</a:t>
            </a:r>
            <a:endParaRPr lang="en-US" sz="1939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endParaRPr lang="en-US" sz="1939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r>
              <a:rPr lang="en-US" sz="1939" dirty="0" err="1">
                <a:solidFill>
                  <a:srgbClr val="000000"/>
                </a:solidFill>
                <a:latin typeface="Now Bold"/>
              </a:rPr>
              <a:t>Psychogerontolog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to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nowy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zawód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pomagający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osobom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starszym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np.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poprzez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aktywizowanie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ich,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poradnictwo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wspieranie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ich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potrzeb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emocjonalnych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zdrowotnych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społecznych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Praca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fundacji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jest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jedną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wielu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dróg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dla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tego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zawodu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Poprzez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działania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naszej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Fundacji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pokazujemy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że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"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srebrny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wiek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"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może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być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czasem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rozwoju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osobistego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potencjału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, a z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trudnościami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które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może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on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przynieść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nikt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nie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musi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zostawać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39" dirty="0" err="1">
                <a:solidFill>
                  <a:srgbClr val="000000"/>
                </a:solidFill>
                <a:latin typeface="Now Bold"/>
              </a:rPr>
              <a:t>sam.</a:t>
            </a:r>
            <a:r>
              <a:rPr lang="en-US" sz="1939" dirty="0">
                <a:solidFill>
                  <a:srgbClr val="000000"/>
                </a:solidFill>
                <a:latin typeface="Now Bold"/>
              </a:rPr>
              <a:t> </a:t>
            </a:r>
          </a:p>
          <a:p>
            <a:pPr algn="ctr">
              <a:lnSpc>
                <a:spcPts val="2715"/>
              </a:lnSpc>
              <a:spcBef>
                <a:spcPct val="0"/>
              </a:spcBef>
            </a:pPr>
            <a:endParaRPr lang="en-US" sz="1939" spc="256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ECB5B09-0D7A-86FF-040C-53AEAACE31F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 err="1"/>
              <a:t>psychogerontolożki</a:t>
            </a:r>
            <a:endParaRPr lang="pl-PL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457200"/>
            <a:ext cx="8273423" cy="12123181"/>
          </a:xfrm>
          <a:custGeom>
            <a:avLst/>
            <a:gdLst/>
            <a:ahLst/>
            <a:cxnLst/>
            <a:rect l="l" t="t" r="r" b="b"/>
            <a:pathLst>
              <a:path w="8273423" h="12123181">
                <a:moveTo>
                  <a:pt x="0" y="0"/>
                </a:moveTo>
                <a:lnTo>
                  <a:pt x="8273423" y="0"/>
                </a:lnTo>
                <a:lnTo>
                  <a:pt x="8273423" y="12123181"/>
                </a:lnTo>
                <a:lnTo>
                  <a:pt x="0" y="121231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123" t="-12195" r="-812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TextBox 4"/>
          <p:cNvSpPr txBox="1"/>
          <p:nvPr/>
        </p:nvSpPr>
        <p:spPr>
          <a:xfrm>
            <a:off x="8958788" y="2233493"/>
            <a:ext cx="7648393" cy="5323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endParaRPr lang="pl-PL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pl-PL" sz="2800" u="sng" dirty="0" err="1">
                <a:solidFill>
                  <a:srgbClr val="000000"/>
                </a:solidFill>
                <a:latin typeface="Now Bold Bold"/>
              </a:rPr>
              <a:t>Gerontopsychomotoryk</a:t>
            </a:r>
            <a:endParaRPr lang="pl-PL" sz="2800" u="sng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pl-PL" sz="1775" u="sng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pl-PL" sz="1775" dirty="0">
                <a:solidFill>
                  <a:srgbClr val="E8793E"/>
                </a:solidFill>
                <a:latin typeface="Now Bold Bold"/>
              </a:rPr>
              <a:t>Potrzeba seniora:</a:t>
            </a:r>
            <a:r>
              <a:rPr lang="pl-PL" sz="1775" dirty="0">
                <a:solidFill>
                  <a:srgbClr val="000000"/>
                </a:solidFill>
                <a:latin typeface="Now Bold"/>
              </a:rPr>
              <a:t> zwiększenie samodzielności i sprawności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pl-PL" sz="1775" dirty="0">
                <a:solidFill>
                  <a:srgbClr val="E8793E"/>
                </a:solidFill>
                <a:latin typeface="Now Bold Bold"/>
              </a:rPr>
              <a:t>Pasja osoby:</a:t>
            </a:r>
            <a:r>
              <a:rPr lang="pl-PL" sz="1775" dirty="0">
                <a:solidFill>
                  <a:srgbClr val="000000"/>
                </a:solidFill>
                <a:latin typeface="Now Bold"/>
              </a:rPr>
              <a:t> ruch, taniec, wspieranie osób chorych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pl-PL" sz="1775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pl-PL" sz="1997" dirty="0" err="1">
                <a:solidFill>
                  <a:srgbClr val="000000"/>
                </a:solidFill>
                <a:latin typeface="Now Bold"/>
              </a:rPr>
              <a:t>Gerontopsychomotoryk</a:t>
            </a:r>
            <a:r>
              <a:rPr lang="pl-PL" sz="1997" dirty="0">
                <a:solidFill>
                  <a:srgbClr val="000000"/>
                </a:solidFill>
                <a:latin typeface="Now Bold"/>
              </a:rPr>
              <a:t> zajmuje się terapeutyczną metodą ruchową. Do swojej pracy wykorzystuje zabawę, ruch, taniec, które stają się pełnym radości pomostem w porozumieniu z osobą np. chorującą na demencję, pozwalając jej jak najdłużej być samodzielną.</a:t>
            </a:r>
          </a:p>
          <a:p>
            <a:pPr>
              <a:lnSpc>
                <a:spcPts val="2486"/>
              </a:lnSpc>
              <a:spcBef>
                <a:spcPct val="0"/>
              </a:spcBef>
            </a:pPr>
            <a:endParaRPr lang="en-US" sz="1997" spc="263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9CD973-0BAB-9AB0-47B7-60EF582776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 err="1"/>
              <a:t>gerontopsychomotoryk</a:t>
            </a:r>
            <a:endParaRPr lang="pl-PL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703046"/>
            <a:ext cx="7243337" cy="12602048"/>
          </a:xfrm>
          <a:custGeom>
            <a:avLst/>
            <a:gdLst/>
            <a:ahLst/>
            <a:cxnLst/>
            <a:rect l="l" t="t" r="r" b="b"/>
            <a:pathLst>
              <a:path w="7243337" h="12602048">
                <a:moveTo>
                  <a:pt x="0" y="0"/>
                </a:moveTo>
                <a:lnTo>
                  <a:pt x="7243337" y="0"/>
                </a:lnTo>
                <a:lnTo>
                  <a:pt x="7243337" y="12602049"/>
                </a:lnTo>
                <a:lnTo>
                  <a:pt x="0" y="1260204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891" r="-10128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TextBox 4"/>
          <p:cNvSpPr txBox="1"/>
          <p:nvPr/>
        </p:nvSpPr>
        <p:spPr>
          <a:xfrm>
            <a:off x="8253434" y="2656185"/>
            <a:ext cx="7131419" cy="6967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endParaRPr lang="pl-PL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pl-PL" sz="2800" u="sng" dirty="0">
                <a:solidFill>
                  <a:srgbClr val="000000"/>
                </a:solidFill>
                <a:latin typeface="Now Bold Bold"/>
              </a:rPr>
              <a:t>Programista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pl-PL" sz="1759" u="sng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pl-PL" sz="1759" dirty="0">
                <a:solidFill>
                  <a:srgbClr val="E8793E"/>
                </a:solidFill>
                <a:latin typeface="Now Bold Bold"/>
              </a:rPr>
              <a:t>Potrzeba seniora:</a:t>
            </a:r>
            <a:r>
              <a:rPr lang="pl-PL" sz="1759" dirty="0">
                <a:solidFill>
                  <a:srgbClr val="000000"/>
                </a:solidFill>
                <a:latin typeface="Now Bold"/>
              </a:rPr>
              <a:t> bycie "na bieżąco", komfortowe życie, rozrywka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pl-PL" sz="1759" dirty="0">
                <a:solidFill>
                  <a:srgbClr val="E8793E"/>
                </a:solidFill>
                <a:latin typeface="Now Bold"/>
              </a:rPr>
              <a:t>Pasja osoby:</a:t>
            </a:r>
            <a:r>
              <a:rPr lang="pl-PL" sz="1759" dirty="0">
                <a:solidFill>
                  <a:srgbClr val="000000"/>
                </a:solidFill>
                <a:latin typeface="Now Bold"/>
              </a:rPr>
              <a:t> informatyka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pl-PL" sz="1759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pl-PL" sz="1979" dirty="0">
                <a:solidFill>
                  <a:srgbClr val="000000"/>
                </a:solidFill>
                <a:latin typeface="Now Bold"/>
              </a:rPr>
              <a:t>Programista może tworzyć np. aplikacje ułatwiające seniorowi codzienne życie, dające mu wsparcie bądź rozrywkę. Znane są przykłady </a:t>
            </a:r>
            <a:r>
              <a:rPr lang="pl-PL" sz="1979" dirty="0" err="1">
                <a:solidFill>
                  <a:srgbClr val="000000"/>
                </a:solidFill>
                <a:latin typeface="Now Bold"/>
              </a:rPr>
              <a:t>appek</a:t>
            </a:r>
            <a:r>
              <a:rPr lang="pl-PL" sz="1979" dirty="0">
                <a:solidFill>
                  <a:srgbClr val="000000"/>
                </a:solidFill>
                <a:latin typeface="Now Bold"/>
              </a:rPr>
              <a:t> ćwiczących pamięć,</a:t>
            </a:r>
            <a:r>
              <a:rPr lang="pl-PL" sz="1979" u="sng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1979" dirty="0">
                <a:solidFill>
                  <a:srgbClr val="000000"/>
                </a:solidFill>
                <a:latin typeface="Now Bold"/>
              </a:rPr>
              <a:t>przypominających o podaniu leków, ale także... aplikacje randkowe czy wykorzystujące technologię VR.</a:t>
            </a:r>
          </a:p>
          <a:p>
            <a:pPr>
              <a:lnSpc>
                <a:spcPts val="2998"/>
              </a:lnSpc>
              <a:spcBef>
                <a:spcPct val="0"/>
              </a:spcBef>
            </a:pPr>
            <a:endParaRPr lang="en-US" sz="1979" spc="261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ts val="2998"/>
              </a:lnSpc>
              <a:spcBef>
                <a:spcPct val="0"/>
              </a:spcBef>
            </a:pPr>
            <a:endParaRPr lang="en-US" sz="1979" spc="261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ts val="2998"/>
              </a:lnSpc>
              <a:spcBef>
                <a:spcPct val="0"/>
              </a:spcBef>
            </a:pPr>
            <a:endParaRPr lang="en-US" sz="1979" spc="261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130AD23-6204-7CB9-BC6F-74EEE98807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/>
              <a:t>programista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TextBox 3"/>
          <p:cNvSpPr txBox="1">
            <a:spLocks noGrp="1"/>
          </p:cNvSpPr>
          <p:nvPr>
            <p:ph type="title" idx="4294967295"/>
          </p:nvPr>
        </p:nvSpPr>
        <p:spPr>
          <a:xfrm>
            <a:off x="3276600" y="1135501"/>
            <a:ext cx="11208919" cy="162063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Przypomnij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sobie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swoją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pasję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,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pomyśl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o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szerokich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potrzebach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przyszłych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seniorów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oraz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seniorek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i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narysuj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w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zeszycie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kartę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ze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swoim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własnym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zawodem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przyszłości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k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tóry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mógłbyś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187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wykonywać</a:t>
            </a: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ts val="26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75" b="0" i="0" u="none" strike="noStrike" kern="1200" cap="none" spc="247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w Bold"/>
              <a:ea typeface="+mn-ea"/>
              <a:cs typeface="+mn-cs"/>
            </a:endParaRPr>
          </a:p>
        </p:txBody>
      </p:sp>
      <p:grpSp>
        <p:nvGrpSpPr>
          <p:cNvPr id="4" name="Group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5400000">
            <a:off x="5697752" y="1320550"/>
            <a:ext cx="6892496" cy="9774446"/>
            <a:chOff x="0" y="0"/>
            <a:chExt cx="9189995" cy="1303259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9189995" cy="13032595"/>
            </a:xfrm>
            <a:custGeom>
              <a:avLst/>
              <a:gdLst/>
              <a:ahLst/>
              <a:cxnLst/>
              <a:rect l="l" t="t" r="r" b="b"/>
              <a:pathLst>
                <a:path w="9189995" h="13032595">
                  <a:moveTo>
                    <a:pt x="0" y="0"/>
                  </a:moveTo>
                  <a:lnTo>
                    <a:pt x="9189995" y="0"/>
                  </a:lnTo>
                  <a:lnTo>
                    <a:pt x="9189995" y="13032595"/>
                  </a:lnTo>
                  <a:lnTo>
                    <a:pt x="0" y="1303259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20906" r="-20906"/>
              </a:stretch>
            </a:blipFill>
          </p:spPr>
          <p:txBody>
            <a:bodyPr/>
            <a:lstStyle/>
            <a:p>
              <a:endParaRPr lang="pl-PL"/>
            </a:p>
          </p:txBody>
        </p:sp>
        <p:sp>
          <p:nvSpPr>
            <p:cNvPr id="6" name="Freeform 6"/>
            <p:cNvSpPr/>
            <p:nvPr/>
          </p:nvSpPr>
          <p:spPr>
            <a:xfrm>
              <a:off x="260222" y="369028"/>
              <a:ext cx="8669550" cy="12294538"/>
            </a:xfrm>
            <a:custGeom>
              <a:avLst/>
              <a:gdLst/>
              <a:ahLst/>
              <a:cxnLst/>
              <a:rect l="l" t="t" r="r" b="b"/>
              <a:pathLst>
                <a:path w="8669550" h="12294538">
                  <a:moveTo>
                    <a:pt x="0" y="0"/>
                  </a:moveTo>
                  <a:lnTo>
                    <a:pt x="8669551" y="0"/>
                  </a:lnTo>
                  <a:lnTo>
                    <a:pt x="8669551" y="12294538"/>
                  </a:lnTo>
                  <a:lnTo>
                    <a:pt x="0" y="122945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-20906" r="-20906"/>
              </a:stretch>
            </a:blipFill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7" name="Freeform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35774" y="8233685"/>
            <a:ext cx="1409616" cy="1024615"/>
          </a:xfrm>
          <a:custGeom>
            <a:avLst/>
            <a:gdLst/>
            <a:ahLst/>
            <a:cxnLst/>
            <a:rect l="l" t="t" r="r" b="b"/>
            <a:pathLst>
              <a:path w="1409616" h="1024615">
                <a:moveTo>
                  <a:pt x="0" y="0"/>
                </a:moveTo>
                <a:lnTo>
                  <a:pt x="1409616" y="0"/>
                </a:lnTo>
                <a:lnTo>
                  <a:pt x="1409616" y="1024615"/>
                </a:lnTo>
                <a:lnTo>
                  <a:pt x="0" y="10246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99E51850-967D-E377-5C7E-374B542E9A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1930" y="1198949"/>
            <a:ext cx="1887178" cy="655008"/>
          </a:xfrm>
          <a:custGeom>
            <a:avLst/>
            <a:gdLst/>
            <a:ahLst/>
            <a:cxnLst/>
            <a:rect l="l" t="t" r="r" b="b"/>
            <a:pathLst>
              <a:path w="1887178" h="655008">
                <a:moveTo>
                  <a:pt x="0" y="0"/>
                </a:moveTo>
                <a:lnTo>
                  <a:pt x="1887178" y="0"/>
                </a:lnTo>
                <a:lnTo>
                  <a:pt x="1887178" y="655008"/>
                </a:lnTo>
                <a:lnTo>
                  <a:pt x="0" y="6550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8" descr="Centrum Edukacji Gerontologicznej">
            <a:extLst>
              <a:ext uri="{FF2B5EF4-FFF2-40B4-BE49-F238E27FC236}">
                <a16:creationId xmlns:a16="http://schemas.microsoft.com/office/drawing/2014/main" id="{BF55A560-9539-96C8-60EE-90D087B80658}"/>
              </a:ext>
            </a:extLst>
          </p:cNvPr>
          <p:cNvSpPr/>
          <p:nvPr/>
        </p:nvSpPr>
        <p:spPr>
          <a:xfrm>
            <a:off x="5120174" y="1063681"/>
            <a:ext cx="2655441" cy="790276"/>
          </a:xfrm>
          <a:custGeom>
            <a:avLst/>
            <a:gdLst/>
            <a:ahLst/>
            <a:cxnLst/>
            <a:rect l="l" t="t" r="r" b="b"/>
            <a:pathLst>
              <a:path w="2655441" h="790276">
                <a:moveTo>
                  <a:pt x="0" y="0"/>
                </a:moveTo>
                <a:lnTo>
                  <a:pt x="2655442" y="0"/>
                </a:lnTo>
                <a:lnTo>
                  <a:pt x="2655442" y="790276"/>
                </a:lnTo>
                <a:lnTo>
                  <a:pt x="0" y="79027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444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620A7C51-B748-5E33-4856-45143A395A9B}"/>
              </a:ext>
            </a:extLst>
          </p:cNvPr>
          <p:cNvSpPr txBox="1"/>
          <p:nvPr/>
        </p:nvSpPr>
        <p:spPr>
          <a:xfrm>
            <a:off x="2687832" y="2764270"/>
            <a:ext cx="13404028" cy="48186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Projekt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innowacyjny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„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G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erohero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-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znajdź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starości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zawód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przyszłości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”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realizowany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jest w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ramach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projektu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grantowego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„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T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ransferhub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Inkubator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innowacji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społecznych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obszarze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zatrudnienia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”,www.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t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ransferhub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.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p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l</a:t>
            </a:r>
            <a:endParaRPr lang="pl-PL" sz="15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endParaRPr lang="pl-PL" sz="1500" spc="688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endParaRPr lang="pl-PL" sz="1500" spc="688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r>
              <a:rPr lang="pl-PL" sz="1500" dirty="0">
                <a:solidFill>
                  <a:srgbClr val="000000"/>
                </a:solidFill>
                <a:latin typeface="Now Bold Bold"/>
              </a:rPr>
              <a:t>Licencja</a:t>
            </a:r>
          </a:p>
          <a:p>
            <a:pPr>
              <a:lnSpc>
                <a:spcPct val="150000"/>
              </a:lnSpc>
            </a:pPr>
            <a:endParaRPr lang="pl-PL" sz="15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endParaRPr lang="pl-PL" sz="15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r>
              <a:rPr lang="pl-PL" sz="1500" dirty="0">
                <a:solidFill>
                  <a:srgbClr val="000000"/>
                </a:solidFill>
                <a:latin typeface="Now Bold Bold"/>
              </a:rPr>
              <a:t>Niniejszy materiał opublikowany jest na licencji CC BY 4.0 (Creative </a:t>
            </a:r>
            <a:r>
              <a:rPr lang="pl-PL" sz="1500" dirty="0" err="1">
                <a:solidFill>
                  <a:srgbClr val="000000"/>
                </a:solidFill>
                <a:latin typeface="Now Bold Bold"/>
              </a:rPr>
              <a:t>Commons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-Uznanie autorstwa-4.0 Międzynarodowe (CC BY 4.0)). Szczegóły licencji znajdziesz </a:t>
            </a:r>
            <a:r>
              <a:rPr lang="pl-PL" sz="1500" dirty="0">
                <a:solidFill>
                  <a:srgbClr val="000000"/>
                </a:solidFill>
                <a:latin typeface="Now Bold Bold"/>
                <a:hlinkClick r:id="rId4"/>
              </a:rPr>
              <a:t>TUTAJ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.</a:t>
            </a:r>
          </a:p>
          <a:p>
            <a:pPr>
              <a:lnSpc>
                <a:spcPct val="150000"/>
              </a:lnSpc>
            </a:pPr>
            <a:endParaRPr lang="pl-PL" sz="15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r>
              <a:rPr lang="pl-PL" sz="1500" dirty="0">
                <a:solidFill>
                  <a:srgbClr val="000000"/>
                </a:solidFill>
                <a:latin typeface="Now Bold Bold"/>
              </a:rPr>
              <a:t>Co do zasady masz prawo do korzystania, używania i remiksowania niniejszego materiału w celach komercyjnych i nie komercyjnych, przy jednoczesnej konieczności podania autorów materiału. Prosimy również abyś podał/a informację, że przewodnik powstał w ramach projektu „</a:t>
            </a:r>
            <a:r>
              <a:rPr lang="pl-PL" sz="1500" dirty="0" err="1">
                <a:solidFill>
                  <a:srgbClr val="000000"/>
                </a:solidFill>
                <a:latin typeface="Now Bold Bold"/>
              </a:rPr>
              <a:t>TransferHUB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 - inkubator innowacji społecznych w obszarze zatrudnienia”, </a:t>
            </a:r>
            <a:r>
              <a:rPr lang="pl-PL" sz="1500" dirty="0">
                <a:solidFill>
                  <a:srgbClr val="000000"/>
                </a:solidFill>
                <a:latin typeface="Now Bold Bold"/>
                <a:hlinkClick r:id="rId5"/>
              </a:rPr>
              <a:t>www.transferhub.pl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1500" spc="688" dirty="0">
              <a:solidFill>
                <a:srgbClr val="000000"/>
              </a:solidFill>
              <a:latin typeface="Now Bold Bold"/>
            </a:endParaRPr>
          </a:p>
        </p:txBody>
      </p:sp>
      <p:sp>
        <p:nvSpPr>
          <p:cNvPr id="13" name="Freeform 4" descr="Fundusze Europejskie. Wiedza Edukacja Rozwój&#10;&#10;">
            <a:extLst>
              <a:ext uri="{FF2B5EF4-FFF2-40B4-BE49-F238E27FC236}">
                <a16:creationId xmlns:a16="http://schemas.microsoft.com/office/drawing/2014/main" id="{23687580-E0E6-0D3A-F889-1DE91BDDD400}"/>
              </a:ext>
            </a:extLst>
          </p:cNvPr>
          <p:cNvSpPr/>
          <p:nvPr/>
        </p:nvSpPr>
        <p:spPr>
          <a:xfrm>
            <a:off x="2687831" y="8197990"/>
            <a:ext cx="3305110" cy="1422540"/>
          </a:xfrm>
          <a:custGeom>
            <a:avLst/>
            <a:gdLst/>
            <a:ahLst/>
            <a:cxnLst/>
            <a:rect l="l" t="t" r="r" b="b"/>
            <a:pathLst>
              <a:path w="3305110" h="1422540">
                <a:moveTo>
                  <a:pt x="0" y="0"/>
                </a:moveTo>
                <a:lnTo>
                  <a:pt x="3305110" y="0"/>
                </a:lnTo>
                <a:lnTo>
                  <a:pt x="3305110" y="1422540"/>
                </a:lnTo>
                <a:lnTo>
                  <a:pt x="0" y="14225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119781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4" name="Freeform 6" descr="Rzeczpospolita Polska">
            <a:extLst>
              <a:ext uri="{FF2B5EF4-FFF2-40B4-BE49-F238E27FC236}">
                <a16:creationId xmlns:a16="http://schemas.microsoft.com/office/drawing/2014/main" id="{E9F88B02-9C2E-3AD8-4DF5-DF05F7C5CFF0}"/>
              </a:ext>
            </a:extLst>
          </p:cNvPr>
          <p:cNvSpPr/>
          <p:nvPr/>
        </p:nvSpPr>
        <p:spPr>
          <a:xfrm>
            <a:off x="7513971" y="8348673"/>
            <a:ext cx="3260059" cy="1121175"/>
          </a:xfrm>
          <a:custGeom>
            <a:avLst/>
            <a:gdLst/>
            <a:ahLst/>
            <a:cxnLst/>
            <a:rect l="l" t="t" r="r" b="b"/>
            <a:pathLst>
              <a:path w="3260059" h="1121175">
                <a:moveTo>
                  <a:pt x="0" y="0"/>
                </a:moveTo>
                <a:lnTo>
                  <a:pt x="3260058" y="0"/>
                </a:lnTo>
                <a:lnTo>
                  <a:pt x="3260058" y="1121175"/>
                </a:lnTo>
                <a:lnTo>
                  <a:pt x="0" y="112117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43" r="-174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5" name="Freeform 9" descr="Unia Europejska. Europejski Fundusz Społeczny">
            <a:extLst>
              <a:ext uri="{FF2B5EF4-FFF2-40B4-BE49-F238E27FC236}">
                <a16:creationId xmlns:a16="http://schemas.microsoft.com/office/drawing/2014/main" id="{563A49C0-4D72-0C05-A5E2-165E3A6389D8}"/>
              </a:ext>
            </a:extLst>
          </p:cNvPr>
          <p:cNvSpPr/>
          <p:nvPr/>
        </p:nvSpPr>
        <p:spPr>
          <a:xfrm>
            <a:off x="11795519" y="8197990"/>
            <a:ext cx="4296341" cy="1422540"/>
          </a:xfrm>
          <a:custGeom>
            <a:avLst/>
            <a:gdLst/>
            <a:ahLst/>
            <a:cxnLst/>
            <a:rect l="l" t="t" r="r" b="b"/>
            <a:pathLst>
              <a:path w="4296341" h="1422540">
                <a:moveTo>
                  <a:pt x="0" y="0"/>
                </a:moveTo>
                <a:lnTo>
                  <a:pt x="4296341" y="0"/>
                </a:lnTo>
                <a:lnTo>
                  <a:pt x="4296341" y="1422540"/>
                </a:lnTo>
                <a:lnTo>
                  <a:pt x="0" y="14225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6907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7F8762E3-27D8-58EB-567A-3159432108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071" y="4543936"/>
            <a:ext cx="1537050" cy="5462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859328">
            <a:off x="2032435" y="-64318"/>
            <a:ext cx="13556591" cy="12844870"/>
          </a:xfrm>
          <a:custGeom>
            <a:avLst/>
            <a:gdLst/>
            <a:ahLst/>
            <a:cxnLst/>
            <a:rect l="l" t="t" r="r" b="b"/>
            <a:pathLst>
              <a:path w="13556591" h="12844870">
                <a:moveTo>
                  <a:pt x="0" y="0"/>
                </a:moveTo>
                <a:lnTo>
                  <a:pt x="13556591" y="0"/>
                </a:lnTo>
                <a:lnTo>
                  <a:pt x="13556591" y="12844870"/>
                </a:lnTo>
                <a:lnTo>
                  <a:pt x="0" y="128448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 dirty="0"/>
          </a:p>
        </p:txBody>
      </p:sp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TextBox 3"/>
          <p:cNvSpPr txBox="1">
            <a:spLocks noGrp="1"/>
          </p:cNvSpPr>
          <p:nvPr>
            <p:ph type="title" idx="4294967295"/>
          </p:nvPr>
        </p:nvSpPr>
        <p:spPr>
          <a:xfrm>
            <a:off x="3004550" y="4402693"/>
            <a:ext cx="12278900" cy="74080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9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9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100" b="0" i="0" u="none" strike="noStrike" kern="1200" cap="none" spc="27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Zacznijmy od rozgrzewki. Posłuchajcie polecenia.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278423" y="296303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TextBox 3"/>
          <p:cNvSpPr txBox="1">
            <a:spLocks noGrp="1"/>
          </p:cNvSpPr>
          <p:nvPr>
            <p:ph type="title" idx="4294967295"/>
          </p:nvPr>
        </p:nvSpPr>
        <p:spPr>
          <a:xfrm>
            <a:off x="3004550" y="296303"/>
            <a:ext cx="12278900" cy="73161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9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9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Napisz w zeszycie swoje imię i zawód, który mogłabyś/mógłbyś wykonywać w przyszłości.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650183" y="1641945"/>
            <a:ext cx="4987634" cy="740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 spc="277" dirty="0">
                <a:solidFill>
                  <a:srgbClr val="000000"/>
                </a:solidFill>
                <a:latin typeface="Now Bold"/>
              </a:rPr>
              <a:t>Ten </a:t>
            </a:r>
            <a:r>
              <a:rPr lang="en-US" sz="2100" spc="277" dirty="0" err="1">
                <a:solidFill>
                  <a:srgbClr val="000000"/>
                </a:solidFill>
                <a:latin typeface="Now Bold"/>
              </a:rPr>
              <a:t>zeszyt</a:t>
            </a:r>
            <a:r>
              <a:rPr lang="en-US" sz="2100" spc="277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spc="277" dirty="0" err="1">
                <a:solidFill>
                  <a:srgbClr val="000000"/>
                </a:solidFill>
                <a:latin typeface="Now Bold"/>
              </a:rPr>
              <a:t>należy</a:t>
            </a:r>
            <a:r>
              <a:rPr lang="en-US" sz="2100" spc="277" dirty="0">
                <a:solidFill>
                  <a:srgbClr val="000000"/>
                </a:solidFill>
                <a:latin typeface="Now Bold"/>
              </a:rPr>
              <a:t> do:</a:t>
            </a:r>
          </a:p>
          <a:p>
            <a:pPr algn="ctr">
              <a:lnSpc>
                <a:spcPts val="2940"/>
              </a:lnSpc>
            </a:pPr>
            <a:endParaRPr lang="en-US" sz="2100" spc="277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272027" y="3343062"/>
            <a:ext cx="11743946" cy="359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 dirty="0">
                <a:solidFill>
                  <a:srgbClr val="000000"/>
                </a:solidFill>
                <a:latin typeface="Now Bold"/>
              </a:rPr>
              <a:t>A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teraz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czas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na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pasje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 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Sięgnij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głąb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siebie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napisz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, co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lubisz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robić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najbardziej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:)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33800" y="6584225"/>
            <a:ext cx="15577572" cy="18985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Osobiste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zainteresowania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pasje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to duet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tworzący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stabilną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podstawę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l-PL" sz="2100" dirty="0">
                <a:solidFill>
                  <a:srgbClr val="000000"/>
                </a:solidFill>
                <a:latin typeface="Now Bold"/>
              </a:rPr>
              <a:t>d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la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przyszłych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wyborów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zawodowych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Now Bold"/>
              </a:rPr>
              <a:t>Spróbujmy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ten duet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zakotwiczyć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srebrnych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zawodach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Może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zostaniesz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przyszłości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</a:p>
        </p:txBody>
      </p:sp>
      <p:sp>
        <p:nvSpPr>
          <p:cNvPr id="6" name="Freeform 6" descr="gerohero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7974827" y="8277067"/>
            <a:ext cx="2338345" cy="1699685"/>
          </a:xfrm>
          <a:custGeom>
            <a:avLst/>
            <a:gdLst/>
            <a:ahLst/>
            <a:cxnLst/>
            <a:rect l="l" t="t" r="r" b="b"/>
            <a:pathLst>
              <a:path w="2338345" h="1699685">
                <a:moveTo>
                  <a:pt x="0" y="0"/>
                </a:moveTo>
                <a:lnTo>
                  <a:pt x="2338346" y="0"/>
                </a:lnTo>
                <a:lnTo>
                  <a:pt x="2338346" y="1699685"/>
                </a:lnTo>
                <a:lnTo>
                  <a:pt x="0" y="169968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TextBox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453389" y="2446297"/>
            <a:ext cx="7381222" cy="367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 spc="277" dirty="0">
                <a:solidFill>
                  <a:srgbClr val="000000"/>
                </a:solidFill>
                <a:latin typeface="Now Bold"/>
              </a:rPr>
              <a:t>...................................................</a:t>
            </a:r>
          </a:p>
        </p:txBody>
      </p:sp>
      <p:sp>
        <p:nvSpPr>
          <p:cNvPr id="8" name="TextBox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650183" y="4620205"/>
            <a:ext cx="4987634" cy="367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 spc="277" dirty="0">
                <a:solidFill>
                  <a:srgbClr val="000000"/>
                </a:solidFill>
                <a:latin typeface="Now Bold"/>
              </a:rPr>
              <a:t>...............................</a:t>
            </a:r>
          </a:p>
        </p:txBody>
      </p:sp>
      <p:sp>
        <p:nvSpPr>
          <p:cNvPr id="9" name="TextBox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650183" y="5816926"/>
            <a:ext cx="4987634" cy="367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 spc="277" dirty="0">
                <a:solidFill>
                  <a:srgbClr val="000000"/>
                </a:solidFill>
                <a:latin typeface="Now Bold"/>
              </a:rPr>
              <a:t>...............................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1000"/>
          </a:blip>
          <a:srcRect l="10797" t="15226" r="9885" b="5131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50820" y="3929780"/>
            <a:ext cx="9470640" cy="6297976"/>
          </a:xfrm>
          <a:custGeom>
            <a:avLst/>
            <a:gdLst/>
            <a:ahLst/>
            <a:cxnLst/>
            <a:rect l="l" t="t" r="r" b="b"/>
            <a:pathLst>
              <a:path w="9470640" h="6297976">
                <a:moveTo>
                  <a:pt x="0" y="0"/>
                </a:moveTo>
                <a:lnTo>
                  <a:pt x="9470641" y="0"/>
                </a:lnTo>
                <a:lnTo>
                  <a:pt x="9470641" y="6297976"/>
                </a:lnTo>
                <a:lnTo>
                  <a:pt x="0" y="62979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543318">
            <a:off x="-655793" y="6696668"/>
            <a:ext cx="2989358" cy="3312308"/>
          </a:xfrm>
          <a:custGeom>
            <a:avLst/>
            <a:gdLst/>
            <a:ahLst/>
            <a:cxnLst/>
            <a:rect l="l" t="t" r="r" b="b"/>
            <a:pathLst>
              <a:path w="2989358" h="3312308">
                <a:moveTo>
                  <a:pt x="0" y="0"/>
                </a:moveTo>
                <a:lnTo>
                  <a:pt x="2989358" y="0"/>
                </a:lnTo>
                <a:lnTo>
                  <a:pt x="2989358" y="3312308"/>
                </a:lnTo>
                <a:lnTo>
                  <a:pt x="0" y="33123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540433">
            <a:off x="-211151" y="7072063"/>
            <a:ext cx="2251470" cy="2227397"/>
          </a:xfrm>
          <a:custGeom>
            <a:avLst/>
            <a:gdLst/>
            <a:ahLst/>
            <a:cxnLst/>
            <a:rect l="l" t="t" r="r" b="b"/>
            <a:pathLst>
              <a:path w="2251470" h="2227397">
                <a:moveTo>
                  <a:pt x="0" y="0"/>
                </a:moveTo>
                <a:lnTo>
                  <a:pt x="2251470" y="0"/>
                </a:lnTo>
                <a:lnTo>
                  <a:pt x="2251470" y="2227397"/>
                </a:lnTo>
                <a:lnTo>
                  <a:pt x="0" y="222739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8371" r="-2365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TextBox 8"/>
          <p:cNvSpPr txBox="1">
            <a:spLocks noGrp="1"/>
          </p:cNvSpPr>
          <p:nvPr>
            <p:ph type="title" idx="4294967295"/>
          </p:nvPr>
        </p:nvSpPr>
        <p:spPr>
          <a:xfrm>
            <a:off x="4268626" y="561311"/>
            <a:ext cx="8527407" cy="66858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4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89" b="0" i="0" u="none" strike="noStrike" kern="1200" cap="none" spc="513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Srebrne</a:t>
            </a:r>
            <a:r>
              <a:rPr kumimoji="0" lang="en-US" sz="3889" b="0" i="0" u="none" strike="noStrike" kern="1200" cap="none" spc="513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3889" b="0" i="0" u="none" strike="noStrike" kern="1200" cap="none" spc="513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zaskoczenie</a:t>
            </a:r>
            <a:endParaRPr kumimoji="0" lang="en-US" sz="3889" b="0" i="0" u="none" strike="noStrike" kern="1200" cap="none" spc="513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w Bold"/>
              <a:ea typeface="+mn-ea"/>
              <a:cs typeface="+mn-cs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28700" y="1789101"/>
            <a:ext cx="10282901" cy="2297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99" dirty="0">
                <a:solidFill>
                  <a:srgbClr val="000000"/>
                </a:solidFill>
                <a:latin typeface="Now Bold"/>
              </a:rPr>
              <a:t>W "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symulatorze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"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doświadczyłeś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/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doświadczyłaś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pl-PL" sz="2099" dirty="0">
                <a:solidFill>
                  <a:srgbClr val="000000"/>
                </a:solidFill>
                <a:latin typeface="Now Bold"/>
              </a:rPr>
              <a:t>c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o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może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sprawiać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trudność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wieku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senioralnym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2099" dirty="0" err="1">
                <a:solidFill>
                  <a:srgbClr val="000000"/>
                </a:solidFill>
                <a:latin typeface="Now Bold"/>
              </a:rPr>
              <a:t>Chcemy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pokazać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ci,</a:t>
            </a:r>
            <a:r>
              <a:rPr lang="pl-PL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że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to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może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być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również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czas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l-PL" sz="2099" dirty="0">
                <a:solidFill>
                  <a:srgbClr val="000000"/>
                </a:solidFill>
                <a:latin typeface="Now Bold"/>
              </a:rPr>
              <a:t>n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a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kontynuację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pasji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rozwój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zainteresowań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. </a:t>
            </a:r>
          </a:p>
          <a:p>
            <a:pPr algn="ctr">
              <a:lnSpc>
                <a:spcPts val="2939"/>
              </a:lnSpc>
            </a:pPr>
            <a:endParaRPr lang="en-US" sz="2099" spc="277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28700" y="5495629"/>
            <a:ext cx="8153480" cy="1313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951" dirty="0" err="1">
                <a:solidFill>
                  <a:srgbClr val="000000"/>
                </a:solidFill>
                <a:latin typeface="Now Bold"/>
              </a:rPr>
              <a:t>Pokazuje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że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wiek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nie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musi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nas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ograniczać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pl-PL" sz="1951" dirty="0">
                <a:solidFill>
                  <a:srgbClr val="000000"/>
                </a:solidFill>
                <a:latin typeface="Now Bold"/>
              </a:rPr>
              <a:t>a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jesień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życia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może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być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kolejnym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twórczym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etapem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Muzyką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łączy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pokolenia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, a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swoją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postawą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uczy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empatii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1951" dirty="0" err="1">
                <a:solidFill>
                  <a:srgbClr val="000000"/>
                </a:solidFill>
                <a:latin typeface="Now Bold"/>
              </a:rPr>
              <a:t>tolerancji</a:t>
            </a:r>
            <a:r>
              <a:rPr lang="en-US" sz="1951" dirty="0">
                <a:solidFill>
                  <a:srgbClr val="000000"/>
                </a:solidFill>
                <a:latin typeface="Now Bold"/>
              </a:rPr>
              <a:t>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14584" y="3882155"/>
            <a:ext cx="8153480" cy="740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39"/>
              </a:lnSpc>
            </a:pPr>
            <a:endParaRPr dirty="0"/>
          </a:p>
          <a:p>
            <a:pPr algn="ctr">
              <a:lnSpc>
                <a:spcPts val="2939"/>
              </a:lnSpc>
            </a:pPr>
            <a:r>
              <a:rPr lang="en-US" sz="2099" dirty="0" err="1">
                <a:solidFill>
                  <a:srgbClr val="000000"/>
                </a:solidFill>
                <a:latin typeface="Now Bold"/>
              </a:rPr>
              <a:t>Dj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99" dirty="0">
                <a:solidFill>
                  <a:srgbClr val="000000"/>
                </a:solidFill>
                <a:latin typeface="Now Bold"/>
              </a:rPr>
              <a:t>W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ika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to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najstarsza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polsce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"/>
              </a:rPr>
              <a:t>dj</a:t>
            </a:r>
            <a:r>
              <a:rPr lang="en-US" sz="2099" dirty="0">
                <a:solidFill>
                  <a:srgbClr val="000000"/>
                </a:solidFill>
                <a:latin typeface="Now Bold"/>
              </a:rPr>
              <a:t>-ka. </a:t>
            </a:r>
          </a:p>
        </p:txBody>
      </p:sp>
      <p:sp>
        <p:nvSpPr>
          <p:cNvPr id="7" name="Freeform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886140" y="1397563"/>
            <a:ext cx="4997642" cy="4098066"/>
          </a:xfrm>
          <a:custGeom>
            <a:avLst/>
            <a:gdLst/>
            <a:ahLst/>
            <a:cxnLst/>
            <a:rect l="l" t="t" r="r" b="b"/>
            <a:pathLst>
              <a:path w="4997642" h="4098066">
                <a:moveTo>
                  <a:pt x="0" y="0"/>
                </a:moveTo>
                <a:lnTo>
                  <a:pt x="4997642" y="0"/>
                </a:lnTo>
                <a:lnTo>
                  <a:pt x="4997642" y="4098066"/>
                </a:lnTo>
                <a:lnTo>
                  <a:pt x="0" y="40980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5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TextBox 9"/>
          <p:cNvSpPr txBox="1"/>
          <p:nvPr/>
        </p:nvSpPr>
        <p:spPr>
          <a:xfrm>
            <a:off x="13258800" y="2484647"/>
            <a:ext cx="7772336" cy="1176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44"/>
              </a:lnSpc>
            </a:pPr>
            <a:r>
              <a:rPr lang="en-US" sz="2000" spc="221" dirty="0">
                <a:solidFill>
                  <a:srgbClr val="000000"/>
                </a:solidFill>
                <a:latin typeface="Now Bold"/>
              </a:rPr>
              <a:t>„To </a:t>
            </a:r>
            <a:r>
              <a:rPr lang="en-US" sz="2000" spc="221" dirty="0" err="1">
                <a:solidFill>
                  <a:srgbClr val="000000"/>
                </a:solidFill>
                <a:latin typeface="Now Bold"/>
              </a:rPr>
              <a:t>ważne</a:t>
            </a:r>
            <a:r>
              <a:rPr lang="en-US" sz="2000" spc="221" dirty="0">
                <a:solidFill>
                  <a:srgbClr val="000000"/>
                </a:solidFill>
                <a:latin typeface="Now Bold"/>
              </a:rPr>
              <a:t>, </a:t>
            </a:r>
          </a:p>
          <a:p>
            <a:pPr>
              <a:lnSpc>
                <a:spcPts val="2344"/>
              </a:lnSpc>
            </a:pPr>
            <a:r>
              <a:rPr lang="en-US" sz="2000" spc="221" dirty="0" err="1">
                <a:solidFill>
                  <a:srgbClr val="000000"/>
                </a:solidFill>
                <a:latin typeface="Now Bold"/>
              </a:rPr>
              <a:t>Że</a:t>
            </a:r>
            <a:r>
              <a:rPr lang="en-US" sz="2000" spc="221" dirty="0">
                <a:solidFill>
                  <a:srgbClr val="000000"/>
                </a:solidFill>
                <a:latin typeface="Now Bold"/>
              </a:rPr>
              <a:t> mam </a:t>
            </a:r>
            <a:r>
              <a:rPr lang="en-US" sz="2000" spc="221" dirty="0" err="1">
                <a:solidFill>
                  <a:srgbClr val="000000"/>
                </a:solidFill>
                <a:latin typeface="Now Bold"/>
              </a:rPr>
              <a:t>szansę</a:t>
            </a:r>
            <a:r>
              <a:rPr lang="en-US" sz="2000" spc="22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spc="221" dirty="0" err="1">
                <a:solidFill>
                  <a:srgbClr val="000000"/>
                </a:solidFill>
                <a:latin typeface="Now Bold"/>
              </a:rPr>
              <a:t>pokazać</a:t>
            </a:r>
            <a:r>
              <a:rPr lang="en-US" sz="2000" spc="221" dirty="0">
                <a:solidFill>
                  <a:srgbClr val="000000"/>
                </a:solidFill>
                <a:latin typeface="Now Bold"/>
              </a:rPr>
              <a:t>, </a:t>
            </a:r>
          </a:p>
          <a:p>
            <a:pPr>
              <a:lnSpc>
                <a:spcPts val="2344"/>
              </a:lnSpc>
            </a:pPr>
            <a:r>
              <a:rPr lang="en-US" sz="2000" spc="221" dirty="0" err="1">
                <a:solidFill>
                  <a:srgbClr val="000000"/>
                </a:solidFill>
                <a:latin typeface="Now Bold"/>
              </a:rPr>
              <a:t>Że</a:t>
            </a:r>
            <a:r>
              <a:rPr lang="en-US" sz="2000" spc="22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spc="221" dirty="0" err="1">
                <a:solidFill>
                  <a:srgbClr val="000000"/>
                </a:solidFill>
                <a:latin typeface="Now Bold"/>
              </a:rPr>
              <a:t>wiek</a:t>
            </a:r>
            <a:r>
              <a:rPr lang="en-US" sz="2000" spc="22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spc="221" dirty="0" err="1">
                <a:solidFill>
                  <a:srgbClr val="000000"/>
                </a:solidFill>
                <a:latin typeface="Now Bold"/>
              </a:rPr>
              <a:t>nie</a:t>
            </a:r>
            <a:r>
              <a:rPr lang="en-US" sz="2000" spc="221" dirty="0">
                <a:solidFill>
                  <a:srgbClr val="000000"/>
                </a:solidFill>
                <a:latin typeface="Now Bold"/>
              </a:rPr>
              <a:t> jest </a:t>
            </a:r>
            <a:r>
              <a:rPr lang="en-US" sz="2000" spc="221" dirty="0" err="1">
                <a:solidFill>
                  <a:srgbClr val="000000"/>
                </a:solidFill>
                <a:latin typeface="Now Bold"/>
              </a:rPr>
              <a:t>przeszkodą</a:t>
            </a:r>
            <a:endParaRPr lang="en-US" sz="2000" spc="221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ts val="2344"/>
              </a:lnSpc>
            </a:pPr>
            <a:r>
              <a:rPr lang="en-US" sz="2000" spc="221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000" spc="221" dirty="0" err="1">
                <a:solidFill>
                  <a:srgbClr val="000000"/>
                </a:solidFill>
                <a:latin typeface="Now Bold"/>
              </a:rPr>
              <a:t>realizowaniu</a:t>
            </a:r>
            <a:r>
              <a:rPr lang="en-US" sz="2000" spc="221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spc="221" dirty="0" err="1">
                <a:solidFill>
                  <a:srgbClr val="000000"/>
                </a:solidFill>
                <a:latin typeface="Now Bold"/>
              </a:rPr>
              <a:t>marzeń</a:t>
            </a:r>
            <a:r>
              <a:rPr lang="en-US" sz="2000" spc="221" dirty="0">
                <a:solidFill>
                  <a:srgbClr val="000000"/>
                </a:solidFill>
                <a:latin typeface="Now Bold"/>
              </a:rPr>
              <a:t>"*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33291" y="9629607"/>
            <a:ext cx="7134773" cy="5854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28"/>
              </a:lnSpc>
              <a:spcBef>
                <a:spcPct val="0"/>
              </a:spcBef>
            </a:pPr>
            <a:r>
              <a:rPr lang="en-US" spc="219" dirty="0">
                <a:solidFill>
                  <a:srgbClr val="000000"/>
                </a:solidFill>
                <a:latin typeface="Now Bold Bold"/>
              </a:rPr>
              <a:t>*</a:t>
            </a:r>
            <a:r>
              <a:rPr lang="en-US" spc="219" dirty="0" err="1">
                <a:solidFill>
                  <a:srgbClr val="000000"/>
                </a:solidFill>
                <a:latin typeface="Now Bold Bold"/>
              </a:rPr>
              <a:t>Wirginia</a:t>
            </a:r>
            <a:r>
              <a:rPr lang="en-US" spc="21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pc="219" dirty="0" err="1">
                <a:solidFill>
                  <a:srgbClr val="000000"/>
                </a:solidFill>
                <a:latin typeface="Now Bold Bold"/>
              </a:rPr>
              <a:t>Szmyt</a:t>
            </a:r>
            <a:r>
              <a:rPr lang="en-US" spc="219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spc="219" dirty="0" err="1">
                <a:solidFill>
                  <a:srgbClr val="000000"/>
                </a:solidFill>
                <a:latin typeface="Now Bold Bold"/>
              </a:rPr>
              <a:t>książce</a:t>
            </a:r>
            <a:r>
              <a:rPr lang="en-US" spc="219" dirty="0">
                <a:solidFill>
                  <a:srgbClr val="000000"/>
                </a:solidFill>
                <a:latin typeface="Now Bold Bold"/>
              </a:rPr>
              <a:t> „DJ </a:t>
            </a:r>
            <a:r>
              <a:rPr lang="en-US" spc="219" dirty="0" err="1">
                <a:solidFill>
                  <a:srgbClr val="000000"/>
                </a:solidFill>
                <a:latin typeface="Now Bold Bold"/>
              </a:rPr>
              <a:t>Wika</a:t>
            </a:r>
            <a:r>
              <a:rPr lang="en-US" spc="219" dirty="0">
                <a:solidFill>
                  <a:srgbClr val="000000"/>
                </a:solidFill>
                <a:latin typeface="Now Bold Bold"/>
              </a:rPr>
              <a:t>. Jest </a:t>
            </a:r>
            <a:r>
              <a:rPr lang="en-US" spc="219" dirty="0" err="1">
                <a:solidFill>
                  <a:srgbClr val="000000"/>
                </a:solidFill>
                <a:latin typeface="Now Bold Bold"/>
              </a:rPr>
              <a:t>moc</a:t>
            </a:r>
            <a:r>
              <a:rPr lang="en-US" spc="219" dirty="0">
                <a:solidFill>
                  <a:srgbClr val="000000"/>
                </a:solidFill>
                <a:latin typeface="Now Bold Bold"/>
              </a:rPr>
              <a:t>!" </a:t>
            </a:r>
          </a:p>
          <a:p>
            <a:pPr algn="ctr">
              <a:lnSpc>
                <a:spcPts val="2328"/>
              </a:lnSpc>
              <a:spcBef>
                <a:spcPct val="0"/>
              </a:spcBef>
            </a:pPr>
            <a:r>
              <a:rPr lang="en-US" spc="219" dirty="0">
                <a:solidFill>
                  <a:srgbClr val="000000"/>
                </a:solidFill>
                <a:latin typeface="Now Bold Bold"/>
              </a:rPr>
              <a:t>J. </a:t>
            </a:r>
            <a:r>
              <a:rPr lang="en-US" spc="219" dirty="0" err="1">
                <a:solidFill>
                  <a:srgbClr val="000000"/>
                </a:solidFill>
                <a:latin typeface="Now Bold Bold"/>
              </a:rPr>
              <a:t>Jabłonka,P</a:t>
            </a:r>
            <a:r>
              <a:rPr lang="en-US" spc="219" dirty="0">
                <a:solidFill>
                  <a:srgbClr val="000000"/>
                </a:solidFill>
                <a:latin typeface="Now Bold Bold"/>
              </a:rPr>
              <a:t>. </a:t>
            </a:r>
            <a:r>
              <a:rPr lang="en-US" spc="219" dirty="0" err="1">
                <a:solidFill>
                  <a:srgbClr val="000000"/>
                </a:solidFill>
                <a:latin typeface="Now Bold Bold"/>
              </a:rPr>
              <a:t>Łęczuk</a:t>
            </a:r>
            <a:endParaRPr lang="en-US" spc="219" dirty="0">
              <a:solidFill>
                <a:srgbClr val="000000"/>
              </a:solidFill>
              <a:latin typeface="Now Bold 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TextBox 3"/>
          <p:cNvSpPr txBox="1">
            <a:spLocks noGrp="1"/>
          </p:cNvSpPr>
          <p:nvPr>
            <p:ph type="title" idx="4294967295"/>
          </p:nvPr>
        </p:nvSpPr>
        <p:spPr>
          <a:xfrm>
            <a:off x="4374979" y="4049292"/>
            <a:ext cx="9538043" cy="166375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42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56" b="0" i="0" u="none" strike="noStrike" kern="1200" cap="none" spc="82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„</a:t>
            </a:r>
            <a:r>
              <a:rPr kumimoji="0" lang="en-US" sz="2856" b="0" i="0" u="none" strike="noStrike" kern="1200" cap="none" spc="828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Jakąkolwiek</a:t>
            </a:r>
            <a:endParaRPr kumimoji="0" lang="en-US" sz="2856" b="0" i="0" u="none" strike="noStrike" kern="1200" cap="none" spc="828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w 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442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56" b="0" i="0" u="none" strike="noStrike" kern="1200" cap="none" spc="82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pl-PL" sz="2856" b="0" i="0" u="none" strike="noStrike" kern="1200" cap="none" spc="82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d</a:t>
            </a:r>
            <a:r>
              <a:rPr kumimoji="0" lang="en-US" sz="2856" b="0" i="0" u="none" strike="noStrike" kern="1200" cap="none" spc="828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rogę</a:t>
            </a:r>
            <a:r>
              <a:rPr kumimoji="0" lang="en-US" sz="2856" b="0" i="0" u="none" strike="noStrike" kern="1200" cap="none" spc="82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2856" b="0" i="0" u="none" strike="noStrike" kern="1200" cap="none" spc="828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zawodową</a:t>
            </a:r>
            <a:r>
              <a:rPr kumimoji="0" lang="en-US" sz="2856" b="0" i="0" u="none" strike="noStrike" kern="1200" cap="none" spc="82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</a:t>
            </a:r>
            <a:r>
              <a:rPr kumimoji="0" lang="en-US" sz="2856" b="0" i="0" u="none" strike="noStrike" kern="1200" cap="none" spc="828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wybierzesz</a:t>
            </a:r>
            <a:r>
              <a:rPr kumimoji="0" lang="en-US" sz="2856" b="0" i="0" u="none" strike="noStrike" kern="1200" cap="none" spc="82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ts val="442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56" b="0" i="0" u="none" strike="noStrike" kern="1200" cap="none" spc="828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Pomyśl</a:t>
            </a:r>
            <a:r>
              <a:rPr kumimoji="0" lang="en-US" sz="2856" b="0" i="0" u="none" strike="noStrike" kern="1200" cap="none" spc="82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 o </a:t>
            </a:r>
            <a:r>
              <a:rPr kumimoji="0" lang="en-US" sz="2856" b="0" i="0" u="none" strike="noStrike" kern="1200" cap="none" spc="828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starości</a:t>
            </a:r>
            <a:r>
              <a:rPr kumimoji="0" lang="en-US" sz="2856" b="0" i="0" u="none" strike="noStrike" kern="1200" cap="none" spc="82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”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TextBox 3"/>
          <p:cNvSpPr txBox="1"/>
          <p:nvPr/>
        </p:nvSpPr>
        <p:spPr>
          <a:xfrm>
            <a:off x="1507828" y="392076"/>
            <a:ext cx="9232015" cy="23833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Now Bold"/>
              </a:rPr>
              <a:t>Obszary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zawodowe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można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podzielić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na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kilka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kategorii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Now Bold"/>
              </a:rPr>
              <a:t>Każdy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nich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wynika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konkretnych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potrzeb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odbiorców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usług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Biorąc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pod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uwagę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różne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oblicza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starości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które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poznałeś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/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poznałaś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napisz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jakie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potrzeby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może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mieć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osoba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starsza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poniższych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sferach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Now Bold"/>
              </a:rPr>
              <a:t>Dopisz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zeszycie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jaki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zawód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mógłby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tę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potrzebę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zaspokoić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</a:t>
            </a:r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07828" y="3347705"/>
            <a:ext cx="3735587" cy="5283093"/>
          </a:xfrm>
          <a:custGeom>
            <a:avLst/>
            <a:gdLst/>
            <a:ahLst/>
            <a:cxnLst/>
            <a:rect l="l" t="t" r="r" b="b"/>
            <a:pathLst>
              <a:path w="3735587" h="5283093">
                <a:moveTo>
                  <a:pt x="0" y="0"/>
                </a:moveTo>
                <a:lnTo>
                  <a:pt x="3735588" y="0"/>
                </a:lnTo>
                <a:lnTo>
                  <a:pt x="3735588" y="5283094"/>
                </a:lnTo>
                <a:lnTo>
                  <a:pt x="0" y="528309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TextBox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243416" y="7356118"/>
            <a:ext cx="3115309" cy="6829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7"/>
              </a:lnSpc>
            </a:pPr>
            <a:r>
              <a:rPr lang="en-US" sz="1969" spc="259" dirty="0">
                <a:solidFill>
                  <a:srgbClr val="000000"/>
                </a:solidFill>
                <a:latin typeface="Now Bold"/>
              </a:rPr>
              <a:t>.................</a:t>
            </a:r>
          </a:p>
          <a:p>
            <a:pPr algn="ctr">
              <a:lnSpc>
                <a:spcPts val="2757"/>
              </a:lnSpc>
            </a:pPr>
            <a:endParaRPr lang="en-US" sz="1969" spc="259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6" name="TextBox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152577" y="4263393"/>
            <a:ext cx="3115309" cy="6829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7"/>
              </a:lnSpc>
            </a:pPr>
            <a:r>
              <a:rPr lang="en-US" sz="1969" spc="259" dirty="0">
                <a:solidFill>
                  <a:srgbClr val="000000"/>
                </a:solidFill>
                <a:latin typeface="Now Bold"/>
              </a:rPr>
              <a:t>.................</a:t>
            </a:r>
          </a:p>
          <a:p>
            <a:pPr algn="ctr">
              <a:lnSpc>
                <a:spcPts val="2757"/>
              </a:lnSpc>
            </a:pPr>
            <a:endParaRPr lang="en-US" sz="1969" spc="259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697556" y="3314700"/>
            <a:ext cx="3115309" cy="637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05"/>
              </a:lnSpc>
            </a:pPr>
            <a:r>
              <a:rPr lang="en-US" sz="2000" spc="236" dirty="0" err="1">
                <a:solidFill>
                  <a:srgbClr val="000000"/>
                </a:solidFill>
                <a:latin typeface="Now Bold"/>
              </a:rPr>
              <a:t>Potrzeby</a:t>
            </a:r>
            <a:r>
              <a:rPr lang="en-US" sz="2000" spc="23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spc="236" dirty="0" err="1">
                <a:solidFill>
                  <a:srgbClr val="000000"/>
                </a:solidFill>
                <a:latin typeface="Now Bold"/>
              </a:rPr>
              <a:t>ekonomiczne</a:t>
            </a:r>
            <a:endParaRPr lang="en-US" sz="2000" spc="236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502080" y="4914900"/>
            <a:ext cx="2507140" cy="78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2000" spc="190" dirty="0" err="1">
                <a:solidFill>
                  <a:srgbClr val="000000"/>
                </a:solidFill>
                <a:latin typeface="Now Bold"/>
              </a:rPr>
              <a:t>Zawód</a:t>
            </a:r>
            <a:endParaRPr lang="en-US" sz="2000" spc="190" dirty="0">
              <a:solidFill>
                <a:srgbClr val="000000"/>
              </a:solidFill>
              <a:latin typeface="Now Bold"/>
            </a:endParaRPr>
          </a:p>
          <a:p>
            <a:pPr algn="ctr">
              <a:lnSpc>
                <a:spcPts val="2016"/>
              </a:lnSpc>
            </a:pPr>
            <a:endParaRPr lang="en-US" sz="2000" spc="190" dirty="0">
              <a:solidFill>
                <a:srgbClr val="000000"/>
              </a:solidFill>
              <a:latin typeface="Now Bold"/>
            </a:endParaRPr>
          </a:p>
          <a:p>
            <a:pPr algn="ctr">
              <a:lnSpc>
                <a:spcPts val="2016"/>
              </a:lnSpc>
            </a:pPr>
            <a:r>
              <a:rPr lang="en-US" sz="2000" spc="190" dirty="0">
                <a:solidFill>
                  <a:srgbClr val="000000"/>
                </a:solidFill>
                <a:latin typeface="Now Bold"/>
              </a:rPr>
              <a:t>......................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508890" y="6548294"/>
            <a:ext cx="2584359" cy="637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05"/>
              </a:lnSpc>
            </a:pPr>
            <a:r>
              <a:rPr lang="en-US" sz="2000" spc="236" dirty="0" err="1">
                <a:solidFill>
                  <a:srgbClr val="000000"/>
                </a:solidFill>
                <a:latin typeface="Now Bold"/>
              </a:rPr>
              <a:t>Potrzeby</a:t>
            </a:r>
            <a:r>
              <a:rPr lang="en-US" sz="2000" spc="23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spc="236" dirty="0" err="1">
                <a:solidFill>
                  <a:srgbClr val="000000"/>
                </a:solidFill>
                <a:latin typeface="Now Bold"/>
              </a:rPr>
              <a:t>opieki</a:t>
            </a:r>
            <a:r>
              <a:rPr lang="en-US" sz="2000" spc="23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spc="236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spc="23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spc="236" dirty="0" err="1">
                <a:solidFill>
                  <a:srgbClr val="000000"/>
                </a:solidFill>
                <a:latin typeface="Now Bold"/>
              </a:rPr>
              <a:t>wsparcia</a:t>
            </a:r>
            <a:endParaRPr lang="en-US" sz="2000" spc="236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547500" y="7826666"/>
            <a:ext cx="2507140" cy="1038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16"/>
              </a:lnSpc>
            </a:pPr>
            <a:r>
              <a:rPr lang="en-US" sz="2000" spc="190" dirty="0" err="1">
                <a:solidFill>
                  <a:srgbClr val="000000"/>
                </a:solidFill>
                <a:latin typeface="Now Bold"/>
              </a:rPr>
              <a:t>Zawód</a:t>
            </a:r>
            <a:endParaRPr lang="en-US" sz="2000" spc="190" dirty="0">
              <a:solidFill>
                <a:srgbClr val="000000"/>
              </a:solidFill>
              <a:latin typeface="Now Bold"/>
            </a:endParaRPr>
          </a:p>
          <a:p>
            <a:pPr algn="ctr">
              <a:lnSpc>
                <a:spcPts val="2016"/>
              </a:lnSpc>
            </a:pPr>
            <a:endParaRPr lang="en-US" sz="2000" spc="190" dirty="0">
              <a:solidFill>
                <a:srgbClr val="000000"/>
              </a:solidFill>
              <a:latin typeface="Now Bold"/>
            </a:endParaRPr>
          </a:p>
          <a:p>
            <a:pPr algn="ctr">
              <a:lnSpc>
                <a:spcPts val="2016"/>
              </a:lnSpc>
            </a:pPr>
            <a:r>
              <a:rPr lang="en-US" sz="2000" spc="190" dirty="0">
                <a:solidFill>
                  <a:srgbClr val="000000"/>
                </a:solidFill>
                <a:latin typeface="Now Bold"/>
              </a:rPr>
              <a:t>........................</a:t>
            </a:r>
          </a:p>
        </p:txBody>
      </p:sp>
      <p:sp>
        <p:nvSpPr>
          <p:cNvPr id="11" name="Freeform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923148" y="8630799"/>
            <a:ext cx="20525432" cy="12289602"/>
          </a:xfrm>
          <a:custGeom>
            <a:avLst/>
            <a:gdLst/>
            <a:ahLst/>
            <a:cxnLst/>
            <a:rect l="l" t="t" r="r" b="b"/>
            <a:pathLst>
              <a:path w="20525432" h="12289602">
                <a:moveTo>
                  <a:pt x="0" y="0"/>
                </a:moveTo>
                <a:lnTo>
                  <a:pt x="20525432" y="0"/>
                </a:lnTo>
                <a:lnTo>
                  <a:pt x="20525432" y="12289602"/>
                </a:lnTo>
                <a:lnTo>
                  <a:pt x="0" y="122896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105045" y="3406592"/>
            <a:ext cx="3693950" cy="5224207"/>
          </a:xfrm>
          <a:custGeom>
            <a:avLst/>
            <a:gdLst/>
            <a:ahLst/>
            <a:cxnLst/>
            <a:rect l="l" t="t" r="r" b="b"/>
            <a:pathLst>
              <a:path w="3693950" h="5224207">
                <a:moveTo>
                  <a:pt x="0" y="0"/>
                </a:moveTo>
                <a:lnTo>
                  <a:pt x="3693950" y="0"/>
                </a:lnTo>
                <a:lnTo>
                  <a:pt x="3693950" y="5224207"/>
                </a:lnTo>
                <a:lnTo>
                  <a:pt x="0" y="522420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3" name="TextBox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3716000" y="5912532"/>
            <a:ext cx="2928217" cy="635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1"/>
              </a:lnSpc>
            </a:pPr>
            <a:r>
              <a:rPr lang="en-US" sz="1851" spc="244" dirty="0">
                <a:solidFill>
                  <a:srgbClr val="000000"/>
                </a:solidFill>
                <a:latin typeface="Now Bold"/>
              </a:rPr>
              <a:t>.................</a:t>
            </a:r>
          </a:p>
          <a:p>
            <a:pPr algn="ctr">
              <a:lnSpc>
                <a:spcPts val="2591"/>
              </a:lnSpc>
            </a:pPr>
            <a:endParaRPr lang="en-US" sz="1851" spc="244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4270128" y="3337141"/>
            <a:ext cx="3484472" cy="26257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rgbClr val="12100F"/>
                </a:solidFill>
                <a:latin typeface="Now Bold"/>
              </a:rPr>
              <a:t>Potrzeby</a:t>
            </a:r>
            <a:r>
              <a:rPr lang="en-US" sz="2000" dirty="0">
                <a:solidFill>
                  <a:srgbClr val="12100F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12100F"/>
                </a:solidFill>
                <a:latin typeface="Now Bold"/>
              </a:rPr>
              <a:t>technologiczne</a:t>
            </a:r>
            <a:endParaRPr lang="en-US" sz="2000" dirty="0">
              <a:solidFill>
                <a:srgbClr val="12100F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r>
              <a:rPr lang="pl-PL" sz="2000" dirty="0">
                <a:solidFill>
                  <a:srgbClr val="12100F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12100F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12100F"/>
                </a:solidFill>
                <a:latin typeface="Now Bold"/>
              </a:rPr>
              <a:t>związane</a:t>
            </a:r>
            <a:r>
              <a:rPr lang="en-US" sz="2000" dirty="0">
                <a:solidFill>
                  <a:srgbClr val="12100F"/>
                </a:solidFill>
                <a:latin typeface="Now Bold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solidFill>
                  <a:srgbClr val="12100F"/>
                </a:solidFill>
                <a:latin typeface="Now Bold"/>
              </a:rPr>
              <a:t>z</a:t>
            </a:r>
            <a:r>
              <a:rPr lang="en-US" sz="2000" dirty="0">
                <a:solidFill>
                  <a:srgbClr val="12100F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12100F"/>
                </a:solidFill>
                <a:latin typeface="Now Bold"/>
              </a:rPr>
              <a:t>urządzeniami</a:t>
            </a:r>
            <a:r>
              <a:rPr lang="en-US" sz="2000" dirty="0">
                <a:solidFill>
                  <a:srgbClr val="12100F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12100F"/>
                </a:solidFill>
                <a:latin typeface="Now Bold"/>
              </a:rPr>
              <a:t>ułatwiającymi</a:t>
            </a:r>
            <a:r>
              <a:rPr lang="en-US" sz="2000" dirty="0">
                <a:solidFill>
                  <a:srgbClr val="12100F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12100F"/>
                </a:solidFill>
                <a:latin typeface="Now Bold"/>
              </a:rPr>
              <a:t>funkcjonowanie</a:t>
            </a:r>
            <a:endParaRPr lang="en-US" sz="2000" dirty="0">
              <a:solidFill>
                <a:srgbClr val="12100F"/>
              </a:solidFill>
              <a:latin typeface="Now Bold"/>
            </a:endParaRPr>
          </a:p>
          <a:p>
            <a:pPr algn="ctr">
              <a:lnSpc>
                <a:spcPts val="2495"/>
              </a:lnSpc>
            </a:pPr>
            <a:endParaRPr lang="en-US" sz="2000" spc="235" dirty="0">
              <a:solidFill>
                <a:srgbClr val="12100F"/>
              </a:solidFill>
              <a:latin typeface="Now Bold"/>
            </a:endParaRPr>
          </a:p>
        </p:txBody>
      </p:sp>
      <p:sp>
        <p:nvSpPr>
          <p:cNvPr id="15" name="TextBox 15"/>
          <p:cNvSpPr txBox="1">
            <a:spLocks noGrp="1"/>
          </p:cNvSpPr>
          <p:nvPr>
            <p:ph type="title" idx="4294967295"/>
          </p:nvPr>
        </p:nvSpPr>
        <p:spPr>
          <a:xfrm>
            <a:off x="14270128" y="6807050"/>
            <a:ext cx="2356572" cy="78226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191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Zawód</a:t>
            </a:r>
            <a:endParaRPr kumimoji="0" lang="en-US" sz="2000" b="0" i="0" u="none" strike="noStrike" kern="1200" cap="none" spc="19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w 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0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19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w 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0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19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"/>
                <a:ea typeface="+mn-ea"/>
                <a:cs typeface="+mn-cs"/>
              </a:rPr>
              <a:t>.....................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923148" y="8630799"/>
            <a:ext cx="20525432" cy="12289602"/>
          </a:xfrm>
          <a:custGeom>
            <a:avLst/>
            <a:gdLst/>
            <a:ahLst/>
            <a:cxnLst/>
            <a:rect l="l" t="t" r="r" b="b"/>
            <a:pathLst>
              <a:path w="20525432" h="12289602">
                <a:moveTo>
                  <a:pt x="0" y="0"/>
                </a:moveTo>
                <a:lnTo>
                  <a:pt x="20525432" y="0"/>
                </a:lnTo>
                <a:lnTo>
                  <a:pt x="20525432" y="12289602"/>
                </a:lnTo>
                <a:lnTo>
                  <a:pt x="0" y="122896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33167" y="2146934"/>
            <a:ext cx="3798281" cy="5371758"/>
          </a:xfrm>
          <a:custGeom>
            <a:avLst/>
            <a:gdLst/>
            <a:ahLst/>
            <a:cxnLst/>
            <a:rect l="l" t="t" r="r" b="b"/>
            <a:pathLst>
              <a:path w="3798281" h="5371758">
                <a:moveTo>
                  <a:pt x="0" y="0"/>
                </a:moveTo>
                <a:lnTo>
                  <a:pt x="3798281" y="0"/>
                </a:lnTo>
                <a:lnTo>
                  <a:pt x="3798281" y="5371758"/>
                </a:lnTo>
                <a:lnTo>
                  <a:pt x="0" y="53717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TextBox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586930" y="5941761"/>
            <a:ext cx="2938684" cy="660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1"/>
              </a:lnSpc>
            </a:pPr>
            <a:r>
              <a:rPr lang="en-US" sz="1858" spc="245" dirty="0">
                <a:solidFill>
                  <a:srgbClr val="000000"/>
                </a:solidFill>
                <a:latin typeface="Now Bold"/>
              </a:rPr>
              <a:t>.................</a:t>
            </a:r>
          </a:p>
          <a:p>
            <a:pPr algn="ctr">
              <a:lnSpc>
                <a:spcPts val="2601"/>
              </a:lnSpc>
            </a:pPr>
            <a:endParaRPr lang="en-US" sz="1858" spc="245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6" name="TextBox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486400" y="3314700"/>
            <a:ext cx="2938684" cy="660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1"/>
              </a:lnSpc>
            </a:pPr>
            <a:r>
              <a:rPr lang="en-US" sz="1858" spc="245" dirty="0">
                <a:solidFill>
                  <a:srgbClr val="000000"/>
                </a:solidFill>
                <a:latin typeface="Now Bold"/>
              </a:rPr>
              <a:t>.................</a:t>
            </a:r>
          </a:p>
          <a:p>
            <a:pPr algn="ctr">
              <a:lnSpc>
                <a:spcPts val="2601"/>
              </a:lnSpc>
            </a:pPr>
            <a:endParaRPr lang="en-US" sz="1858" spc="245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035694" y="2171700"/>
            <a:ext cx="2792601" cy="9585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03"/>
              </a:lnSpc>
            </a:pPr>
            <a:r>
              <a:rPr lang="en-US" sz="2000" dirty="0" err="1">
                <a:solidFill>
                  <a:srgbClr val="000000"/>
                </a:solidFill>
                <a:latin typeface="Now Bold"/>
              </a:rPr>
              <a:t>Potrzeby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więzi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społecznych</a:t>
            </a:r>
            <a:endParaRPr lang="en-US" sz="20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ts val="2503"/>
              </a:lnSpc>
            </a:pPr>
            <a:r>
              <a:rPr lang="pl-PL" sz="2000" dirty="0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rozrywki</a:t>
            </a:r>
            <a:endParaRPr lang="en-US" sz="2000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014912" y="4244101"/>
            <a:ext cx="2364996" cy="746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02"/>
              </a:lnSpc>
            </a:pPr>
            <a:r>
              <a:rPr lang="en-US" sz="2000" spc="179" dirty="0" err="1">
                <a:solidFill>
                  <a:srgbClr val="000000"/>
                </a:solidFill>
                <a:latin typeface="Now Bold"/>
              </a:rPr>
              <a:t>Zawód</a:t>
            </a:r>
            <a:endParaRPr lang="en-US" sz="2000" spc="179" dirty="0">
              <a:solidFill>
                <a:srgbClr val="000000"/>
              </a:solidFill>
              <a:latin typeface="Now Bold"/>
            </a:endParaRPr>
          </a:p>
          <a:p>
            <a:pPr algn="ctr">
              <a:lnSpc>
                <a:spcPts val="1902"/>
              </a:lnSpc>
            </a:pPr>
            <a:endParaRPr lang="en-US" sz="2000" spc="179" dirty="0">
              <a:solidFill>
                <a:srgbClr val="000000"/>
              </a:solidFill>
              <a:latin typeface="Now Bold"/>
            </a:endParaRPr>
          </a:p>
          <a:p>
            <a:pPr algn="ctr">
              <a:lnSpc>
                <a:spcPts val="1902"/>
              </a:lnSpc>
            </a:pPr>
            <a:r>
              <a:rPr lang="en-US" sz="2000" spc="179" dirty="0">
                <a:solidFill>
                  <a:srgbClr val="000000"/>
                </a:solidFill>
                <a:latin typeface="Now Bold"/>
              </a:rPr>
              <a:t>.....................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007624" y="5483987"/>
            <a:ext cx="3420932" cy="637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03"/>
              </a:lnSpc>
            </a:pPr>
            <a:r>
              <a:rPr lang="en-US" sz="2000" dirty="0" err="1">
                <a:solidFill>
                  <a:srgbClr val="12100F"/>
                </a:solidFill>
                <a:latin typeface="Now Bold"/>
              </a:rPr>
              <a:t>Potrzeby</a:t>
            </a:r>
            <a:r>
              <a:rPr lang="en-US" sz="2000" dirty="0">
                <a:solidFill>
                  <a:srgbClr val="12100F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12100F"/>
                </a:solidFill>
                <a:latin typeface="Now Bold"/>
              </a:rPr>
              <a:t>zdrowotne</a:t>
            </a:r>
            <a:r>
              <a:rPr lang="en-US" sz="2000" dirty="0">
                <a:solidFill>
                  <a:srgbClr val="12100F"/>
                </a:solidFill>
                <a:latin typeface="Now Bold"/>
              </a:rPr>
              <a:t> </a:t>
            </a:r>
          </a:p>
          <a:p>
            <a:pPr algn="ctr">
              <a:lnSpc>
                <a:spcPts val="2503"/>
              </a:lnSpc>
            </a:pPr>
            <a:endParaRPr lang="en-US" sz="2000" spc="236" dirty="0">
              <a:solidFill>
                <a:srgbClr val="12100F"/>
              </a:solidFill>
              <a:latin typeface="Now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072363" y="6800014"/>
            <a:ext cx="2364996" cy="746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02"/>
              </a:lnSpc>
            </a:pPr>
            <a:r>
              <a:rPr lang="en-US" sz="2000" spc="179" dirty="0" err="1">
                <a:solidFill>
                  <a:srgbClr val="000000"/>
                </a:solidFill>
                <a:latin typeface="Now Bold"/>
              </a:rPr>
              <a:t>Zawód</a:t>
            </a:r>
            <a:endParaRPr lang="en-US" sz="2000" spc="179" dirty="0">
              <a:solidFill>
                <a:srgbClr val="000000"/>
              </a:solidFill>
              <a:latin typeface="Now Bold"/>
            </a:endParaRPr>
          </a:p>
          <a:p>
            <a:pPr algn="ctr">
              <a:lnSpc>
                <a:spcPts val="1902"/>
              </a:lnSpc>
            </a:pPr>
            <a:endParaRPr lang="en-US" sz="2000" spc="179" dirty="0">
              <a:solidFill>
                <a:srgbClr val="000000"/>
              </a:solidFill>
              <a:latin typeface="Now Bold"/>
            </a:endParaRPr>
          </a:p>
          <a:p>
            <a:pPr algn="ctr">
              <a:lnSpc>
                <a:spcPts val="1902"/>
              </a:lnSpc>
            </a:pPr>
            <a:r>
              <a:rPr lang="en-US" sz="2000" spc="179" dirty="0">
                <a:solidFill>
                  <a:srgbClr val="000000"/>
                </a:solidFill>
                <a:latin typeface="Now Bold"/>
              </a:rPr>
              <a:t>.....................</a:t>
            </a:r>
          </a:p>
        </p:txBody>
      </p:sp>
      <p:sp>
        <p:nvSpPr>
          <p:cNvPr id="11" name="Freeform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104732" y="2146934"/>
            <a:ext cx="3798281" cy="5371758"/>
          </a:xfrm>
          <a:custGeom>
            <a:avLst/>
            <a:gdLst/>
            <a:ahLst/>
            <a:cxnLst/>
            <a:rect l="l" t="t" r="r" b="b"/>
            <a:pathLst>
              <a:path w="3798281" h="5371758">
                <a:moveTo>
                  <a:pt x="0" y="0"/>
                </a:moveTo>
                <a:lnTo>
                  <a:pt x="3798281" y="0"/>
                </a:lnTo>
                <a:lnTo>
                  <a:pt x="3798281" y="5371758"/>
                </a:lnTo>
                <a:lnTo>
                  <a:pt x="0" y="537175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TextBox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3716000" y="3314700"/>
            <a:ext cx="2938684" cy="660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1"/>
              </a:lnSpc>
            </a:pPr>
            <a:r>
              <a:rPr lang="en-US" sz="1858" spc="245" dirty="0">
                <a:solidFill>
                  <a:srgbClr val="000000"/>
                </a:solidFill>
                <a:latin typeface="Now Bold"/>
              </a:rPr>
              <a:t>.................</a:t>
            </a:r>
          </a:p>
          <a:p>
            <a:pPr algn="ctr">
              <a:lnSpc>
                <a:spcPts val="2601"/>
              </a:lnSpc>
            </a:pPr>
            <a:endParaRPr lang="en-US" sz="1858" spc="245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4211194" y="2440716"/>
            <a:ext cx="2792601" cy="637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03"/>
              </a:lnSpc>
            </a:pPr>
            <a:r>
              <a:rPr lang="en-US" sz="2000" dirty="0" err="1">
                <a:solidFill>
                  <a:srgbClr val="000000"/>
                </a:solidFill>
                <a:latin typeface="Now Bold"/>
              </a:rPr>
              <a:t>Potrzeby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związane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</a:p>
          <a:p>
            <a:pPr>
              <a:lnSpc>
                <a:spcPts val="2503"/>
              </a:lnSpc>
            </a:pPr>
            <a:r>
              <a:rPr lang="pl-PL" sz="2000" dirty="0">
                <a:solidFill>
                  <a:srgbClr val="000000"/>
                </a:solidFill>
                <a:latin typeface="Now Bold"/>
              </a:rPr>
              <a:t>z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naturą</a:t>
            </a:r>
            <a:endParaRPr lang="en-US" sz="2000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4445339" y="4108382"/>
            <a:ext cx="2364996" cy="746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02"/>
              </a:lnSpc>
            </a:pPr>
            <a:r>
              <a:rPr lang="en-US" sz="2000" spc="179" dirty="0" err="1">
                <a:solidFill>
                  <a:srgbClr val="000000"/>
                </a:solidFill>
                <a:latin typeface="Now Bold"/>
              </a:rPr>
              <a:t>Zawód</a:t>
            </a:r>
            <a:endParaRPr lang="en-US" sz="2000" spc="179" dirty="0">
              <a:solidFill>
                <a:srgbClr val="000000"/>
              </a:solidFill>
              <a:latin typeface="Now Bold"/>
            </a:endParaRPr>
          </a:p>
          <a:p>
            <a:pPr algn="ctr">
              <a:lnSpc>
                <a:spcPts val="1902"/>
              </a:lnSpc>
            </a:pPr>
            <a:endParaRPr lang="en-US" sz="2000" spc="179" dirty="0">
              <a:solidFill>
                <a:srgbClr val="000000"/>
              </a:solidFill>
              <a:latin typeface="Now Bold"/>
            </a:endParaRPr>
          </a:p>
          <a:p>
            <a:pPr algn="ctr">
              <a:lnSpc>
                <a:spcPts val="1902"/>
              </a:lnSpc>
            </a:pPr>
            <a:r>
              <a:rPr lang="en-US" sz="2000" spc="179" dirty="0">
                <a:solidFill>
                  <a:srgbClr val="000000"/>
                </a:solidFill>
                <a:latin typeface="Now Bold"/>
              </a:rPr>
              <a:t>.....................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CB8C39A-0224-6913-9EA0-C978BD7ACC5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/>
              <a:t>Zawody cd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473332" y="3732651"/>
            <a:ext cx="5998736" cy="7315938"/>
          </a:xfrm>
          <a:custGeom>
            <a:avLst/>
            <a:gdLst/>
            <a:ahLst/>
            <a:cxnLst/>
            <a:rect l="l" t="t" r="r" b="b"/>
            <a:pathLst>
              <a:path w="5998736" h="7315938">
                <a:moveTo>
                  <a:pt x="0" y="0"/>
                </a:moveTo>
                <a:lnTo>
                  <a:pt x="5998736" y="0"/>
                </a:lnTo>
                <a:lnTo>
                  <a:pt x="5998736" y="7315938"/>
                </a:lnTo>
                <a:lnTo>
                  <a:pt x="0" y="73159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866" t="-16418" r="-6686" b="-16418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TextBox 4"/>
          <p:cNvSpPr txBox="1"/>
          <p:nvPr/>
        </p:nvSpPr>
        <p:spPr>
          <a:xfrm>
            <a:off x="1091147" y="343928"/>
            <a:ext cx="12396253" cy="39832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555" dirty="0" err="1">
                <a:solidFill>
                  <a:srgbClr val="000000"/>
                </a:solidFill>
                <a:latin typeface="Now Bold"/>
              </a:rPr>
              <a:t>Pamiętasz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czego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szukamy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555" dirty="0" err="1">
                <a:solidFill>
                  <a:srgbClr val="000000"/>
                </a:solidFill>
                <a:latin typeface="Now Bold"/>
              </a:rPr>
              <a:t>Próbujemy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znaleźć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starości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twój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zawód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przyszłości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555" dirty="0" err="1">
                <a:solidFill>
                  <a:srgbClr val="000000"/>
                </a:solidFill>
                <a:latin typeface="Now Bold"/>
              </a:rPr>
              <a:t>Widzisz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przed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sobą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przedstawicielki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przedstawicieli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srebrnych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zawodów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555" dirty="0" err="1">
                <a:solidFill>
                  <a:srgbClr val="000000"/>
                </a:solidFill>
                <a:latin typeface="Now Bold"/>
              </a:rPr>
              <a:t>Te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osoby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oparły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swoją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ścieżkę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zawodową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na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swojej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pasji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oraz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na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potrzebach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seniorów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555" dirty="0" err="1">
                <a:solidFill>
                  <a:srgbClr val="000000"/>
                </a:solidFill>
                <a:latin typeface="Now Bold"/>
              </a:rPr>
              <a:t>Może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staną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dla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ciebie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55" dirty="0" err="1">
                <a:solidFill>
                  <a:srgbClr val="000000"/>
                </a:solidFill>
                <a:latin typeface="Now Bold"/>
              </a:rPr>
              <a:t>inspiracją</a:t>
            </a:r>
            <a:r>
              <a:rPr lang="en-US" sz="2555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 algn="ctr">
              <a:lnSpc>
                <a:spcPts val="3577"/>
              </a:lnSpc>
              <a:spcBef>
                <a:spcPct val="0"/>
              </a:spcBef>
            </a:pPr>
            <a:endParaRPr lang="en-US" sz="2555" spc="337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886200" y="4402308"/>
            <a:ext cx="7942974" cy="54518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endParaRPr lang="pl-PL" dirty="0"/>
          </a:p>
          <a:p>
            <a:pPr>
              <a:lnSpc>
                <a:spcPct val="150000"/>
              </a:lnSpc>
            </a:pPr>
            <a:r>
              <a:rPr lang="pl-PL" sz="2800" u="sng" dirty="0" err="1">
                <a:solidFill>
                  <a:srgbClr val="000000"/>
                </a:solidFill>
                <a:latin typeface="Now Bold"/>
              </a:rPr>
              <a:t>Hortiterapeutka</a:t>
            </a:r>
            <a:endParaRPr lang="pl-PL" sz="2800" u="sng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endParaRPr lang="pl-PL" sz="1995" u="sng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r>
              <a:rPr lang="pl-PL" sz="1995" dirty="0">
                <a:solidFill>
                  <a:srgbClr val="E8793E"/>
                </a:solidFill>
                <a:latin typeface="Now Bold Bold"/>
              </a:rPr>
              <a:t>Potrzeba seniora:</a:t>
            </a:r>
            <a:r>
              <a:rPr lang="pl-PL" sz="1995" dirty="0">
                <a:solidFill>
                  <a:srgbClr val="000000"/>
                </a:solidFill>
                <a:latin typeface="Now Bold"/>
              </a:rPr>
              <a:t> kontakt z naturą, sprawczość</a:t>
            </a:r>
          </a:p>
          <a:p>
            <a:pPr>
              <a:lnSpc>
                <a:spcPct val="150000"/>
              </a:lnSpc>
            </a:pPr>
            <a:r>
              <a:rPr lang="pl-PL" sz="1995" dirty="0">
                <a:solidFill>
                  <a:srgbClr val="E8793E"/>
                </a:solidFill>
                <a:latin typeface="Now Bold Bold"/>
              </a:rPr>
              <a:t>Pasja osoby:</a:t>
            </a:r>
            <a:r>
              <a:rPr lang="pl-PL" sz="1995" dirty="0">
                <a:solidFill>
                  <a:srgbClr val="000000"/>
                </a:solidFill>
                <a:latin typeface="Now Bold"/>
              </a:rPr>
              <a:t> ogrodnictwo, ekologia</a:t>
            </a:r>
          </a:p>
          <a:p>
            <a:pPr>
              <a:lnSpc>
                <a:spcPct val="150000"/>
              </a:lnSpc>
            </a:pPr>
            <a:endParaRPr lang="pl-PL" sz="1995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r>
              <a:rPr lang="pl-PL" sz="2245" dirty="0" err="1">
                <a:solidFill>
                  <a:srgbClr val="000000"/>
                </a:solidFill>
                <a:latin typeface="Now Bold"/>
              </a:rPr>
              <a:t>Hortiterapeuta</a:t>
            </a:r>
            <a:r>
              <a:rPr lang="pl-PL" sz="2245" dirty="0">
                <a:solidFill>
                  <a:srgbClr val="000000"/>
                </a:solidFill>
                <a:latin typeface="Now Bold"/>
              </a:rPr>
              <a:t> to osoba, która może pracować np. w domach seniora prowadząc zajęcia z użyciem roślin (w ogródkach czy nawet przy łóżku mieszkańca), które bezpośrednio przekładają się na wyższą jakość życia przebywających tam osób.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0C78AF-D966-2F57-B18E-0E2BA264961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 err="1"/>
              <a:t>hortiterapeutka</a:t>
            </a:r>
            <a:endParaRPr lang="pl-P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60395" y="6453352"/>
            <a:ext cx="3167210" cy="3281110"/>
          </a:xfrm>
          <a:custGeom>
            <a:avLst/>
            <a:gdLst/>
            <a:ahLst/>
            <a:cxnLst/>
            <a:rect l="l" t="t" r="r" b="b"/>
            <a:pathLst>
              <a:path w="3167210" h="3281110">
                <a:moveTo>
                  <a:pt x="0" y="0"/>
                </a:moveTo>
                <a:lnTo>
                  <a:pt x="3167210" y="0"/>
                </a:lnTo>
                <a:lnTo>
                  <a:pt x="3167210" y="3281109"/>
                </a:lnTo>
                <a:lnTo>
                  <a:pt x="0" y="32811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486" t="-20220" r="-73847" b="-7016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90050" y="6093450"/>
            <a:ext cx="2175554" cy="1581356"/>
          </a:xfrm>
          <a:custGeom>
            <a:avLst/>
            <a:gdLst/>
            <a:ahLst/>
            <a:cxnLst/>
            <a:rect l="l" t="t" r="r" b="b"/>
            <a:pathLst>
              <a:path w="2175554" h="1581356">
                <a:moveTo>
                  <a:pt x="0" y="0"/>
                </a:moveTo>
                <a:lnTo>
                  <a:pt x="2175554" y="0"/>
                </a:lnTo>
                <a:lnTo>
                  <a:pt x="2175554" y="1581355"/>
                </a:lnTo>
                <a:lnTo>
                  <a:pt x="0" y="15813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TextBox 6"/>
          <p:cNvSpPr txBox="1">
            <a:spLocks noGrp="1"/>
          </p:cNvSpPr>
          <p:nvPr>
            <p:ph type="title" idx="4294967295"/>
          </p:nvPr>
        </p:nvSpPr>
        <p:spPr>
          <a:xfrm>
            <a:off x="2642970" y="559301"/>
            <a:ext cx="12794056" cy="58720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1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16" b="0" i="0" u="none" strike="noStrike" kern="1200" cap="none" spc="0" normalizeH="0" baseline="0" noProof="0" dirty="0" err="1">
                <a:ln>
                  <a:noFill/>
                </a:ln>
                <a:solidFill>
                  <a:srgbClr val="EF7C3F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Hortiterapeuta</a:t>
            </a:r>
            <a:r>
              <a:rPr kumimoji="0" lang="en-US" sz="4316" b="0" i="0" u="none" strike="noStrike" kern="1200" cap="none" spc="0" normalizeH="0" baseline="0" noProof="0" dirty="0">
                <a:ln>
                  <a:noFill/>
                </a:ln>
                <a:solidFill>
                  <a:srgbClr val="EF7C3F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 ( </a:t>
            </a:r>
            <a:r>
              <a:rPr kumimoji="0" lang="en-US" sz="4316" b="0" i="0" u="none" strike="noStrike" kern="1200" cap="none" spc="0" normalizeH="0" baseline="0" noProof="0" dirty="0" err="1">
                <a:ln>
                  <a:noFill/>
                </a:ln>
                <a:solidFill>
                  <a:srgbClr val="EF7C3F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terapeuta</a:t>
            </a:r>
            <a:r>
              <a:rPr kumimoji="0" lang="en-US" sz="4316" b="0" i="0" u="none" strike="noStrike" kern="1200" cap="none" spc="0" normalizeH="0" baseline="0" noProof="0" dirty="0">
                <a:ln>
                  <a:noFill/>
                </a:ln>
                <a:solidFill>
                  <a:srgbClr val="EF7C3F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 </a:t>
            </a:r>
            <a:r>
              <a:rPr kumimoji="0" lang="en-US" sz="4316" b="0" i="0" u="none" strike="noStrike" kern="1200" cap="none" spc="0" normalizeH="0" baseline="0" noProof="0" dirty="0" err="1">
                <a:ln>
                  <a:noFill/>
                </a:ln>
                <a:solidFill>
                  <a:srgbClr val="EF7C3F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ogrodowy</a:t>
            </a:r>
            <a:r>
              <a:rPr kumimoji="0" lang="en-US" sz="4316" b="0" i="0" u="none" strike="noStrike" kern="1200" cap="none" spc="0" normalizeH="0" baseline="0" noProof="0" dirty="0">
                <a:ln>
                  <a:noFill/>
                </a:ln>
                <a:solidFill>
                  <a:srgbClr val="EF7C3F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810180" y="1371631"/>
            <a:ext cx="6459636" cy="610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44"/>
              </a:lnSpc>
            </a:pPr>
            <a:r>
              <a:rPr lang="en-US" sz="4544">
                <a:solidFill>
                  <a:srgbClr val="EF7C3F"/>
                </a:solidFill>
                <a:latin typeface="Now Bold Bold"/>
              </a:rPr>
              <a:t>Andreas Niepel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057400" y="2705100"/>
            <a:ext cx="15802713" cy="3866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302" dirty="0">
                <a:solidFill>
                  <a:srgbClr val="000000"/>
                </a:solidFill>
                <a:latin typeface="Open Sans Bold"/>
              </a:rPr>
              <a:t>To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przedstawiciel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tego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zawodu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 w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realu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4302" dirty="0">
                <a:solidFill>
                  <a:srgbClr val="000000"/>
                </a:solidFill>
                <a:latin typeface="Open Sans Bold"/>
              </a:rPr>
              <a:t>O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swojej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ścieżce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zawodowej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i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kreowaniu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zupełnie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nowego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zawodu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napisał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 do Was </a:t>
            </a:r>
          </a:p>
          <a:p>
            <a:pPr>
              <a:lnSpc>
                <a:spcPct val="150000"/>
              </a:lnSpc>
            </a:pPr>
            <a:r>
              <a:rPr lang="en-US" sz="4302" dirty="0">
                <a:solidFill>
                  <a:srgbClr val="000000"/>
                </a:solidFill>
                <a:latin typeface="Open Sans Bold"/>
              </a:rPr>
              <a:t>w </a:t>
            </a:r>
            <a:r>
              <a:rPr lang="en-US" sz="4302" dirty="0" err="1">
                <a:solidFill>
                  <a:srgbClr val="000000"/>
                </a:solidFill>
                <a:latin typeface="Open Sans Bold"/>
              </a:rPr>
              <a:t>liście</a:t>
            </a:r>
            <a:r>
              <a:rPr lang="en-US" sz="4302" dirty="0">
                <a:solidFill>
                  <a:srgbClr val="000000"/>
                </a:solidFill>
                <a:latin typeface="Open Sans Bold"/>
              </a:rPr>
              <a:t>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5EAE3D2026A544C830B05C9D67ED209" ma:contentTypeVersion="14" ma:contentTypeDescription="Utwórz nowy dokument." ma:contentTypeScope="" ma:versionID="245e878fc096aee137545eb32fb58737">
  <xsd:schema xmlns:xsd="http://www.w3.org/2001/XMLSchema" xmlns:xs="http://www.w3.org/2001/XMLSchema" xmlns:p="http://schemas.microsoft.com/office/2006/metadata/properties" xmlns:ns2="cd412cd0-5f52-4f51-abc9-7df49f10145c" xmlns:ns3="f31e144d-8db4-48cd-95c2-7b9caf1849df" targetNamespace="http://schemas.microsoft.com/office/2006/metadata/properties" ma:root="true" ma:fieldsID="1035201f809c9f9fd78f5b93394ad73a" ns2:_="" ns3:_="">
    <xsd:import namespace="cd412cd0-5f52-4f51-abc9-7df49f10145c"/>
    <xsd:import namespace="f31e144d-8db4-48cd-95c2-7b9caf1849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412cd0-5f52-4f51-abc9-7df49f10145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Tagi obrazów" ma:readOnly="false" ma:fieldId="{5cf76f15-5ced-4ddc-b409-7134ff3c332f}" ma:taxonomyMulti="true" ma:sspId="308dee71-dfd1-46bf-bb76-327aefb6513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1e144d-8db4-48cd-95c2-7b9caf1849d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dbb2af9e-c981-4c15-b995-64b6b652dcc1}" ma:internalName="TaxCatchAll" ma:showField="CatchAllData" ma:web="f31e144d-8db4-48cd-95c2-7b9caf1849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31e144d-8db4-48cd-95c2-7b9caf1849df" xsi:nil="true"/>
    <lcf76f155ced4ddcb4097134ff3c332f xmlns="cd412cd0-5f52-4f51-abc9-7df49f10145c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FE2D19-9E1B-4086-87E1-75B672C11772}"/>
</file>

<file path=customXml/itemProps2.xml><?xml version="1.0" encoding="utf-8"?>
<ds:datastoreItem xmlns:ds="http://schemas.openxmlformats.org/officeDocument/2006/customXml" ds:itemID="{0C1CE021-6BF2-4825-846A-A94762B9CFA2}">
  <ds:schemaRefs>
    <ds:schemaRef ds:uri="http://schemas.microsoft.com/office/2006/metadata/properties"/>
    <ds:schemaRef ds:uri="http://schemas.microsoft.com/office/infopath/2007/PartnerControls"/>
    <ds:schemaRef ds:uri="f31e144d-8db4-48cd-95c2-7b9caf1849df"/>
    <ds:schemaRef ds:uri="cd412cd0-5f52-4f51-abc9-7df49f10145c"/>
  </ds:schemaRefs>
</ds:datastoreItem>
</file>

<file path=customXml/itemProps3.xml><?xml version="1.0" encoding="utf-8"?>
<ds:datastoreItem xmlns:ds="http://schemas.openxmlformats.org/officeDocument/2006/customXml" ds:itemID="{608A2809-BF2B-4C14-B1D2-DA294F963C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1278</Words>
  <Application>Microsoft Office PowerPoint</Application>
  <PresentationFormat>Niestandardowy</PresentationFormat>
  <Paragraphs>140</Paragraphs>
  <Slides>16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22" baseType="lpstr">
      <vt:lpstr>Now Bold Bold</vt:lpstr>
      <vt:lpstr>Arial</vt:lpstr>
      <vt:lpstr>Calibri</vt:lpstr>
      <vt:lpstr>Now Bold</vt:lpstr>
      <vt:lpstr>Open Sans Bold</vt:lpstr>
      <vt:lpstr>Office Theme</vt:lpstr>
      <vt:lpstr>LEKCJA III </vt:lpstr>
      <vt:lpstr> Zacznijmy od rozgrzewki. Posłuchajcie polecenia.</vt:lpstr>
      <vt:lpstr> Napisz w zeszycie swoje imię i zawód, który mogłabyś/mógłbyś wykonywać w przyszłości.</vt:lpstr>
      <vt:lpstr>Srebrne zaskoczenie</vt:lpstr>
      <vt:lpstr>„Jakąkolwiek  drogę zawodową wybierzesz,  Pomyśl o starości”</vt:lpstr>
      <vt:lpstr>Zawód  .....................</vt:lpstr>
      <vt:lpstr>Zawody cd</vt:lpstr>
      <vt:lpstr>hortiterapeutka</vt:lpstr>
      <vt:lpstr>Hortiterapeuta ( terapeuta ogrodowy)</vt:lpstr>
      <vt:lpstr>Prezentacja programu PowerPoint</vt:lpstr>
      <vt:lpstr>Andreas Niepel </vt:lpstr>
      <vt:lpstr>psychogerontolożki</vt:lpstr>
      <vt:lpstr>gerontopsychomotoryk</vt:lpstr>
      <vt:lpstr>programista</vt:lpstr>
      <vt:lpstr>Przypomnij sobie swoją pasję, pomyśl o szerokich potrzebach przyszłych seniorów oraz seniorek i narysuj w zeszycie kartę ze swoim własnym zawodem przyszłości,  który mógłbyś wykonywać. 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- LEKCJA III</dc:title>
  <dc:creator>wero</dc:creator>
  <cp:lastModifiedBy>Maciej Koczanowicz</cp:lastModifiedBy>
  <cp:revision>19</cp:revision>
  <dcterms:created xsi:type="dcterms:W3CDTF">2006-08-16T00:00:00Z</dcterms:created>
  <dcterms:modified xsi:type="dcterms:W3CDTF">2023-09-08T12:07:29Z</dcterms:modified>
  <dc:identifier>DAEtX6n71Ts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0x01010065EAE3D2026A544C830B05C9D67ED209</vt:lpwstr>
  </property>
</Properties>
</file>