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6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8288000" cy="10287000"/>
  <p:notesSz cx="6858000" cy="9144000"/>
  <p:embeddedFontLst>
    <p:embeddedFont>
      <p:font typeface="Bukhari Script" panose="020B0604020202020204" charset="-18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Kalam Bold" panose="020B0604020202020204" charset="-18"/>
      <p:regular r:id="rId22"/>
    </p:embeddedFont>
    <p:embeddedFont>
      <p:font typeface="Now Bold" panose="020B0604020202020204" charset="-18"/>
      <p:regular r:id="rId23"/>
    </p:embeddedFont>
    <p:embeddedFont>
      <p:font typeface="Now Bold Bold" panose="020B0604020202020204" charset="-18"/>
      <p:regular r:id="rId24"/>
    </p:embeddedFont>
    <p:embeddedFont>
      <p:font typeface="Open Sans Bold" panose="020B0604020202020204" charset="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9" autoAdjust="0"/>
    <p:restoredTop sz="86441" autoAdjust="0"/>
  </p:normalViewPr>
  <p:slideViewPr>
    <p:cSldViewPr>
      <p:cViewPr varScale="1">
        <p:scale>
          <a:sx n="63" d="100"/>
          <a:sy n="63" d="100"/>
        </p:scale>
        <p:origin x="108" y="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5.png"/><Relationship Id="rId7" Type="http://schemas.openxmlformats.org/officeDocument/2006/relationships/image" Target="../media/image25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hyperlink" Target="http://www.transferhub.pl/" TargetMode="External"/><Relationship Id="rId4" Type="http://schemas.openxmlformats.org/officeDocument/2006/relationships/hyperlink" Target="https://creativecommons.org/licenses/by/4.0/deed.p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57391" y="1887563"/>
            <a:ext cx="1297299" cy="984326"/>
          </a:xfrm>
          <a:custGeom>
            <a:avLst/>
            <a:gdLst/>
            <a:ahLst/>
            <a:cxnLst/>
            <a:rect l="l" t="t" r="r" b="b"/>
            <a:pathLst>
              <a:path w="1297299" h="984326">
                <a:moveTo>
                  <a:pt x="0" y="0"/>
                </a:moveTo>
                <a:lnTo>
                  <a:pt x="1297300" y="0"/>
                </a:lnTo>
                <a:lnTo>
                  <a:pt x="1297300" y="984326"/>
                </a:lnTo>
                <a:lnTo>
                  <a:pt x="0" y="9843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2738042" y="-2732786"/>
            <a:ext cx="9529867" cy="7945527"/>
          </a:xfrm>
          <a:custGeom>
            <a:avLst/>
            <a:gdLst/>
            <a:ahLst/>
            <a:cxnLst/>
            <a:rect l="l" t="t" r="r" b="b"/>
            <a:pathLst>
              <a:path w="9529867" h="7945527">
                <a:moveTo>
                  <a:pt x="0" y="0"/>
                </a:moveTo>
                <a:lnTo>
                  <a:pt x="9529867" y="0"/>
                </a:lnTo>
                <a:lnTo>
                  <a:pt x="9529867" y="7945526"/>
                </a:lnTo>
                <a:lnTo>
                  <a:pt x="0" y="79455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 descr="Centrum Edukacji Gerontologicznej"/>
          <p:cNvSpPr/>
          <p:nvPr/>
        </p:nvSpPr>
        <p:spPr>
          <a:xfrm>
            <a:off x="600715" y="400542"/>
            <a:ext cx="2700594" cy="839435"/>
          </a:xfrm>
          <a:custGeom>
            <a:avLst/>
            <a:gdLst/>
            <a:ahLst/>
            <a:cxnLst/>
            <a:rect l="l" t="t" r="r" b="b"/>
            <a:pathLst>
              <a:path w="2700594" h="839435">
                <a:moveTo>
                  <a:pt x="0" y="0"/>
                </a:moveTo>
                <a:lnTo>
                  <a:pt x="2700594" y="0"/>
                </a:lnTo>
                <a:lnTo>
                  <a:pt x="2700594" y="839435"/>
                </a:lnTo>
                <a:lnTo>
                  <a:pt x="0" y="83943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 descr="Gero Hero"/>
          <p:cNvSpPr/>
          <p:nvPr/>
        </p:nvSpPr>
        <p:spPr>
          <a:xfrm>
            <a:off x="4854691" y="1909781"/>
            <a:ext cx="8232000" cy="5983635"/>
          </a:xfrm>
          <a:custGeom>
            <a:avLst/>
            <a:gdLst/>
            <a:ahLst/>
            <a:cxnLst/>
            <a:rect l="l" t="t" r="r" b="b"/>
            <a:pathLst>
              <a:path w="8232000" h="5983635">
                <a:moveTo>
                  <a:pt x="0" y="0"/>
                </a:moveTo>
                <a:lnTo>
                  <a:pt x="8231999" y="0"/>
                </a:lnTo>
                <a:lnTo>
                  <a:pt x="8231999" y="5983634"/>
                </a:lnTo>
                <a:lnTo>
                  <a:pt x="0" y="59836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TextBox 6"/>
          <p:cNvSpPr txBox="1"/>
          <p:nvPr/>
        </p:nvSpPr>
        <p:spPr>
          <a:xfrm rot="-1498924">
            <a:off x="4457011" y="7168990"/>
            <a:ext cx="11404613" cy="872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2"/>
              </a:lnSpc>
            </a:pPr>
            <a:r>
              <a:rPr lang="en-US" sz="2253" spc="653" dirty="0" err="1">
                <a:solidFill>
                  <a:srgbClr val="000000"/>
                </a:solidFill>
                <a:latin typeface="Now Bold Bold"/>
              </a:rPr>
              <a:t>Znajdź</a:t>
            </a:r>
            <a:r>
              <a:rPr lang="en-US" sz="2253" spc="653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sz="2253" spc="653" dirty="0" err="1">
                <a:solidFill>
                  <a:srgbClr val="000000"/>
                </a:solidFill>
                <a:latin typeface="Now Bold Bold"/>
              </a:rPr>
              <a:t>Starości</a:t>
            </a:r>
            <a:r>
              <a:rPr lang="en-US" sz="2253" spc="65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253" spc="653" dirty="0" err="1">
                <a:solidFill>
                  <a:srgbClr val="000000"/>
                </a:solidFill>
                <a:latin typeface="Now Bold Bold"/>
              </a:rPr>
              <a:t>Zawód</a:t>
            </a:r>
            <a:r>
              <a:rPr lang="en-US" sz="2253" spc="65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253" spc="653" dirty="0" err="1">
                <a:solidFill>
                  <a:srgbClr val="000000"/>
                </a:solidFill>
                <a:latin typeface="Now Bold Bold"/>
              </a:rPr>
              <a:t>Przyszłości</a:t>
            </a:r>
            <a:endParaRPr lang="en-US" sz="2253" spc="653" dirty="0">
              <a:solidFill>
                <a:srgbClr val="000000"/>
              </a:solidFill>
              <a:latin typeface="Now Bold Bold"/>
            </a:endParaRPr>
          </a:p>
          <a:p>
            <a:pPr algn="ctr">
              <a:lnSpc>
                <a:spcPts val="3492"/>
              </a:lnSpc>
            </a:pPr>
            <a:endParaRPr lang="en-US" sz="2253" spc="653" dirty="0">
              <a:solidFill>
                <a:srgbClr val="000000"/>
              </a:solidFill>
              <a:latin typeface="Now Bold Bold"/>
            </a:endParaRPr>
          </a:p>
        </p:txBody>
      </p:sp>
      <p:sp>
        <p:nvSpPr>
          <p:cNvPr id="7" name="Freeform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5400000">
            <a:off x="12075735" y="1423906"/>
            <a:ext cx="12424531" cy="7439188"/>
          </a:xfrm>
          <a:custGeom>
            <a:avLst/>
            <a:gdLst/>
            <a:ahLst/>
            <a:cxnLst/>
            <a:rect l="l" t="t" r="r" b="b"/>
            <a:pathLst>
              <a:path w="12424531" h="7439188">
                <a:moveTo>
                  <a:pt x="0" y="0"/>
                </a:moveTo>
                <a:lnTo>
                  <a:pt x="12424530" y="0"/>
                </a:lnTo>
                <a:lnTo>
                  <a:pt x="12424530" y="7439188"/>
                </a:lnTo>
                <a:lnTo>
                  <a:pt x="0" y="74391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grpSp>
        <p:nvGrpSpPr>
          <p:cNvPr id="8" name="Group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864339" y="1527022"/>
            <a:ext cx="1154959" cy="1154959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0" name="Group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179036" y="3228651"/>
            <a:ext cx="722148" cy="722148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2" name="Group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80445" y="1818664"/>
            <a:ext cx="91117" cy="91117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4" name="Group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631227" y="2180831"/>
            <a:ext cx="91117" cy="91117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6" name="Group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56307" y="1909781"/>
            <a:ext cx="91117" cy="91117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8" name="Group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87365" y="5212740"/>
            <a:ext cx="91117" cy="91117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0" name="Group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193823" y="1773105"/>
            <a:ext cx="91117" cy="91117"/>
            <a:chOff x="0" y="0"/>
            <a:chExt cx="6350000" cy="6350000"/>
          </a:xfrm>
        </p:grpSpPr>
        <p:sp>
          <p:nvSpPr>
            <p:cNvPr id="21" name="Freeform 2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2" name="Group 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947424" y="2379726"/>
            <a:ext cx="91117" cy="91117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4" name="Group 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81342" y="5303857"/>
            <a:ext cx="91117" cy="91117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6" name="Group 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55156" y="5512260"/>
            <a:ext cx="91117" cy="91117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8" name="Group 2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380690" y="3498608"/>
            <a:ext cx="91117" cy="91117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0" name="Group 3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34353" y="4588465"/>
            <a:ext cx="244129" cy="244129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2" name="Group 3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026892" y="4410734"/>
            <a:ext cx="244129" cy="299795"/>
            <a:chOff x="0" y="0"/>
            <a:chExt cx="6350000" cy="6350000"/>
          </a:xfrm>
        </p:grpSpPr>
        <p:sp>
          <p:nvSpPr>
            <p:cNvPr id="33" name="Freeform 3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4" name="Group 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095289" y="4448699"/>
            <a:ext cx="139766" cy="139766"/>
            <a:chOff x="0" y="0"/>
            <a:chExt cx="6350000" cy="6350000"/>
          </a:xfrm>
        </p:grpSpPr>
        <p:sp>
          <p:nvSpPr>
            <p:cNvPr id="35" name="Freeform 3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6" name="Group 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3157" y="4692828"/>
            <a:ext cx="139766" cy="139766"/>
            <a:chOff x="0" y="0"/>
            <a:chExt cx="6350000" cy="6350000"/>
          </a:xfrm>
        </p:grpSpPr>
        <p:sp>
          <p:nvSpPr>
            <p:cNvPr id="37" name="Freeform 3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38" name="TextBox 38"/>
          <p:cNvSpPr txBox="1"/>
          <p:nvPr/>
        </p:nvSpPr>
        <p:spPr>
          <a:xfrm rot="-1498924">
            <a:off x="4984439" y="7888211"/>
            <a:ext cx="11404613" cy="872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2"/>
              </a:lnSpc>
            </a:pPr>
            <a:r>
              <a:rPr lang="en-US" sz="2253" spc="653" dirty="0" err="1">
                <a:solidFill>
                  <a:srgbClr val="000000"/>
                </a:solidFill>
                <a:latin typeface="Now Bold Bold"/>
              </a:rPr>
              <a:t>Lekcja</a:t>
            </a:r>
            <a:r>
              <a:rPr lang="en-US" sz="2253" spc="653" dirty="0">
                <a:solidFill>
                  <a:srgbClr val="000000"/>
                </a:solidFill>
                <a:latin typeface="Now Bold Bold"/>
              </a:rPr>
              <a:t> I</a:t>
            </a:r>
          </a:p>
          <a:p>
            <a:pPr algn="ctr">
              <a:lnSpc>
                <a:spcPts val="3492"/>
              </a:lnSpc>
            </a:pPr>
            <a:endParaRPr lang="en-US" sz="2253" spc="653" dirty="0">
              <a:solidFill>
                <a:srgbClr val="000000"/>
              </a:solidFill>
              <a:latin typeface="Now Bold Bold"/>
            </a:endParaRPr>
          </a:p>
        </p:txBody>
      </p:sp>
      <p:sp>
        <p:nvSpPr>
          <p:cNvPr id="39" name="Title 38">
            <a:extLst>
              <a:ext uri="{FF2B5EF4-FFF2-40B4-BE49-F238E27FC236}">
                <a16:creationId xmlns:a16="http://schemas.microsoft.com/office/drawing/2014/main" id="{75F80B2B-0C81-9056-8CB2-629A98A56FD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/>
              <a:t>Gero Hero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-2998456">
            <a:off x="432335" y="6758681"/>
            <a:ext cx="1476206" cy="1278394"/>
            <a:chOff x="0" y="0"/>
            <a:chExt cx="6350000" cy="54991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7" name="Group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058807" y="623444"/>
            <a:ext cx="3783168" cy="1343528"/>
            <a:chOff x="0" y="0"/>
            <a:chExt cx="5044224" cy="1791370"/>
          </a:xfrm>
        </p:grpSpPr>
        <p:sp>
          <p:nvSpPr>
            <p:cNvPr id="8" name="TextBox 8"/>
            <p:cNvSpPr txBox="1"/>
            <p:nvPr/>
          </p:nvSpPr>
          <p:spPr>
            <a:xfrm rot="-631409">
              <a:off x="64205" y="444992"/>
              <a:ext cx="2848128" cy="10954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45"/>
                </a:lnSpc>
              </a:pPr>
              <a:r>
                <a:rPr lang="en-US" sz="3175" spc="155">
                  <a:solidFill>
                    <a:srgbClr val="000000"/>
                  </a:solidFill>
                  <a:latin typeface="Now Bold"/>
                </a:rPr>
                <a:t>WEHIKUŁ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 rot="326799">
              <a:off x="2880763" y="32844"/>
              <a:ext cx="2132763" cy="8761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45"/>
                </a:lnSpc>
              </a:pPr>
              <a:r>
                <a:rPr lang="en-US" sz="3175" spc="155">
                  <a:solidFill>
                    <a:srgbClr val="000000"/>
                  </a:solidFill>
                  <a:latin typeface="Now Bold"/>
                </a:rPr>
                <a:t>CZASU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4191000" y="3547871"/>
            <a:ext cx="9601200" cy="41472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8"/>
              </a:lnSpc>
            </a:pP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Mając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względzie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wizję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siebie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za 50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lat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z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poprzedniej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strony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zastanów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się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jakie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usługi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będą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cię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interesowały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jako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konsumenta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?</a:t>
            </a:r>
          </a:p>
          <a:p>
            <a:pPr>
              <a:lnSpc>
                <a:spcPts val="3608"/>
              </a:lnSpc>
            </a:pPr>
            <a:endParaRPr lang="en-US" sz="28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ts val="3608"/>
              </a:lnSpc>
            </a:pPr>
            <a:r>
              <a:rPr lang="en-US" sz="2800" dirty="0">
                <a:solidFill>
                  <a:srgbClr val="000000"/>
                </a:solidFill>
                <a:latin typeface="Now Bold Bold"/>
              </a:rPr>
              <a:t>Jaki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gerozawód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przyszłości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będzie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ci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wtedy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pomocny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?</a:t>
            </a:r>
          </a:p>
          <a:p>
            <a:pPr>
              <a:lnSpc>
                <a:spcPts val="3608"/>
              </a:lnSpc>
            </a:pPr>
            <a:endParaRPr lang="en-US" sz="28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ts val="3608"/>
              </a:lnSpc>
            </a:pPr>
            <a:endParaRPr lang="en-US" sz="28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ts val="3608"/>
              </a:lnSpc>
            </a:pP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Puść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wodze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Now Bold Bold"/>
              </a:rPr>
              <a:t>fantazji</a:t>
            </a:r>
            <a:r>
              <a:rPr lang="en-US" sz="2800" dirty="0">
                <a:solidFill>
                  <a:srgbClr val="000000"/>
                </a:solidFill>
                <a:latin typeface="Now Bold Bold"/>
              </a:rPr>
              <a:t>.</a:t>
            </a:r>
          </a:p>
        </p:txBody>
      </p:sp>
      <p:sp>
        <p:nvSpPr>
          <p:cNvPr id="11" name="Freeform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564672" y="8189156"/>
            <a:ext cx="3699275" cy="3699275"/>
          </a:xfrm>
          <a:custGeom>
            <a:avLst/>
            <a:gdLst/>
            <a:ahLst/>
            <a:cxnLst/>
            <a:rect l="l" t="t" r="r" b="b"/>
            <a:pathLst>
              <a:path w="3699275" h="3699275">
                <a:moveTo>
                  <a:pt x="0" y="0"/>
                </a:moveTo>
                <a:lnTo>
                  <a:pt x="3699276" y="0"/>
                </a:lnTo>
                <a:lnTo>
                  <a:pt x="3699276" y="3699276"/>
                </a:lnTo>
                <a:lnTo>
                  <a:pt x="0" y="36992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TextBox 12"/>
          <p:cNvSpPr txBox="1"/>
          <p:nvPr/>
        </p:nvSpPr>
        <p:spPr>
          <a:xfrm>
            <a:off x="2819400" y="9125349"/>
            <a:ext cx="11658600" cy="3097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81"/>
              </a:lnSpc>
              <a:spcBef>
                <a:spcPct val="0"/>
              </a:spcBef>
            </a:pPr>
            <a:r>
              <a:rPr lang="en-US" sz="2000" spc="511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spc="511" dirty="0" err="1">
                <a:solidFill>
                  <a:srgbClr val="000000"/>
                </a:solidFill>
                <a:latin typeface="Now Bold Bold"/>
              </a:rPr>
              <a:t>Być</a:t>
            </a:r>
            <a:r>
              <a:rPr lang="en-US" sz="2800" spc="511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spc="511" dirty="0" err="1">
                <a:solidFill>
                  <a:srgbClr val="000000"/>
                </a:solidFill>
                <a:latin typeface="Now Bold Bold"/>
              </a:rPr>
              <a:t>może</a:t>
            </a:r>
            <a:r>
              <a:rPr lang="en-US" sz="2800" spc="511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spc="511" dirty="0" err="1">
                <a:solidFill>
                  <a:srgbClr val="000000"/>
                </a:solidFill>
                <a:latin typeface="Now Bold Bold"/>
              </a:rPr>
              <a:t>właśnie</a:t>
            </a:r>
            <a:r>
              <a:rPr lang="en-US" sz="2800" spc="511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spc="511" dirty="0" err="1">
                <a:solidFill>
                  <a:srgbClr val="000000"/>
                </a:solidFill>
                <a:latin typeface="Now Bold Bold"/>
              </a:rPr>
              <a:t>zostałeś</a:t>
            </a:r>
            <a:r>
              <a:rPr lang="en-US" sz="2800" spc="511" dirty="0">
                <a:solidFill>
                  <a:srgbClr val="000000"/>
                </a:solidFill>
                <a:latin typeface="Now Bold Bold"/>
              </a:rPr>
              <a:t>/</a:t>
            </a:r>
            <a:r>
              <a:rPr lang="en-US" sz="2800" spc="511" dirty="0" err="1">
                <a:solidFill>
                  <a:srgbClr val="000000"/>
                </a:solidFill>
                <a:latin typeface="Now Bold Bold"/>
              </a:rPr>
              <a:t>zostałaś</a:t>
            </a:r>
            <a:r>
              <a:rPr lang="en-US" sz="2800" spc="511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800" spc="511" dirty="0" err="1">
                <a:solidFill>
                  <a:srgbClr val="000000"/>
                </a:solidFill>
                <a:latin typeface="Now Bold Bold"/>
              </a:rPr>
              <a:t>odkrywcą</a:t>
            </a:r>
            <a:r>
              <a:rPr lang="en-US" sz="2800" spc="511" dirty="0">
                <a:solidFill>
                  <a:srgbClr val="000000"/>
                </a:solidFill>
                <a:latin typeface="Now Bold Bold"/>
              </a:rPr>
              <a:t>!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24B34E59-A9D9-1F9D-4AA0-132E3045E3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/>
              <a:t>Wehikuł czasu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TextBox 8"/>
          <p:cNvSpPr txBox="1"/>
          <p:nvPr/>
        </p:nvSpPr>
        <p:spPr>
          <a:xfrm>
            <a:off x="1722120" y="1043940"/>
            <a:ext cx="11347665" cy="846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03"/>
              </a:lnSpc>
              <a:spcBef>
                <a:spcPct val="0"/>
              </a:spcBef>
            </a:pPr>
            <a:r>
              <a:rPr lang="en-US" sz="2799" spc="811" dirty="0">
                <a:solidFill>
                  <a:srgbClr val="DD6C30"/>
                </a:solidFill>
                <a:latin typeface="Now Bold Bold"/>
              </a:rPr>
              <a:t>Na </a:t>
            </a:r>
            <a:r>
              <a:rPr lang="en-US" sz="2799" spc="811" dirty="0" err="1">
                <a:solidFill>
                  <a:srgbClr val="DD6C30"/>
                </a:solidFill>
                <a:latin typeface="Now Bold Bold"/>
              </a:rPr>
              <a:t>następnej</a:t>
            </a:r>
            <a:r>
              <a:rPr lang="en-US" sz="2799" spc="811" dirty="0">
                <a:solidFill>
                  <a:srgbClr val="DD6C30"/>
                </a:solidFill>
                <a:latin typeface="Now Bold Bold"/>
              </a:rPr>
              <a:t> </a:t>
            </a:r>
            <a:r>
              <a:rPr lang="en-US" sz="2799" spc="811" dirty="0" err="1">
                <a:solidFill>
                  <a:srgbClr val="DD6C30"/>
                </a:solidFill>
                <a:latin typeface="Now Bold Bold"/>
              </a:rPr>
              <a:t>lekcji</a:t>
            </a:r>
            <a:r>
              <a:rPr lang="en-US" sz="2799" spc="811" dirty="0">
                <a:solidFill>
                  <a:srgbClr val="DD6C30"/>
                </a:solidFill>
                <a:latin typeface="Now Bold Bold"/>
              </a:rPr>
              <a:t> </a:t>
            </a:r>
            <a:r>
              <a:rPr lang="en-US" sz="2799" spc="811" dirty="0" err="1">
                <a:solidFill>
                  <a:srgbClr val="DD6C30"/>
                </a:solidFill>
                <a:latin typeface="Now Bold Bold"/>
              </a:rPr>
              <a:t>zaprosimy</a:t>
            </a:r>
            <a:r>
              <a:rPr lang="en-US" sz="2799" spc="811" dirty="0">
                <a:solidFill>
                  <a:srgbClr val="DD6C30"/>
                </a:solidFill>
                <a:latin typeface="Now Bold Bold"/>
              </a:rPr>
              <a:t> </a:t>
            </a:r>
            <a:r>
              <a:rPr lang="en-US" sz="2799" spc="811" dirty="0" err="1">
                <a:solidFill>
                  <a:srgbClr val="DD6C30"/>
                </a:solidFill>
                <a:latin typeface="Now Bold Bold"/>
              </a:rPr>
              <a:t>cię</a:t>
            </a:r>
            <a:r>
              <a:rPr lang="en-US" sz="2799" spc="811" dirty="0">
                <a:solidFill>
                  <a:srgbClr val="DD6C30"/>
                </a:solidFill>
                <a:latin typeface="Now Bold Bold"/>
              </a:rPr>
              <a:t> do </a:t>
            </a:r>
            <a:r>
              <a:rPr lang="en-US" sz="2799" spc="811" dirty="0" err="1">
                <a:solidFill>
                  <a:srgbClr val="DD6C30"/>
                </a:solidFill>
                <a:latin typeface="Now Bold Bold"/>
              </a:rPr>
              <a:t>pewnego</a:t>
            </a:r>
            <a:r>
              <a:rPr lang="en-US" sz="2799" spc="811" dirty="0">
                <a:solidFill>
                  <a:srgbClr val="DD6C30"/>
                </a:solidFill>
                <a:latin typeface="Now Bold Bold"/>
              </a:rPr>
              <a:t> </a:t>
            </a:r>
            <a:r>
              <a:rPr lang="en-US" sz="2799" spc="811" dirty="0" err="1">
                <a:solidFill>
                  <a:srgbClr val="DD6C30"/>
                </a:solidFill>
                <a:latin typeface="Now Bold Bold"/>
              </a:rPr>
              <a:t>wyzwania</a:t>
            </a:r>
            <a:r>
              <a:rPr lang="en-US" sz="2799" spc="811" dirty="0">
                <a:solidFill>
                  <a:srgbClr val="DD6C30"/>
                </a:solidFill>
                <a:latin typeface="Now Bold Bold"/>
              </a:rPr>
              <a:t>...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752600" y="2880745"/>
            <a:ext cx="11347665" cy="76001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Now Bold"/>
              </a:rPr>
              <a:t>Aby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dostrzec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starość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trzeba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ją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najpierw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zrozumieć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000000"/>
                </a:solidFill>
                <a:latin typeface="Now Bold"/>
              </a:rPr>
              <a:t>Żeby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coś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zrozumieć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czasem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najlepiej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samej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/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samemu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to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przeżyć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000000"/>
                </a:solidFill>
                <a:latin typeface="Now Bold"/>
              </a:rPr>
              <a:t>Twoją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misją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będzie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własnoręczne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wykonanie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symulatora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starości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który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pozwoli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ci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doświadczyć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różnych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trudności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fizycznych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pl-PL" sz="2400" dirty="0">
                <a:solidFill>
                  <a:srgbClr val="000000"/>
                </a:solidFill>
                <a:latin typeface="Now Bold"/>
              </a:rPr>
              <a:t>z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jakimi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może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borykać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osoba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starsza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l-PL" sz="2400" dirty="0">
                <a:solidFill>
                  <a:srgbClr val="000000"/>
                </a:solidFill>
                <a:latin typeface="Now Bold"/>
              </a:rPr>
              <a:t>w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codziennym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życiu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Now Bold"/>
              </a:rPr>
              <a:t>Na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następną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lekcję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przynieś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ze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sobą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pl-PL" sz="2400" dirty="0">
                <a:solidFill>
                  <a:srgbClr val="000000"/>
                </a:solidFill>
                <a:latin typeface="Now Bold"/>
              </a:rPr>
              <a:t>p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atyczki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higieniczne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/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ołówki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/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korki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gumki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recepturki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grube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rękawice</a:t>
            </a:r>
            <a:endParaRPr lang="en-US" sz="2400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r>
              <a:rPr lang="pl-PL" sz="2400" dirty="0">
                <a:solidFill>
                  <a:srgbClr val="000000"/>
                </a:solidFill>
                <a:latin typeface="Now Bold"/>
              </a:rPr>
              <a:t>n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p: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kuchenne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/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narciarskie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bandaże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elastyczne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okulary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folię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aluminiową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/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bąbelkową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taśmę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klejącą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ow Bold"/>
              </a:rPr>
              <a:t>itp</a:t>
            </a:r>
            <a:r>
              <a:rPr lang="en-US" sz="2400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 algn="ctr">
              <a:lnSpc>
                <a:spcPts val="3276"/>
              </a:lnSpc>
            </a:pPr>
            <a:endParaRPr lang="en-US" sz="2100" spc="325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F0D3545-EC94-D710-4DBB-DC92EFE73C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pl-PL" dirty="0"/>
              <a:t>Na następnej lekcji zaprosimy cię do pewnego wyzwania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1930" y="1198949"/>
            <a:ext cx="1887178" cy="655008"/>
          </a:xfrm>
          <a:custGeom>
            <a:avLst/>
            <a:gdLst/>
            <a:ahLst/>
            <a:cxnLst/>
            <a:rect l="l" t="t" r="r" b="b"/>
            <a:pathLst>
              <a:path w="1887178" h="655008">
                <a:moveTo>
                  <a:pt x="0" y="0"/>
                </a:moveTo>
                <a:lnTo>
                  <a:pt x="1887178" y="0"/>
                </a:lnTo>
                <a:lnTo>
                  <a:pt x="1887178" y="655008"/>
                </a:lnTo>
                <a:lnTo>
                  <a:pt x="0" y="6550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 descr="Centrum Edukacji Gerontologicznej"/>
          <p:cNvSpPr/>
          <p:nvPr/>
        </p:nvSpPr>
        <p:spPr>
          <a:xfrm>
            <a:off x="5120174" y="1063681"/>
            <a:ext cx="2655441" cy="790276"/>
          </a:xfrm>
          <a:custGeom>
            <a:avLst/>
            <a:gdLst/>
            <a:ahLst/>
            <a:cxnLst/>
            <a:rect l="l" t="t" r="r" b="b"/>
            <a:pathLst>
              <a:path w="2655441" h="790276">
                <a:moveTo>
                  <a:pt x="0" y="0"/>
                </a:moveTo>
                <a:lnTo>
                  <a:pt x="2655442" y="0"/>
                </a:lnTo>
                <a:lnTo>
                  <a:pt x="2655442" y="790276"/>
                </a:lnTo>
                <a:lnTo>
                  <a:pt x="0" y="79027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444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TextBox 7"/>
          <p:cNvSpPr txBox="1"/>
          <p:nvPr/>
        </p:nvSpPr>
        <p:spPr>
          <a:xfrm>
            <a:off x="2687832" y="2764270"/>
            <a:ext cx="13404028" cy="48186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Projekt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innowacyjny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„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G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erohero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-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znajdź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starości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zawód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przyszłości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”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realizowany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jest w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ramach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projektu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grantowego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„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T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ransferhub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Inkubator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innowacji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społecznych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obszarze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zatrudnienia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”,www.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t</a:t>
            </a:r>
            <a:r>
              <a:rPr lang="en-US" sz="1500" dirty="0" err="1">
                <a:solidFill>
                  <a:srgbClr val="000000"/>
                </a:solidFill>
                <a:latin typeface="Now Bold Bold"/>
              </a:rPr>
              <a:t>ransferhub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.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p</a:t>
            </a:r>
            <a:r>
              <a:rPr lang="en-US" sz="1500" dirty="0">
                <a:solidFill>
                  <a:srgbClr val="000000"/>
                </a:solidFill>
                <a:latin typeface="Now Bold Bold"/>
              </a:rPr>
              <a:t>l</a:t>
            </a:r>
            <a:endParaRPr lang="pl-PL" sz="15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endParaRPr lang="pl-PL" sz="1500" spc="688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endParaRPr lang="pl-PL" sz="1500" spc="688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r>
              <a:rPr lang="pl-PL" sz="1500" dirty="0">
                <a:solidFill>
                  <a:srgbClr val="000000"/>
                </a:solidFill>
                <a:latin typeface="Now Bold Bold"/>
              </a:rPr>
              <a:t>Licencja</a:t>
            </a:r>
          </a:p>
          <a:p>
            <a:pPr>
              <a:lnSpc>
                <a:spcPct val="150000"/>
              </a:lnSpc>
            </a:pPr>
            <a:endParaRPr lang="pl-PL" sz="15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endParaRPr lang="pl-PL" sz="15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r>
              <a:rPr lang="pl-PL" sz="1500" dirty="0">
                <a:solidFill>
                  <a:srgbClr val="000000"/>
                </a:solidFill>
                <a:latin typeface="Now Bold Bold"/>
              </a:rPr>
              <a:t>Niniejszy materiał opublikowany jest na licencji CC BY 4.0 (Creative </a:t>
            </a:r>
            <a:r>
              <a:rPr lang="pl-PL" sz="1500" dirty="0" err="1">
                <a:solidFill>
                  <a:srgbClr val="000000"/>
                </a:solidFill>
                <a:latin typeface="Now Bold Bold"/>
              </a:rPr>
              <a:t>Commons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-Uznanie autorstwa-4.0 Międzynarodowe (CC BY 4.0)). Szczegóły licencji znajdziesz </a:t>
            </a:r>
            <a:r>
              <a:rPr lang="pl-PL" sz="1500" dirty="0">
                <a:solidFill>
                  <a:srgbClr val="000000"/>
                </a:solidFill>
                <a:latin typeface="Now Bold Bold"/>
                <a:hlinkClick r:id="rId4"/>
              </a:rPr>
              <a:t>TUTAJ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.</a:t>
            </a:r>
          </a:p>
          <a:p>
            <a:pPr>
              <a:lnSpc>
                <a:spcPct val="150000"/>
              </a:lnSpc>
            </a:pPr>
            <a:endParaRPr lang="pl-PL" sz="1500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r>
              <a:rPr lang="pl-PL" sz="1500" dirty="0">
                <a:solidFill>
                  <a:srgbClr val="000000"/>
                </a:solidFill>
                <a:latin typeface="Now Bold Bold"/>
              </a:rPr>
              <a:t>Co do zasady masz prawo do korzystania, używania i remiksowania niniejszego materiału w celach komercyjnych i nie komercyjnych, przy jednoczesnej konieczności podania autorów materiału. Prosimy również abyś podał/a informację, że przewodnik powstał w ramach projektu „</a:t>
            </a:r>
            <a:r>
              <a:rPr lang="pl-PL" sz="1500" dirty="0" err="1">
                <a:solidFill>
                  <a:srgbClr val="000000"/>
                </a:solidFill>
                <a:latin typeface="Now Bold Bold"/>
              </a:rPr>
              <a:t>TransferHUB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 - inkubator innowacji społecznych w obszarze zatrudnienia”, </a:t>
            </a:r>
            <a:r>
              <a:rPr lang="pl-PL" sz="1500" dirty="0">
                <a:solidFill>
                  <a:srgbClr val="000000"/>
                </a:solidFill>
                <a:latin typeface="Now Bold Bold"/>
                <a:hlinkClick r:id="rId5"/>
              </a:rPr>
              <a:t>www.transferhub.pl</a:t>
            </a:r>
            <a:r>
              <a:rPr lang="pl-PL" sz="1500" dirty="0">
                <a:solidFill>
                  <a:srgbClr val="000000"/>
                </a:solidFill>
                <a:latin typeface="Now Bold Bold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1500" spc="688" dirty="0">
              <a:solidFill>
                <a:srgbClr val="000000"/>
              </a:solidFill>
              <a:latin typeface="Now Bold Bold"/>
            </a:endParaRPr>
          </a:p>
        </p:txBody>
      </p:sp>
      <p:sp>
        <p:nvSpPr>
          <p:cNvPr id="4" name="Freeform 4" descr="Fundusze Europejskie. Wiedza Edukacja Rozwój&#10;&#10;"/>
          <p:cNvSpPr/>
          <p:nvPr/>
        </p:nvSpPr>
        <p:spPr>
          <a:xfrm>
            <a:off x="2687831" y="8197990"/>
            <a:ext cx="3305110" cy="1422540"/>
          </a:xfrm>
          <a:custGeom>
            <a:avLst/>
            <a:gdLst/>
            <a:ahLst/>
            <a:cxnLst/>
            <a:rect l="l" t="t" r="r" b="b"/>
            <a:pathLst>
              <a:path w="3305110" h="1422540">
                <a:moveTo>
                  <a:pt x="0" y="0"/>
                </a:moveTo>
                <a:lnTo>
                  <a:pt x="3305110" y="0"/>
                </a:lnTo>
                <a:lnTo>
                  <a:pt x="3305110" y="1422540"/>
                </a:lnTo>
                <a:lnTo>
                  <a:pt x="0" y="14225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119781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 descr="Rzeczpospolita Polska"/>
          <p:cNvSpPr/>
          <p:nvPr/>
        </p:nvSpPr>
        <p:spPr>
          <a:xfrm>
            <a:off x="7513971" y="8348673"/>
            <a:ext cx="3260059" cy="1121175"/>
          </a:xfrm>
          <a:custGeom>
            <a:avLst/>
            <a:gdLst/>
            <a:ahLst/>
            <a:cxnLst/>
            <a:rect l="l" t="t" r="r" b="b"/>
            <a:pathLst>
              <a:path w="3260059" h="1121175">
                <a:moveTo>
                  <a:pt x="0" y="0"/>
                </a:moveTo>
                <a:lnTo>
                  <a:pt x="3260058" y="0"/>
                </a:lnTo>
                <a:lnTo>
                  <a:pt x="3260058" y="1121175"/>
                </a:lnTo>
                <a:lnTo>
                  <a:pt x="0" y="112117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43" r="-174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 descr="Unia Europejska. Europejski Fundusz Społeczny"/>
          <p:cNvSpPr/>
          <p:nvPr/>
        </p:nvSpPr>
        <p:spPr>
          <a:xfrm>
            <a:off x="11795519" y="8197990"/>
            <a:ext cx="4296341" cy="1422540"/>
          </a:xfrm>
          <a:custGeom>
            <a:avLst/>
            <a:gdLst/>
            <a:ahLst/>
            <a:cxnLst/>
            <a:rect l="l" t="t" r="r" b="b"/>
            <a:pathLst>
              <a:path w="4296341" h="1422540">
                <a:moveTo>
                  <a:pt x="0" y="0"/>
                </a:moveTo>
                <a:lnTo>
                  <a:pt x="4296341" y="0"/>
                </a:lnTo>
                <a:lnTo>
                  <a:pt x="4296341" y="1422540"/>
                </a:lnTo>
                <a:lnTo>
                  <a:pt x="0" y="14225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69074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49CA54E-DF9B-FD2A-AD8E-7ECF17998A1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dirty="0" err="1">
                <a:solidFill>
                  <a:srgbClr val="000000"/>
                </a:solidFill>
                <a:latin typeface="Now Bold Bold"/>
              </a:rPr>
              <a:t>Projekt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innowacyjny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„</a:t>
            </a:r>
            <a:r>
              <a:rPr lang="pl-PL" dirty="0">
                <a:solidFill>
                  <a:srgbClr val="000000"/>
                </a:solidFill>
                <a:latin typeface="Now Bold Bold"/>
              </a:rPr>
              <a:t>G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erohero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-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znajdź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starości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zawód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przyszłości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”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realizowany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jest w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ramach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projektu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grantowego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</a:t>
            </a:r>
            <a:br>
              <a:rPr lang="pl-PL" dirty="0">
                <a:solidFill>
                  <a:srgbClr val="000000"/>
                </a:solidFill>
                <a:latin typeface="Now Bold Bold"/>
              </a:rPr>
            </a:br>
            <a:r>
              <a:rPr lang="en-US" dirty="0">
                <a:solidFill>
                  <a:srgbClr val="000000"/>
                </a:solidFill>
                <a:latin typeface="Now Bold Bold"/>
              </a:rPr>
              <a:t>„</a:t>
            </a:r>
            <a:r>
              <a:rPr lang="pl-PL" dirty="0">
                <a:solidFill>
                  <a:srgbClr val="000000"/>
                </a:solidFill>
                <a:latin typeface="Now Bold Bold"/>
              </a:rPr>
              <a:t>T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ransferhub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Inkubator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innowacji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społecznych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obszarze</a:t>
            </a:r>
            <a:r>
              <a:rPr lang="pl-PL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zatrudnienia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”,www.</a:t>
            </a:r>
            <a:r>
              <a:rPr lang="pl-PL" dirty="0">
                <a:solidFill>
                  <a:srgbClr val="000000"/>
                </a:solidFill>
                <a:latin typeface="Now Bold Bold"/>
              </a:rPr>
              <a:t>t</a:t>
            </a:r>
            <a:r>
              <a:rPr lang="en-US" dirty="0" err="1">
                <a:solidFill>
                  <a:srgbClr val="000000"/>
                </a:solidFill>
                <a:latin typeface="Now Bold Bold"/>
              </a:rPr>
              <a:t>ransferhub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.</a:t>
            </a:r>
            <a:r>
              <a:rPr lang="pl-PL" dirty="0">
                <a:solidFill>
                  <a:srgbClr val="000000"/>
                </a:solidFill>
                <a:latin typeface="Now Bold Bold"/>
              </a:rPr>
              <a:t>p</a:t>
            </a:r>
            <a:r>
              <a:rPr lang="en-US" dirty="0">
                <a:solidFill>
                  <a:srgbClr val="000000"/>
                </a:solidFill>
                <a:latin typeface="Now Bold Bold"/>
              </a:rPr>
              <a:t>l</a:t>
            </a:r>
            <a:br>
              <a:rPr lang="en-US" dirty="0">
                <a:solidFill>
                  <a:srgbClr val="000000"/>
                </a:solidFill>
                <a:latin typeface="Now Bold Bold"/>
              </a:rPr>
            </a:br>
            <a:endParaRPr lang="pl-PL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FE690A6-C7B5-9E6A-A2A4-E4075C73E8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071" y="4543936"/>
            <a:ext cx="1537050" cy="5462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rcRect l="13473" t="16146" r="24521" b="31536"/>
          <a:stretch>
            <a:fillRect/>
          </a:stretch>
        </p:blipFill>
        <p:spPr>
          <a:xfrm>
            <a:off x="-1524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143000" y="2324100"/>
            <a:ext cx="13747858" cy="60669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Aft>
                <a:spcPts val="500"/>
              </a:spcAft>
            </a:pP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Hej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!</a:t>
            </a:r>
            <a:endParaRPr lang="pl-PL" sz="2799" dirty="0">
              <a:solidFill>
                <a:srgbClr val="000000"/>
              </a:solidFill>
              <a:latin typeface="Open Sans Bold"/>
            </a:endParaRPr>
          </a:p>
          <a:p>
            <a:pPr>
              <a:lnSpc>
                <a:spcPct val="150000"/>
              </a:lnSpc>
              <a:spcAft>
                <a:spcPts val="500"/>
              </a:spcAft>
            </a:pPr>
            <a:endParaRPr lang="en-US" sz="2799" dirty="0">
              <a:solidFill>
                <a:srgbClr val="000000"/>
              </a:solidFill>
              <a:latin typeface="Open Sans Bold"/>
            </a:endParaRPr>
          </a:p>
          <a:p>
            <a:pPr>
              <a:lnSpc>
                <a:spcPct val="150000"/>
              </a:lnSpc>
              <a:spcAft>
                <a:spcPts val="500"/>
              </a:spcAft>
            </a:pPr>
            <a:r>
              <a:rPr lang="en-US" sz="2799" dirty="0">
                <a:solidFill>
                  <a:srgbClr val="000000"/>
                </a:solidFill>
                <a:latin typeface="Open Sans Bold"/>
              </a:rPr>
              <a:t>Tu Marta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Olga z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fundacji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Centrum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Edukacji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Gerontologicznej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. </a:t>
            </a:r>
            <a:endParaRPr lang="pl-PL" sz="2799" dirty="0">
              <a:solidFill>
                <a:srgbClr val="000000"/>
              </a:solidFill>
              <a:latin typeface="Open Sans Bold"/>
            </a:endParaRPr>
          </a:p>
          <a:p>
            <a:pPr>
              <a:lnSpc>
                <a:spcPct val="150000"/>
              </a:lnSpc>
              <a:spcAft>
                <a:spcPts val="500"/>
              </a:spcAft>
            </a:pPr>
            <a:endParaRPr lang="en-US" sz="2799" dirty="0">
              <a:solidFill>
                <a:srgbClr val="000000"/>
              </a:solidFill>
              <a:latin typeface="Open Sans Bold"/>
            </a:endParaRPr>
          </a:p>
          <a:p>
            <a:pPr>
              <a:lnSpc>
                <a:spcPct val="150000"/>
              </a:lnSpc>
              <a:spcAft>
                <a:spcPts val="500"/>
              </a:spcAft>
            </a:pP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Trzymasz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w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rękach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zeszyt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ćwiczeń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GeroHero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-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wynik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pracy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naszej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oraz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Uczennic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Uczniów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z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Liceum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Ogólnokształcącego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im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.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Marii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Konopnickiej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w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Świebodzicach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którzy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przekonali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się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już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że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starość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może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być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tematem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inspirującym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zarówno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w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codziennym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życiu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, jak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w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wyborach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zawodowych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. </a:t>
            </a:r>
          </a:p>
          <a:p>
            <a:pPr>
              <a:lnSpc>
                <a:spcPct val="150000"/>
              </a:lnSpc>
              <a:spcAft>
                <a:spcPts val="500"/>
              </a:spcAft>
            </a:pPr>
            <a:endParaRPr lang="en-US" sz="2799" dirty="0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6AB138A-EB83-332F-BA89-C270DE5B02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/>
              <a:t>Cześć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rcRect l="13473" t="16146" r="24521" b="3153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219200" y="2857500"/>
            <a:ext cx="12344400" cy="59387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Aft>
                <a:spcPts val="500"/>
              </a:spcAft>
            </a:pP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Dziś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weźmiesz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udział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w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pierwszej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z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trzech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lekcji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których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celem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będzie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znalezienie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potencjału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w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zjawisku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starzenia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się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społeczeństwa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.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Będziesz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mógł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/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mogła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zastanowić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się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nad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wieloma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tematami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związanymi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z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osobami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starszymi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poznasz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przedstawicieli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srebrnych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zawodów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, a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nawet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przeniesiesz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się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wehikułem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czasu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do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przyszłości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;)</a:t>
            </a:r>
            <a:endParaRPr lang="pl-PL" sz="2799" dirty="0">
              <a:solidFill>
                <a:srgbClr val="000000"/>
              </a:solidFill>
              <a:latin typeface="Open Sans Bold"/>
            </a:endParaRPr>
          </a:p>
          <a:p>
            <a:pPr>
              <a:lnSpc>
                <a:spcPct val="150000"/>
              </a:lnSpc>
              <a:spcAft>
                <a:spcPts val="500"/>
              </a:spcAft>
            </a:pPr>
            <a:endParaRPr lang="en-US" sz="2799" dirty="0">
              <a:solidFill>
                <a:srgbClr val="000000"/>
              </a:solidFill>
              <a:latin typeface="Open Sans Bold"/>
            </a:endParaRPr>
          </a:p>
          <a:p>
            <a:pPr>
              <a:lnSpc>
                <a:spcPct val="150000"/>
              </a:lnSpc>
              <a:spcAft>
                <a:spcPts val="500"/>
              </a:spcAft>
            </a:pP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Cieszymy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się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że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bierzesz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udział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w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tej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srebrnej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przygodzie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.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Sprawdź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czy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Ciebie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także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ona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zainspiruje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.</a:t>
            </a:r>
          </a:p>
          <a:p>
            <a:pPr>
              <a:lnSpc>
                <a:spcPct val="150000"/>
              </a:lnSpc>
              <a:spcAft>
                <a:spcPts val="500"/>
              </a:spcAft>
            </a:pP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Gotowi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na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współpracę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? To do </a:t>
            </a:r>
            <a:r>
              <a:rPr lang="en-US" sz="2799" dirty="0" err="1">
                <a:solidFill>
                  <a:srgbClr val="000000"/>
                </a:solidFill>
                <a:latin typeface="Open Sans Bold"/>
              </a:rPr>
              <a:t>dzieła</a:t>
            </a:r>
            <a:r>
              <a:rPr lang="en-US" sz="2799" dirty="0">
                <a:solidFill>
                  <a:srgbClr val="000000"/>
                </a:solidFill>
                <a:latin typeface="Open Sans Bold"/>
              </a:rPr>
              <a:t>!</a:t>
            </a:r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6AB138A-EB83-332F-BA89-C270DE5B02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/>
              <a:t>Cześć</a:t>
            </a:r>
          </a:p>
        </p:txBody>
      </p:sp>
    </p:spTree>
    <p:extLst>
      <p:ext uri="{BB962C8B-B14F-4D97-AF65-F5344CB8AC3E}">
        <p14:creationId xmlns:p14="http://schemas.microsoft.com/office/powerpoint/2010/main" val="3188879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0915" y="597217"/>
            <a:ext cx="4410300" cy="3205737"/>
          </a:xfrm>
          <a:custGeom>
            <a:avLst/>
            <a:gdLst/>
            <a:ahLst/>
            <a:cxnLst/>
            <a:rect l="l" t="t" r="r" b="b"/>
            <a:pathLst>
              <a:path w="4410300" h="3205737">
                <a:moveTo>
                  <a:pt x="0" y="0"/>
                </a:moveTo>
                <a:lnTo>
                  <a:pt x="4410300" y="0"/>
                </a:lnTo>
                <a:lnTo>
                  <a:pt x="4410300" y="3205737"/>
                </a:lnTo>
                <a:lnTo>
                  <a:pt x="0" y="32057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TextBox 3"/>
          <p:cNvSpPr txBox="1"/>
          <p:nvPr/>
        </p:nvSpPr>
        <p:spPr>
          <a:xfrm rot="-1498924">
            <a:off x="496475" y="3416201"/>
            <a:ext cx="6110031" cy="4583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0"/>
              </a:lnSpc>
            </a:pPr>
            <a:r>
              <a:rPr lang="en-US" sz="1207" spc="350">
                <a:solidFill>
                  <a:srgbClr val="000000"/>
                </a:solidFill>
                <a:latin typeface="Now Bold Bold"/>
              </a:rPr>
              <a:t>ZNAJDŹ W STAROŚCI ZAWÓD PRZYSZŁOŚCI</a:t>
            </a:r>
          </a:p>
          <a:p>
            <a:pPr algn="ctr">
              <a:lnSpc>
                <a:spcPts val="1871"/>
              </a:lnSpc>
            </a:pPr>
            <a:endParaRPr lang="en-US" sz="1207" spc="350">
              <a:solidFill>
                <a:srgbClr val="000000"/>
              </a:solidFill>
              <a:latin typeface="Now Bold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775978" y="1965786"/>
            <a:ext cx="9834658" cy="451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0"/>
              </a:lnSpc>
            </a:pPr>
            <a:r>
              <a:rPr lang="pl-PL" sz="2400" spc="696" dirty="0">
                <a:solidFill>
                  <a:srgbClr val="000000"/>
                </a:solidFill>
                <a:latin typeface="Now Bold Bold"/>
              </a:rPr>
              <a:t>Z czym kojarzy Ci się  starość?</a:t>
            </a:r>
            <a:endParaRPr lang="en-US" sz="2400" spc="696" dirty="0">
              <a:solidFill>
                <a:srgbClr val="000000"/>
              </a:solidFill>
              <a:latin typeface="Now Bold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742074" y="5388531"/>
            <a:ext cx="12803851" cy="9238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0"/>
              </a:lnSpc>
            </a:pPr>
            <a:r>
              <a:rPr lang="en-US" sz="2400" spc="696" dirty="0" err="1">
                <a:solidFill>
                  <a:srgbClr val="000000"/>
                </a:solidFill>
                <a:latin typeface="Now Bold Bold"/>
              </a:rPr>
              <a:t>Jakie</a:t>
            </a: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00" spc="696" dirty="0" err="1">
                <a:solidFill>
                  <a:srgbClr val="000000"/>
                </a:solidFill>
                <a:latin typeface="Now Bold Bold"/>
              </a:rPr>
              <a:t>zawody</a:t>
            </a: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00" spc="696" dirty="0" err="1">
                <a:solidFill>
                  <a:srgbClr val="000000"/>
                </a:solidFill>
                <a:latin typeface="Now Bold Bold"/>
              </a:rPr>
              <a:t>można</a:t>
            </a: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00" spc="696" dirty="0" err="1">
                <a:solidFill>
                  <a:srgbClr val="000000"/>
                </a:solidFill>
                <a:latin typeface="Now Bold Bold"/>
              </a:rPr>
              <a:t>wykonywać</a:t>
            </a: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00" spc="696" dirty="0" err="1">
                <a:solidFill>
                  <a:srgbClr val="000000"/>
                </a:solidFill>
                <a:latin typeface="Now Bold Bold"/>
              </a:rPr>
              <a:t>na</a:t>
            </a: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00" spc="696" dirty="0" err="1">
                <a:solidFill>
                  <a:srgbClr val="000000"/>
                </a:solidFill>
                <a:latin typeface="Now Bold Bold"/>
              </a:rPr>
              <a:t>rzecz</a:t>
            </a: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00" spc="696" dirty="0" err="1">
                <a:solidFill>
                  <a:srgbClr val="000000"/>
                </a:solidFill>
                <a:latin typeface="Now Bold Bold"/>
              </a:rPr>
              <a:t>osób</a:t>
            </a: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00" spc="696" dirty="0" err="1">
                <a:solidFill>
                  <a:srgbClr val="000000"/>
                </a:solidFill>
                <a:latin typeface="Now Bold Bold"/>
              </a:rPr>
              <a:t>starszych</a:t>
            </a: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832050" y="8753535"/>
            <a:ext cx="12623900" cy="9238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0"/>
              </a:lnSpc>
            </a:pPr>
            <a:r>
              <a:rPr lang="en-US" sz="2400" spc="696" dirty="0" err="1">
                <a:solidFill>
                  <a:srgbClr val="000000"/>
                </a:solidFill>
                <a:latin typeface="Now Bold Bold"/>
              </a:rPr>
              <a:t>Gotowi</a:t>
            </a: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00" spc="696" dirty="0" err="1">
                <a:solidFill>
                  <a:srgbClr val="000000"/>
                </a:solidFill>
                <a:latin typeface="Now Bold Bold"/>
              </a:rPr>
              <a:t>na</a:t>
            </a: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00" spc="696" dirty="0" err="1">
                <a:solidFill>
                  <a:srgbClr val="000000"/>
                </a:solidFill>
                <a:latin typeface="Now Bold Bold"/>
              </a:rPr>
              <a:t>zmiany</a:t>
            </a: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?</a:t>
            </a:r>
          </a:p>
          <a:p>
            <a:pPr algn="ctr">
              <a:lnSpc>
                <a:spcPts val="3720"/>
              </a:lnSpc>
            </a:pP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To do </a:t>
            </a:r>
            <a:r>
              <a:rPr lang="en-US" sz="2400" spc="696" dirty="0" err="1">
                <a:solidFill>
                  <a:srgbClr val="000000"/>
                </a:solidFill>
                <a:latin typeface="Now Bold Bold"/>
              </a:rPr>
              <a:t>dzieła</a:t>
            </a:r>
            <a:r>
              <a:rPr lang="en-US" sz="2400" spc="696" dirty="0">
                <a:solidFill>
                  <a:srgbClr val="000000"/>
                </a:solidFill>
                <a:latin typeface="Now Bold Bold"/>
              </a:rPr>
              <a:t>!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E8B198D-F275-DDBF-CC4F-2EE53761DF4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/>
              <a:t>Skojarzenia ze starością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7000"/>
          </a:blip>
          <a:srcRect b="156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-66381" y="8250067"/>
            <a:ext cx="10610044" cy="1029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5"/>
              </a:lnSpc>
            </a:pPr>
            <a:r>
              <a:rPr lang="en-US" sz="3894" spc="1129" dirty="0" err="1">
                <a:solidFill>
                  <a:srgbClr val="000000"/>
                </a:solidFill>
                <a:latin typeface="Now Bold Bold"/>
              </a:rPr>
              <a:t>Bezludna</a:t>
            </a:r>
            <a:r>
              <a:rPr lang="en-US" sz="3894" spc="112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3894" spc="1129" dirty="0" err="1">
                <a:solidFill>
                  <a:srgbClr val="000000"/>
                </a:solidFill>
                <a:latin typeface="Now Bold Bold"/>
              </a:rPr>
              <a:t>wyspa</a:t>
            </a:r>
            <a:endParaRPr lang="en-US" sz="3894" spc="1129" dirty="0">
              <a:solidFill>
                <a:srgbClr val="000000"/>
              </a:solidFill>
              <a:latin typeface="Now Bold Bold"/>
            </a:endParaRPr>
          </a:p>
          <a:p>
            <a:pPr algn="ctr">
              <a:lnSpc>
                <a:spcPts val="3441"/>
              </a:lnSpc>
              <a:spcBef>
                <a:spcPct val="0"/>
              </a:spcBef>
            </a:pPr>
            <a:r>
              <a:rPr lang="en-US" sz="2916" spc="845" dirty="0">
                <a:solidFill>
                  <a:srgbClr val="000000"/>
                </a:solidFill>
                <a:latin typeface="Now Bold Bold"/>
              </a:rPr>
              <a:t>(</a:t>
            </a:r>
            <a:r>
              <a:rPr lang="pl-PL" sz="2916" spc="845" dirty="0">
                <a:solidFill>
                  <a:srgbClr val="000000"/>
                </a:solidFill>
                <a:latin typeface="Now Bold Bold"/>
              </a:rPr>
              <a:t>m</a:t>
            </a:r>
            <a:r>
              <a:rPr lang="en-US" sz="2916" spc="845" dirty="0" err="1">
                <a:solidFill>
                  <a:srgbClr val="000000"/>
                </a:solidFill>
                <a:latin typeface="Now Bold Bold"/>
              </a:rPr>
              <a:t>iędzygeneracyjny</a:t>
            </a:r>
            <a:r>
              <a:rPr lang="en-US" sz="2916" spc="845" dirty="0">
                <a:solidFill>
                  <a:srgbClr val="000000"/>
                </a:solidFill>
                <a:latin typeface="Now Bold Bold"/>
              </a:rPr>
              <a:t> portal)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172200" y="874263"/>
            <a:ext cx="18223266" cy="3204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To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wydarzyło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się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pewnym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mieście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Licealistka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i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emeryt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wpadli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W portal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czasoprzestrzenny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Wylądowali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na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dwóch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oceanicznych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bezludnych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445" spc="379" dirty="0" err="1">
                <a:solidFill>
                  <a:srgbClr val="000000"/>
                </a:solidFill>
                <a:latin typeface="Now Bold Bold"/>
              </a:rPr>
              <a:t>wyspach</a:t>
            </a:r>
            <a:r>
              <a:rPr lang="en-US" sz="2445" spc="379" dirty="0">
                <a:solidFill>
                  <a:srgbClr val="000000"/>
                </a:solidFill>
                <a:latin typeface="Now Bold Bold"/>
              </a:rPr>
              <a:t>.</a:t>
            </a:r>
          </a:p>
          <a:p>
            <a:pPr algn="ctr">
              <a:lnSpc>
                <a:spcPts val="3790"/>
              </a:lnSpc>
            </a:pPr>
            <a:endParaRPr lang="en-US" sz="2445" spc="379" dirty="0">
              <a:solidFill>
                <a:srgbClr val="000000"/>
              </a:solidFill>
              <a:latin typeface="Now Bold Bold"/>
            </a:endParaRPr>
          </a:p>
          <a:p>
            <a:pPr algn="just">
              <a:lnSpc>
                <a:spcPts val="3790"/>
              </a:lnSpc>
            </a:pPr>
            <a:endParaRPr lang="en-US" sz="2445" spc="379" dirty="0">
              <a:solidFill>
                <a:srgbClr val="000000"/>
              </a:solidFill>
              <a:latin typeface="Now Bold Bold"/>
            </a:endParaRPr>
          </a:p>
        </p:txBody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-209550" y="3281394"/>
            <a:ext cx="8881443" cy="4075804"/>
            <a:chOff x="-161290" y="232410"/>
            <a:chExt cx="12611100" cy="5787390"/>
          </a:xfrm>
        </p:grpSpPr>
        <p:sp>
          <p:nvSpPr>
            <p:cNvPr id="4" name="Freeform 4"/>
            <p:cNvSpPr/>
            <p:nvPr/>
          </p:nvSpPr>
          <p:spPr>
            <a:xfrm>
              <a:off x="-161290" y="232410"/>
              <a:ext cx="12611101" cy="5787390"/>
            </a:xfrm>
            <a:custGeom>
              <a:avLst/>
              <a:gdLst/>
              <a:ahLst/>
              <a:cxnLst/>
              <a:rect l="l" t="t" r="r" b="b"/>
              <a:pathLst>
                <a:path w="12611101" h="5787390">
                  <a:moveTo>
                    <a:pt x="12551410" y="2688590"/>
                  </a:moveTo>
                  <a:cubicBezTo>
                    <a:pt x="12498070" y="2100580"/>
                    <a:pt x="12113260" y="1581150"/>
                    <a:pt x="11629390" y="1242060"/>
                  </a:cubicBezTo>
                  <a:cubicBezTo>
                    <a:pt x="11145520" y="902970"/>
                    <a:pt x="10571480" y="721360"/>
                    <a:pt x="9999980" y="575310"/>
                  </a:cubicBezTo>
                  <a:cubicBezTo>
                    <a:pt x="8357870" y="157480"/>
                    <a:pt x="6649720" y="0"/>
                    <a:pt x="4958080" y="110490"/>
                  </a:cubicBezTo>
                  <a:cubicBezTo>
                    <a:pt x="3895090" y="123190"/>
                    <a:pt x="3690620" y="267970"/>
                    <a:pt x="2651760" y="491490"/>
                  </a:cubicBezTo>
                  <a:cubicBezTo>
                    <a:pt x="2020570" y="626110"/>
                    <a:pt x="1366520" y="817880"/>
                    <a:pt x="916940" y="1280160"/>
                  </a:cubicBezTo>
                  <a:cubicBezTo>
                    <a:pt x="0" y="2223770"/>
                    <a:pt x="400050" y="3919220"/>
                    <a:pt x="1418590" y="4751070"/>
                  </a:cubicBezTo>
                  <a:cubicBezTo>
                    <a:pt x="2437130" y="5582920"/>
                    <a:pt x="3836670" y="5750560"/>
                    <a:pt x="5152390" y="5767070"/>
                  </a:cubicBezTo>
                  <a:cubicBezTo>
                    <a:pt x="6744970" y="5787390"/>
                    <a:pt x="8346440" y="5632450"/>
                    <a:pt x="9888220" y="5229860"/>
                  </a:cubicBezTo>
                  <a:cubicBezTo>
                    <a:pt x="10535920" y="5060950"/>
                    <a:pt x="11187430" y="4839970"/>
                    <a:pt x="11710670" y="4423410"/>
                  </a:cubicBezTo>
                  <a:cubicBezTo>
                    <a:pt x="12232640" y="4005580"/>
                    <a:pt x="12611101" y="3355340"/>
                    <a:pt x="12551410" y="2688590"/>
                  </a:cubicBezTo>
                  <a:close/>
                </a:path>
              </a:pathLst>
            </a:custGeom>
            <a:blipFill>
              <a:blip r:embed="rId3"/>
              <a:stretch>
                <a:fillRect l="1327" t="-25251" r="-1327" b="-17086"/>
              </a:stretch>
            </a:blipFill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5" name="Freeform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334547" flipH="1">
            <a:off x="13177011" y="4092623"/>
            <a:ext cx="3990082" cy="2092298"/>
          </a:xfrm>
          <a:custGeom>
            <a:avLst/>
            <a:gdLst/>
            <a:ahLst/>
            <a:cxnLst/>
            <a:rect l="l" t="t" r="r" b="b"/>
            <a:pathLst>
              <a:path w="3990082" h="2092298">
                <a:moveTo>
                  <a:pt x="3990082" y="0"/>
                </a:moveTo>
                <a:lnTo>
                  <a:pt x="0" y="0"/>
                </a:lnTo>
                <a:lnTo>
                  <a:pt x="0" y="2092298"/>
                </a:lnTo>
                <a:lnTo>
                  <a:pt x="3990082" y="2092298"/>
                </a:lnTo>
                <a:lnTo>
                  <a:pt x="3990082" y="0"/>
                </a:lnTo>
                <a:close/>
              </a:path>
            </a:pathLst>
          </a:custGeom>
          <a:blipFill>
            <a:blip r:embed="rId4"/>
            <a:stretch>
              <a:fillRect r="-5683" b="-34907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1844965">
            <a:off x="2653257" y="2890072"/>
            <a:ext cx="11009610" cy="7376439"/>
          </a:xfrm>
          <a:custGeom>
            <a:avLst/>
            <a:gdLst/>
            <a:ahLst/>
            <a:cxnLst/>
            <a:rect l="l" t="t" r="r" b="b"/>
            <a:pathLst>
              <a:path w="11009610" h="7376439">
                <a:moveTo>
                  <a:pt x="0" y="0"/>
                </a:moveTo>
                <a:lnTo>
                  <a:pt x="11009611" y="0"/>
                </a:lnTo>
                <a:lnTo>
                  <a:pt x="11009611" y="7376439"/>
                </a:lnTo>
                <a:lnTo>
                  <a:pt x="0" y="73764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grpSp>
        <p:nvGrpSpPr>
          <p:cNvPr id="8" name="Group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9406557" y="5924698"/>
            <a:ext cx="8881443" cy="4075804"/>
            <a:chOff x="-161290" y="232410"/>
            <a:chExt cx="12611100" cy="5787390"/>
          </a:xfrm>
        </p:grpSpPr>
        <p:sp>
          <p:nvSpPr>
            <p:cNvPr id="9" name="Freeform 9"/>
            <p:cNvSpPr/>
            <p:nvPr/>
          </p:nvSpPr>
          <p:spPr>
            <a:xfrm>
              <a:off x="-161290" y="232410"/>
              <a:ext cx="12611101" cy="5787390"/>
            </a:xfrm>
            <a:custGeom>
              <a:avLst/>
              <a:gdLst/>
              <a:ahLst/>
              <a:cxnLst/>
              <a:rect l="l" t="t" r="r" b="b"/>
              <a:pathLst>
                <a:path w="12611101" h="5787390">
                  <a:moveTo>
                    <a:pt x="12551410" y="2688590"/>
                  </a:moveTo>
                  <a:cubicBezTo>
                    <a:pt x="12498070" y="2100580"/>
                    <a:pt x="12113260" y="1581150"/>
                    <a:pt x="11629390" y="1242060"/>
                  </a:cubicBezTo>
                  <a:cubicBezTo>
                    <a:pt x="11145520" y="902970"/>
                    <a:pt x="10571480" y="721360"/>
                    <a:pt x="9999980" y="575310"/>
                  </a:cubicBezTo>
                  <a:cubicBezTo>
                    <a:pt x="8357870" y="157480"/>
                    <a:pt x="6649720" y="0"/>
                    <a:pt x="4958080" y="110490"/>
                  </a:cubicBezTo>
                  <a:cubicBezTo>
                    <a:pt x="3895090" y="123190"/>
                    <a:pt x="3690620" y="267970"/>
                    <a:pt x="2651760" y="491490"/>
                  </a:cubicBezTo>
                  <a:cubicBezTo>
                    <a:pt x="2020570" y="626110"/>
                    <a:pt x="1366520" y="817880"/>
                    <a:pt x="916940" y="1280160"/>
                  </a:cubicBezTo>
                  <a:cubicBezTo>
                    <a:pt x="0" y="2223770"/>
                    <a:pt x="400050" y="3919220"/>
                    <a:pt x="1418590" y="4751070"/>
                  </a:cubicBezTo>
                  <a:cubicBezTo>
                    <a:pt x="2437130" y="5582920"/>
                    <a:pt x="3836670" y="5750560"/>
                    <a:pt x="5152390" y="5767070"/>
                  </a:cubicBezTo>
                  <a:cubicBezTo>
                    <a:pt x="6744970" y="5787390"/>
                    <a:pt x="8346440" y="5632450"/>
                    <a:pt x="9888220" y="5229860"/>
                  </a:cubicBezTo>
                  <a:cubicBezTo>
                    <a:pt x="10535920" y="5060950"/>
                    <a:pt x="11187430" y="4839970"/>
                    <a:pt x="11710670" y="4423410"/>
                  </a:cubicBezTo>
                  <a:cubicBezTo>
                    <a:pt x="12232640" y="4005580"/>
                    <a:pt x="12611101" y="3355340"/>
                    <a:pt x="12551410" y="2688590"/>
                  </a:cubicBezTo>
                  <a:close/>
                </a:path>
              </a:pathLst>
            </a:custGeom>
            <a:blipFill>
              <a:blip r:embed="rId3"/>
              <a:stretch>
                <a:fillRect l="1327" t="-25251" r="-1327" b="-17086"/>
              </a:stretch>
            </a:blipFill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82295" y="3613528"/>
            <a:ext cx="8595105" cy="3048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88"/>
              </a:lnSpc>
            </a:pPr>
            <a:endParaRPr dirty="0"/>
          </a:p>
          <a:p>
            <a:pPr>
              <a:lnSpc>
                <a:spcPts val="3988"/>
              </a:lnSpc>
            </a:pP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Grupa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pl-PL" sz="2572" spc="398" dirty="0">
                <a:solidFill>
                  <a:srgbClr val="000000"/>
                </a:solidFill>
                <a:latin typeface="Now Bold Bold"/>
              </a:rPr>
              <a:t>1</a:t>
            </a:r>
            <a:endParaRPr lang="en-US" sz="2572" spc="398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ts val="3988"/>
              </a:lnSpc>
            </a:pP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Jakie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umiejętności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, 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którymi</a:t>
            </a:r>
            <a:endParaRPr lang="en-US" sz="2572" spc="398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ts val="3988"/>
              </a:lnSpc>
            </a:pP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pl-PL" sz="2572" spc="398" dirty="0">
                <a:solidFill>
                  <a:srgbClr val="000000"/>
                </a:solidFill>
                <a:latin typeface="Now Bold Bold"/>
              </a:rPr>
              <a:t>c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echuje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się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młody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, 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współczesny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</a:t>
            </a:r>
          </a:p>
          <a:p>
            <a:pPr>
              <a:lnSpc>
                <a:spcPts val="3988"/>
              </a:lnSpc>
            </a:pPr>
            <a:r>
              <a:rPr lang="pl-PL" sz="2572" spc="398" dirty="0">
                <a:solidFill>
                  <a:srgbClr val="000000"/>
                </a:solidFill>
                <a:latin typeface="Now Bold Bold"/>
              </a:rPr>
              <a:t>c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złowiek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pomogą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wydostać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</a:t>
            </a:r>
          </a:p>
          <a:p>
            <a:pPr>
              <a:lnSpc>
                <a:spcPts val="3988"/>
              </a:lnSpc>
            </a:pPr>
            <a:r>
              <a:rPr lang="pl-PL" sz="2572" spc="398" dirty="0">
                <a:solidFill>
                  <a:srgbClr val="000000"/>
                </a:solidFill>
                <a:latin typeface="Now Bold Bold"/>
              </a:rPr>
              <a:t>s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ię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jej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z 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bezludnej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72" spc="398" dirty="0" err="1">
                <a:solidFill>
                  <a:srgbClr val="000000"/>
                </a:solidFill>
                <a:latin typeface="Now Bold Bold"/>
              </a:rPr>
              <a:t>wyspy</a:t>
            </a:r>
            <a:r>
              <a:rPr lang="en-US" sz="2572" spc="398" dirty="0">
                <a:solidFill>
                  <a:srgbClr val="000000"/>
                </a:solidFill>
                <a:latin typeface="Now Bold Bold"/>
              </a:rPr>
              <a:t>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353800" y="5838973"/>
            <a:ext cx="14103807" cy="407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82"/>
              </a:lnSpc>
            </a:pPr>
            <a:endParaRPr dirty="0"/>
          </a:p>
          <a:p>
            <a:pPr>
              <a:lnSpc>
                <a:spcPts val="3982"/>
              </a:lnSpc>
            </a:pP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Grupa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pl-PL" sz="2569" spc="398" dirty="0">
                <a:solidFill>
                  <a:srgbClr val="000000"/>
                </a:solidFill>
                <a:latin typeface="Now Bold Bold"/>
              </a:rPr>
              <a:t>2</a:t>
            </a:r>
            <a:endParaRPr lang="en-US" sz="2569" spc="398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ts val="3982"/>
              </a:lnSpc>
            </a:pP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Jakie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życiowe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doświadczenie</a:t>
            </a:r>
            <a:endParaRPr lang="en-US" sz="2569" spc="398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ts val="3982"/>
              </a:lnSpc>
            </a:pP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pl-PL" sz="2569" spc="398" dirty="0">
                <a:solidFill>
                  <a:srgbClr val="000000"/>
                </a:solidFill>
                <a:latin typeface="Now Bold Bold"/>
              </a:rPr>
              <a:t>p</a:t>
            </a: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osiadają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osoby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starsze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? </a:t>
            </a:r>
          </a:p>
          <a:p>
            <a:pPr>
              <a:lnSpc>
                <a:spcPts val="3982"/>
              </a:lnSpc>
            </a:pP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Jaką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mają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wiedzę</a:t>
            </a:r>
            <a:endParaRPr lang="en-US" sz="2569" spc="398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ts val="3982"/>
              </a:lnSpc>
            </a:pP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pl-PL" sz="2569" spc="398" dirty="0">
                <a:solidFill>
                  <a:srgbClr val="000000"/>
                </a:solidFill>
                <a:latin typeface="Now Bold Bold"/>
              </a:rPr>
              <a:t>i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umiejętności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pozwalające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 </a:t>
            </a:r>
          </a:p>
          <a:p>
            <a:pPr>
              <a:lnSpc>
                <a:spcPts val="3982"/>
              </a:lnSpc>
            </a:pPr>
            <a:r>
              <a:rPr lang="pl-PL" sz="2569" spc="398" dirty="0">
                <a:solidFill>
                  <a:srgbClr val="000000"/>
                </a:solidFill>
                <a:latin typeface="Now Bold Bold"/>
              </a:rPr>
              <a:t>i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m </a:t>
            </a:r>
            <a:r>
              <a:rPr lang="en-US" sz="2569" spc="398" dirty="0" err="1">
                <a:solidFill>
                  <a:srgbClr val="000000"/>
                </a:solidFill>
                <a:latin typeface="Now Bold Bold"/>
              </a:rPr>
              <a:t>przetrwać</a:t>
            </a:r>
            <a:r>
              <a:rPr lang="en-US" sz="2569" spc="398" dirty="0">
                <a:solidFill>
                  <a:srgbClr val="000000"/>
                </a:solidFill>
                <a:latin typeface="Now Bold Bold"/>
              </a:rPr>
              <a:t>? </a:t>
            </a:r>
          </a:p>
          <a:p>
            <a:pPr algn="ctr">
              <a:lnSpc>
                <a:spcPts val="3982"/>
              </a:lnSpc>
            </a:pPr>
            <a:endParaRPr lang="en-US" sz="2569" spc="398" dirty="0">
              <a:solidFill>
                <a:srgbClr val="000000"/>
              </a:solidFill>
              <a:latin typeface="Now Bold Bold"/>
            </a:endParaRPr>
          </a:p>
        </p:txBody>
      </p:sp>
      <p:sp>
        <p:nvSpPr>
          <p:cNvPr id="13" name="Freeform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8C70BBB6-8A01-D608-8DCF-DDAC11F219D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/>
              <a:t>Bezludna wyspa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8000"/>
          </a:blip>
          <a:srcRect l="5220" t="1780" r="10293" b="2635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2442" y="524676"/>
            <a:ext cx="15743203" cy="1529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18"/>
              </a:lnSpc>
            </a:pPr>
            <a:r>
              <a:rPr lang="en-US" sz="5778" spc="1675" dirty="0" err="1">
                <a:solidFill>
                  <a:srgbClr val="000000"/>
                </a:solidFill>
                <a:latin typeface="Now Bold Bold"/>
              </a:rPr>
              <a:t>Bezludna</a:t>
            </a:r>
            <a:r>
              <a:rPr lang="en-US" sz="5778" spc="1675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5778" spc="1675" dirty="0" err="1">
                <a:solidFill>
                  <a:srgbClr val="000000"/>
                </a:solidFill>
                <a:latin typeface="Now Bold Bold"/>
              </a:rPr>
              <a:t>wyspa</a:t>
            </a:r>
            <a:endParaRPr lang="en-US" sz="5778" spc="1675" dirty="0">
              <a:solidFill>
                <a:srgbClr val="000000"/>
              </a:solidFill>
              <a:latin typeface="Now Bold Bold"/>
            </a:endParaRPr>
          </a:p>
          <a:p>
            <a:pPr algn="ctr">
              <a:lnSpc>
                <a:spcPts val="5106"/>
              </a:lnSpc>
              <a:spcBef>
                <a:spcPct val="0"/>
              </a:spcBef>
            </a:pPr>
            <a:r>
              <a:rPr lang="en-US" sz="4327" spc="1254" dirty="0">
                <a:solidFill>
                  <a:srgbClr val="000000"/>
                </a:solidFill>
                <a:latin typeface="Now Bold Bold"/>
              </a:rPr>
              <a:t>(</a:t>
            </a:r>
            <a:r>
              <a:rPr lang="pl-PL" sz="4327" spc="1254" dirty="0">
                <a:solidFill>
                  <a:srgbClr val="000000"/>
                </a:solidFill>
                <a:latin typeface="Now Bold Bold"/>
              </a:rPr>
              <a:t>m</a:t>
            </a:r>
            <a:r>
              <a:rPr lang="en-US" sz="4327" spc="1254" dirty="0" err="1">
                <a:solidFill>
                  <a:srgbClr val="000000"/>
                </a:solidFill>
                <a:latin typeface="Now Bold Bold"/>
              </a:rPr>
              <a:t>iędzygeneracyjny</a:t>
            </a:r>
            <a:r>
              <a:rPr lang="en-US" sz="4327" spc="1254" dirty="0">
                <a:solidFill>
                  <a:srgbClr val="000000"/>
                </a:solidFill>
                <a:latin typeface="Now Bold Bold"/>
              </a:rPr>
              <a:t> portal)</a:t>
            </a:r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87908" y="2025302"/>
            <a:ext cx="5592515" cy="3118198"/>
          </a:xfrm>
          <a:custGeom>
            <a:avLst/>
            <a:gdLst/>
            <a:ahLst/>
            <a:cxnLst/>
            <a:rect l="l" t="t" r="r" b="b"/>
            <a:pathLst>
              <a:path w="5592515" h="3118198">
                <a:moveTo>
                  <a:pt x="0" y="0"/>
                </a:moveTo>
                <a:lnTo>
                  <a:pt x="5592515" y="0"/>
                </a:lnTo>
                <a:lnTo>
                  <a:pt x="5592515" y="3118198"/>
                </a:lnTo>
                <a:lnTo>
                  <a:pt x="0" y="311819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24188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TextBox 6"/>
          <p:cNvSpPr txBox="1"/>
          <p:nvPr/>
        </p:nvSpPr>
        <p:spPr>
          <a:xfrm>
            <a:off x="1219200" y="5720358"/>
            <a:ext cx="12344400" cy="4074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983" dirty="0">
                <a:solidFill>
                  <a:srgbClr val="000000"/>
                </a:solidFill>
                <a:latin typeface="Now Bold Bold"/>
              </a:rPr>
              <a:t>A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gdyby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tak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w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wyniku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oceanicznego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tajfunu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l-PL" sz="2983" dirty="0">
                <a:solidFill>
                  <a:srgbClr val="000000"/>
                </a:solidFill>
                <a:latin typeface="Now Bold Bold"/>
              </a:rPr>
              <a:t>z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dryfujących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desek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powstał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most,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który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pozwoli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połączyć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siły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młodszego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i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starszego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rozbitka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? </a:t>
            </a:r>
            <a:endParaRPr lang="pl-PL" sz="2983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endParaRPr lang="en-US" sz="2983" dirty="0">
              <a:solidFill>
                <a:srgbClr val="000000"/>
              </a:solidFill>
              <a:latin typeface="Now Bold Bold"/>
            </a:endParaRPr>
          </a:p>
          <a:p>
            <a:pPr>
              <a:lnSpc>
                <a:spcPct val="150000"/>
              </a:lnSpc>
            </a:pP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Czego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mogą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nauczyć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się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od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siebie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nawzajem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2983" dirty="0">
                <a:solidFill>
                  <a:srgbClr val="000000"/>
                </a:solidFill>
                <a:latin typeface="Now Bold Bold"/>
              </a:rPr>
              <a:t> Ich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szanse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na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powrót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do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domu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rosną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czy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maleją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, jak </a:t>
            </a:r>
            <a:r>
              <a:rPr lang="en-US" sz="2983" dirty="0" err="1">
                <a:solidFill>
                  <a:srgbClr val="000000"/>
                </a:solidFill>
                <a:latin typeface="Now Bold Bold"/>
              </a:rPr>
              <a:t>myślisz</a:t>
            </a:r>
            <a:r>
              <a:rPr lang="en-US" sz="2983" dirty="0">
                <a:solidFill>
                  <a:srgbClr val="000000"/>
                </a:solidFill>
                <a:latin typeface="Now Bold Bold"/>
              </a:rPr>
              <a:t>?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5AD4CE0-0B1C-025F-DE07-B180576DB9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/>
              <a:t>Międzygeneracyjny portal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l="19838" r="14634" b="4471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354441" y="295210"/>
            <a:ext cx="14958294" cy="11589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40"/>
              </a:lnSpc>
            </a:pPr>
            <a:r>
              <a:rPr lang="en-US" sz="767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ukhari Script"/>
              </a:rPr>
              <a:t>Czy</a:t>
            </a:r>
            <a:r>
              <a:rPr lang="en-US" sz="7671" dirty="0">
                <a:solidFill>
                  <a:schemeClr val="tx1">
                    <a:lumMod val="75000"/>
                    <a:lumOff val="25000"/>
                  </a:schemeClr>
                </a:solidFill>
                <a:latin typeface="Bukhari Script"/>
              </a:rPr>
              <a:t> </a:t>
            </a:r>
            <a:r>
              <a:rPr lang="en-US" sz="767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ukhari Script"/>
              </a:rPr>
              <a:t>czeka</a:t>
            </a:r>
            <a:r>
              <a:rPr lang="en-US" sz="7671" dirty="0">
                <a:solidFill>
                  <a:schemeClr val="tx1">
                    <a:lumMod val="75000"/>
                    <a:lumOff val="25000"/>
                  </a:schemeClr>
                </a:solidFill>
                <a:latin typeface="Bukhari Script"/>
              </a:rPr>
              <a:t> </a:t>
            </a:r>
            <a:r>
              <a:rPr lang="en-US" sz="767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ukhari Script"/>
              </a:rPr>
              <a:t>nas</a:t>
            </a:r>
            <a:r>
              <a:rPr lang="en-US" sz="7671" dirty="0">
                <a:solidFill>
                  <a:schemeClr val="tx1">
                    <a:lumMod val="75000"/>
                    <a:lumOff val="25000"/>
                  </a:schemeClr>
                </a:solidFill>
                <a:latin typeface="Bukhari Script"/>
              </a:rPr>
              <a:t> </a:t>
            </a:r>
            <a:r>
              <a:rPr lang="en-US" sz="767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ukhari Script"/>
              </a:rPr>
              <a:t>srebrne</a:t>
            </a:r>
            <a:r>
              <a:rPr lang="en-US" sz="7671" dirty="0">
                <a:solidFill>
                  <a:schemeClr val="tx1">
                    <a:lumMod val="75000"/>
                    <a:lumOff val="25000"/>
                  </a:schemeClr>
                </a:solidFill>
                <a:latin typeface="Bukhari Script"/>
              </a:rPr>
              <a:t> tsunami? </a:t>
            </a:r>
          </a:p>
        </p:txBody>
      </p:sp>
      <p:sp>
        <p:nvSpPr>
          <p:cNvPr id="3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82792" y="6528718"/>
            <a:ext cx="5777261" cy="6771412"/>
          </a:xfrm>
          <a:custGeom>
            <a:avLst/>
            <a:gdLst/>
            <a:ahLst/>
            <a:cxnLst/>
            <a:rect l="l" t="t" r="r" b="b"/>
            <a:pathLst>
              <a:path w="5777261" h="6771412">
                <a:moveTo>
                  <a:pt x="0" y="0"/>
                </a:moveTo>
                <a:lnTo>
                  <a:pt x="5777261" y="0"/>
                </a:lnTo>
                <a:lnTo>
                  <a:pt x="5777261" y="6771412"/>
                </a:lnTo>
                <a:lnTo>
                  <a:pt x="0" y="67714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2248" r="-4356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TextBox 6"/>
          <p:cNvSpPr txBox="1"/>
          <p:nvPr/>
        </p:nvSpPr>
        <p:spPr>
          <a:xfrm>
            <a:off x="734941" y="2348451"/>
            <a:ext cx="16886520" cy="591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586" dirty="0" err="1">
                <a:solidFill>
                  <a:srgbClr val="000000"/>
                </a:solidFill>
                <a:latin typeface="Now Bold"/>
              </a:rPr>
              <a:t>Statystyki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pokazują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że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tak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. W </a:t>
            </a:r>
            <a:r>
              <a:rPr lang="pl-PL" sz="2586" dirty="0">
                <a:solidFill>
                  <a:srgbClr val="000000"/>
                </a:solidFill>
                <a:latin typeface="Now Bold"/>
              </a:rPr>
              <a:t>P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olsce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przybywa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seniorów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seniorek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. </a:t>
            </a:r>
            <a:endParaRPr lang="pl-PL" sz="2586" dirty="0">
              <a:solidFill>
                <a:srgbClr val="000000"/>
              </a:solidFill>
              <a:latin typeface="Now Bold"/>
            </a:endParaRPr>
          </a:p>
          <a:p>
            <a:pPr algn="just">
              <a:lnSpc>
                <a:spcPct val="150000"/>
              </a:lnSpc>
            </a:pPr>
            <a:r>
              <a:rPr lang="en-US" sz="2586" dirty="0">
                <a:solidFill>
                  <a:srgbClr val="000000"/>
                </a:solidFill>
                <a:latin typeface="Now Bold"/>
              </a:rPr>
              <a:t>Do 2050 r.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Będą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oni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stanowić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nawet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40%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ludności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2586" dirty="0" err="1">
                <a:solidFill>
                  <a:srgbClr val="000000"/>
                </a:solidFill>
                <a:latin typeface="Now Bold"/>
              </a:rPr>
              <a:t>Negatywna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w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odbiorze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nazwa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-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srebrne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tsunami -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brzmiąca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jak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widmo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grozy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mimo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poważnych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społecznych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czy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ekonomicznych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wyzwań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niesie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za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sobą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potencjał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daleki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od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niszczących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sił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żywiołu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. </a:t>
            </a:r>
            <a:endParaRPr lang="pl-PL" sz="2586" dirty="0">
              <a:solidFill>
                <a:srgbClr val="000000"/>
              </a:solidFill>
              <a:latin typeface="Now Bold"/>
            </a:endParaRPr>
          </a:p>
          <a:p>
            <a:pPr algn="just">
              <a:lnSpc>
                <a:spcPct val="150000"/>
              </a:lnSpc>
            </a:pPr>
            <a:endParaRPr lang="en-US" sz="2586" dirty="0">
              <a:solidFill>
                <a:srgbClr val="000000"/>
              </a:solidFill>
              <a:latin typeface="Now Bold"/>
            </a:endParaRPr>
          </a:p>
          <a:p>
            <a:pPr algn="just">
              <a:lnSpc>
                <a:spcPct val="150000"/>
              </a:lnSpc>
            </a:pPr>
            <a:r>
              <a:rPr lang="en-US" sz="2586" dirty="0">
                <a:solidFill>
                  <a:srgbClr val="000000"/>
                </a:solidFill>
                <a:latin typeface="Now Bold"/>
              </a:rPr>
              <a:t>To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rozwój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srebrnej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gospodarki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-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rynku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usług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zarówno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bezpośrednio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dedykowanych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silversom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, ale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także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biznesowi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firmom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które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będą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chciały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dostosować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swoje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usługi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do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tej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grupy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. To po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prostu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będzie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się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opłacać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sz="2586" dirty="0">
              <a:solidFill>
                <a:srgbClr val="000000"/>
              </a:solidFill>
              <a:latin typeface="Now Bold"/>
            </a:endParaRPr>
          </a:p>
          <a:p>
            <a:pPr algn="just">
              <a:lnSpc>
                <a:spcPct val="150000"/>
              </a:lnSpc>
            </a:pPr>
            <a:r>
              <a:rPr lang="en-US" sz="2586" dirty="0" err="1">
                <a:solidFill>
                  <a:srgbClr val="000000"/>
                </a:solidFill>
                <a:latin typeface="Now Bold"/>
              </a:rPr>
              <a:t>Gdy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nadejdzie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srebrne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tsunami, to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srebrne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zawody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będą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na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586" dirty="0" err="1">
                <a:solidFill>
                  <a:srgbClr val="000000"/>
                </a:solidFill>
                <a:latin typeface="Now Bold"/>
              </a:rPr>
              <a:t>fali</a:t>
            </a:r>
            <a:r>
              <a:rPr lang="en-US" sz="2586" dirty="0">
                <a:solidFill>
                  <a:srgbClr val="000000"/>
                </a:solidFill>
                <a:latin typeface="Now Bold"/>
              </a:rPr>
              <a:t>;)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A6A8822-444D-A373-9387-82758EBDD5D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/>
              <a:t>Srebrne tsunami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rcRect l="19775" t="5939" r="4725" b="30358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-2667000" y="695743"/>
            <a:ext cx="19262705" cy="1103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7"/>
              </a:lnSpc>
            </a:pPr>
            <a:r>
              <a:rPr lang="en-US" sz="6434" dirty="0" err="1">
                <a:solidFill>
                  <a:srgbClr val="000000"/>
                </a:solidFill>
                <a:latin typeface="Kalam Bold"/>
              </a:rPr>
              <a:t>Srebrna</a:t>
            </a:r>
            <a:r>
              <a:rPr lang="en-US" sz="6434" dirty="0">
                <a:solidFill>
                  <a:srgbClr val="000000"/>
                </a:solidFill>
                <a:latin typeface="Kalam Bold"/>
              </a:rPr>
              <a:t> </a:t>
            </a:r>
            <a:r>
              <a:rPr lang="en-US" sz="6434" dirty="0" err="1">
                <a:solidFill>
                  <a:srgbClr val="000000"/>
                </a:solidFill>
                <a:latin typeface="Kalam Bold"/>
              </a:rPr>
              <a:t>gospodarka</a:t>
            </a:r>
            <a:r>
              <a:rPr lang="en-US" sz="6434" dirty="0">
                <a:solidFill>
                  <a:srgbClr val="000000"/>
                </a:solidFill>
                <a:latin typeface="Kalam Bold"/>
              </a:rPr>
              <a:t>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295400" y="2494884"/>
            <a:ext cx="13353043" cy="76287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799" dirty="0">
                <a:solidFill>
                  <a:srgbClr val="000000"/>
                </a:solidFill>
                <a:latin typeface="Now Bold"/>
              </a:rPr>
              <a:t>Silver economy,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czyli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srebrna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gospodarka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, to system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gospodarczy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czy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też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strategia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gospodarcza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polegająca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na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wykorzystywaniu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szans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potencjału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ekonomicznego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osób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dojrzałych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.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Zmierza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do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zagwarantowania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im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lepszego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standardu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życia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także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poprzez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sprawnie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funkcjonujący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system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usług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zaspokajających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ich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różne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potrzeby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. </a:t>
            </a:r>
            <a:endParaRPr lang="pl-PL" sz="2799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endParaRPr lang="pl-PL" sz="2799" dirty="0">
              <a:solidFill>
                <a:srgbClr val="000000"/>
              </a:solidFill>
              <a:latin typeface="Now Bold"/>
            </a:endParaRPr>
          </a:p>
          <a:p>
            <a:pPr>
              <a:lnSpc>
                <a:spcPct val="150000"/>
              </a:lnSpc>
            </a:pPr>
            <a:r>
              <a:rPr lang="en-US" sz="2799" dirty="0" err="1">
                <a:solidFill>
                  <a:srgbClr val="000000"/>
                </a:solidFill>
                <a:latin typeface="Now Bold"/>
              </a:rPr>
              <a:t>Srebrna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gospodarka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nie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jest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pojedynczym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sektorem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lecz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raczej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zbiorem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produktów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usług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z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wielu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istniejących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już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sektorów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, w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tym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: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informatyki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telekomunikacji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,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sektora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finansowego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mieszkalnictwa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transportu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energii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turystyki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kultury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,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infrastruktury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i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usług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lokalnych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oraz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opieki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 </a:t>
            </a:r>
            <a:r>
              <a:rPr lang="en-US" sz="2799" dirty="0" err="1">
                <a:solidFill>
                  <a:srgbClr val="000000"/>
                </a:solidFill>
                <a:latin typeface="Now Bold"/>
              </a:rPr>
              <a:t>długoterminowej</a:t>
            </a:r>
            <a:r>
              <a:rPr lang="en-US" sz="2799" dirty="0">
                <a:solidFill>
                  <a:srgbClr val="000000"/>
                </a:solidFill>
                <a:latin typeface="Now Bold"/>
              </a:rPr>
              <a:t>. </a:t>
            </a:r>
          </a:p>
          <a:p>
            <a:pPr algn="just">
              <a:lnSpc>
                <a:spcPts val="4339"/>
              </a:lnSpc>
            </a:pPr>
            <a:endParaRPr lang="en-US" sz="2799" spc="433" dirty="0">
              <a:solidFill>
                <a:srgbClr val="000000"/>
              </a:solidFill>
              <a:latin typeface="Now Bold"/>
            </a:endParaRPr>
          </a:p>
        </p:txBody>
      </p:sp>
      <p:sp>
        <p:nvSpPr>
          <p:cNvPr id="5" name="Freeform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95865F3-FC54-2A92-642D-4D23B9A72E8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/>
              <a:t>Srebrna gospodarka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312735" y="343928"/>
            <a:ext cx="1308726" cy="951280"/>
          </a:xfrm>
          <a:custGeom>
            <a:avLst/>
            <a:gdLst/>
            <a:ahLst/>
            <a:cxnLst/>
            <a:rect l="l" t="t" r="r" b="b"/>
            <a:pathLst>
              <a:path w="1308726" h="951280">
                <a:moveTo>
                  <a:pt x="0" y="0"/>
                </a:moveTo>
                <a:lnTo>
                  <a:pt x="1308726" y="0"/>
                </a:lnTo>
                <a:lnTo>
                  <a:pt x="1308726" y="951280"/>
                </a:lnTo>
                <a:lnTo>
                  <a:pt x="0" y="951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3189839" y="-3226384"/>
            <a:ext cx="7566336" cy="7671824"/>
          </a:xfrm>
          <a:custGeom>
            <a:avLst/>
            <a:gdLst/>
            <a:ahLst/>
            <a:cxnLst/>
            <a:rect l="l" t="t" r="r" b="b"/>
            <a:pathLst>
              <a:path w="7566336" h="7671824">
                <a:moveTo>
                  <a:pt x="0" y="0"/>
                </a:moveTo>
                <a:lnTo>
                  <a:pt x="7566337" y="0"/>
                </a:lnTo>
                <a:lnTo>
                  <a:pt x="7566337" y="7671824"/>
                </a:lnTo>
                <a:lnTo>
                  <a:pt x="0" y="76718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TextBox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8428" y="959627"/>
            <a:ext cx="2299657" cy="800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6000">
                <a:solidFill>
                  <a:srgbClr val="EF7C3F"/>
                </a:solidFill>
                <a:latin typeface="Fascinate Bold"/>
              </a:rPr>
              <a:t>UPS!</a:t>
            </a:r>
          </a:p>
        </p:txBody>
      </p:sp>
      <p:grpSp>
        <p:nvGrpSpPr>
          <p:cNvPr id="15" name="Group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291229" y="-413446"/>
            <a:ext cx="625705" cy="625705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F7C3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7" name="Group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404318" y="168592"/>
            <a:ext cx="625705" cy="625705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F7C3F"/>
            </a:solidFill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2" name="Group 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24446" y="212259"/>
            <a:ext cx="3783168" cy="1343528"/>
            <a:chOff x="0" y="0"/>
            <a:chExt cx="5044224" cy="1791370"/>
          </a:xfrm>
        </p:grpSpPr>
        <p:sp>
          <p:nvSpPr>
            <p:cNvPr id="23" name="TextBox 23"/>
            <p:cNvSpPr txBox="1"/>
            <p:nvPr/>
          </p:nvSpPr>
          <p:spPr>
            <a:xfrm rot="-631409">
              <a:off x="64205" y="444992"/>
              <a:ext cx="2848128" cy="10954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45"/>
                </a:lnSpc>
              </a:pPr>
              <a:r>
                <a:rPr lang="en-US" sz="3175" spc="155" dirty="0">
                  <a:solidFill>
                    <a:srgbClr val="000000"/>
                  </a:solidFill>
                  <a:latin typeface="Now Bold"/>
                </a:rPr>
                <a:t>WEHIKUŁ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 rot="326799">
              <a:off x="2880763" y="32844"/>
              <a:ext cx="2132763" cy="8761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45"/>
                </a:lnSpc>
              </a:pPr>
              <a:r>
                <a:rPr lang="en-US" sz="3175" spc="155">
                  <a:solidFill>
                    <a:srgbClr val="000000"/>
                  </a:solidFill>
                  <a:latin typeface="Now Bold"/>
                </a:rPr>
                <a:t>CZASU</a:t>
              </a:r>
            </a:p>
          </p:txBody>
        </p:sp>
      </p:grpSp>
      <p:sp>
        <p:nvSpPr>
          <p:cNvPr id="20" name="TextBox 20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4267200" y="1562100"/>
            <a:ext cx="11723857" cy="1575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97"/>
              </a:lnSpc>
            </a:pP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Uwierz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, 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że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 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dziś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 </a:t>
            </a:r>
            <a:r>
              <a:rPr lang="pl-PL" sz="2212" spc="645" dirty="0">
                <a:solidFill>
                  <a:srgbClr val="DD6C30"/>
                </a:solidFill>
                <a:latin typeface="Now Bold Bold"/>
              </a:rPr>
              <a:t>m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oże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 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wydarzyć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 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się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 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wszystko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!</a:t>
            </a:r>
            <a:endParaRPr lang="pl-PL" sz="2212" spc="645" dirty="0">
              <a:solidFill>
                <a:srgbClr val="DD6C30"/>
              </a:solidFill>
              <a:latin typeface="Now Bold Bold"/>
            </a:endParaRPr>
          </a:p>
          <a:p>
            <a:pPr>
              <a:lnSpc>
                <a:spcPts val="3097"/>
              </a:lnSpc>
            </a:pP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 </a:t>
            </a:r>
          </a:p>
          <a:p>
            <a:pPr>
              <a:lnSpc>
                <a:spcPts val="3097"/>
              </a:lnSpc>
            </a:pP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Znalazłaś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/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znalazłeś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 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się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 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nagle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 w 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przyszłości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.</a:t>
            </a:r>
          </a:p>
          <a:p>
            <a:pPr>
              <a:lnSpc>
                <a:spcPts val="3097"/>
              </a:lnSpc>
            </a:pP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Upłynęło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 50 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lat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 od 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obecnej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 </a:t>
            </a:r>
            <a:r>
              <a:rPr lang="en-US" sz="2212" spc="645" dirty="0" err="1">
                <a:solidFill>
                  <a:srgbClr val="DD6C30"/>
                </a:solidFill>
                <a:latin typeface="Now Bold Bold"/>
              </a:rPr>
              <a:t>chwili</a:t>
            </a:r>
            <a:r>
              <a:rPr lang="en-US" sz="2212" spc="645" dirty="0">
                <a:solidFill>
                  <a:srgbClr val="DD6C30"/>
                </a:solidFill>
                <a:latin typeface="Now Bold Bold"/>
              </a:rPr>
              <a:t>...</a:t>
            </a:r>
          </a:p>
        </p:txBody>
      </p:sp>
      <p:sp>
        <p:nvSpPr>
          <p:cNvPr id="21" name="TextBox 21" descr="Jest rok? Masz lat?&#10;Co lubisz robić? Czym się zajmujesz?&#10;Co jest dla ciebie ważne?&#10;Gdzie spędzasz czas?&#10;Jakie rozrywki preferujesz?&#10;Gdzie wyjeżdżasz na wakacje?"/>
          <p:cNvSpPr txBox="1"/>
          <p:nvPr/>
        </p:nvSpPr>
        <p:spPr>
          <a:xfrm>
            <a:off x="4975940" y="3708131"/>
            <a:ext cx="8576476" cy="6379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2"/>
              </a:lnSpc>
            </a:pPr>
            <a:r>
              <a:rPr lang="en-US" sz="1994" spc="614" dirty="0">
                <a:solidFill>
                  <a:srgbClr val="000000"/>
                </a:solidFill>
                <a:latin typeface="Now Bold Bold"/>
              </a:rPr>
              <a:t>JEST ROK.........MASZ ....LAT.</a:t>
            </a:r>
          </a:p>
          <a:p>
            <a:pPr algn="ctr">
              <a:lnSpc>
                <a:spcPts val="2792"/>
              </a:lnSpc>
            </a:pPr>
            <a:endParaRPr lang="en-US" sz="1994" spc="614" dirty="0">
              <a:solidFill>
                <a:srgbClr val="000000"/>
              </a:solidFill>
              <a:latin typeface="Now Bold Bold"/>
            </a:endParaRPr>
          </a:p>
          <a:p>
            <a:pPr algn="ctr">
              <a:lnSpc>
                <a:spcPts val="2792"/>
              </a:lnSpc>
            </a:pPr>
            <a:endParaRPr lang="en-US" sz="1994" spc="614" dirty="0">
              <a:solidFill>
                <a:srgbClr val="000000"/>
              </a:solidFill>
              <a:latin typeface="Now Bold Bold"/>
            </a:endParaRPr>
          </a:p>
          <a:p>
            <a:pPr algn="ctr">
              <a:lnSpc>
                <a:spcPts val="2792"/>
              </a:lnSpc>
            </a:pPr>
            <a:r>
              <a:rPr lang="en-US" sz="1994" spc="614" dirty="0">
                <a:solidFill>
                  <a:srgbClr val="000000"/>
                </a:solidFill>
                <a:latin typeface="Now Bold Bold"/>
              </a:rPr>
              <a:t>CO LUBISZ ROBIĆ? CZYM SIĘ ZAJMUJESZ? </a:t>
            </a:r>
          </a:p>
          <a:p>
            <a:pPr algn="ctr">
              <a:lnSpc>
                <a:spcPts val="2792"/>
              </a:lnSpc>
            </a:pPr>
            <a:endParaRPr lang="en-US" sz="1994" spc="614" dirty="0">
              <a:solidFill>
                <a:srgbClr val="000000"/>
              </a:solidFill>
              <a:latin typeface="Now Bold Bold"/>
            </a:endParaRPr>
          </a:p>
          <a:p>
            <a:pPr algn="ctr">
              <a:lnSpc>
                <a:spcPts val="2792"/>
              </a:lnSpc>
            </a:pPr>
            <a:r>
              <a:rPr lang="en-US" sz="1994" spc="614" dirty="0">
                <a:solidFill>
                  <a:srgbClr val="000000"/>
                </a:solidFill>
                <a:latin typeface="Now Bold Bold"/>
              </a:rPr>
              <a:t>................................................</a:t>
            </a:r>
          </a:p>
          <a:p>
            <a:pPr algn="ctr">
              <a:lnSpc>
                <a:spcPts val="2792"/>
              </a:lnSpc>
            </a:pPr>
            <a:r>
              <a:rPr lang="en-US" sz="1994" spc="614" dirty="0">
                <a:solidFill>
                  <a:srgbClr val="000000"/>
                </a:solidFill>
                <a:latin typeface="Now Bold Bold"/>
              </a:rPr>
              <a:t>CO JEST DLA CIEBIE WAŻNE?</a:t>
            </a:r>
          </a:p>
          <a:p>
            <a:pPr algn="ctr">
              <a:lnSpc>
                <a:spcPts val="2792"/>
              </a:lnSpc>
            </a:pPr>
            <a:endParaRPr lang="en-US" sz="1994" spc="614" dirty="0">
              <a:solidFill>
                <a:srgbClr val="000000"/>
              </a:solidFill>
              <a:latin typeface="Now Bold Bold"/>
            </a:endParaRPr>
          </a:p>
          <a:p>
            <a:pPr algn="ctr">
              <a:lnSpc>
                <a:spcPts val="2792"/>
              </a:lnSpc>
            </a:pPr>
            <a:r>
              <a:rPr lang="en-US" sz="1994" spc="614" dirty="0">
                <a:solidFill>
                  <a:srgbClr val="000000"/>
                </a:solidFill>
                <a:latin typeface="Now Bold Bold"/>
              </a:rPr>
              <a:t>................................................</a:t>
            </a:r>
          </a:p>
          <a:p>
            <a:pPr algn="ctr">
              <a:lnSpc>
                <a:spcPts val="2792"/>
              </a:lnSpc>
            </a:pPr>
            <a:r>
              <a:rPr lang="en-US" sz="1994" spc="614" dirty="0">
                <a:solidFill>
                  <a:srgbClr val="000000"/>
                </a:solidFill>
                <a:latin typeface="Now Bold Bold"/>
              </a:rPr>
              <a:t>GDZIE SPĘDZASZ CZAS? </a:t>
            </a:r>
          </a:p>
          <a:p>
            <a:pPr algn="ctr">
              <a:lnSpc>
                <a:spcPts val="2792"/>
              </a:lnSpc>
            </a:pPr>
            <a:endParaRPr lang="en-US" sz="1994" spc="614" dirty="0">
              <a:solidFill>
                <a:srgbClr val="000000"/>
              </a:solidFill>
              <a:latin typeface="Now Bold Bold"/>
            </a:endParaRPr>
          </a:p>
          <a:p>
            <a:pPr algn="ctr">
              <a:lnSpc>
                <a:spcPts val="2792"/>
              </a:lnSpc>
            </a:pPr>
            <a:r>
              <a:rPr lang="en-US" sz="1994" spc="614" dirty="0">
                <a:solidFill>
                  <a:srgbClr val="000000"/>
                </a:solidFill>
                <a:latin typeface="Now Bold Bold"/>
              </a:rPr>
              <a:t>.................................................</a:t>
            </a:r>
          </a:p>
          <a:p>
            <a:pPr algn="ctr">
              <a:lnSpc>
                <a:spcPts val="2792"/>
              </a:lnSpc>
            </a:pPr>
            <a:r>
              <a:rPr lang="en-US" sz="1994" spc="614" dirty="0">
                <a:solidFill>
                  <a:srgbClr val="000000"/>
                </a:solidFill>
                <a:latin typeface="Now Bold Bold"/>
              </a:rPr>
              <a:t>JAKIE ROZRYWKI PREFERUJESZ? </a:t>
            </a:r>
          </a:p>
          <a:p>
            <a:pPr algn="ctr">
              <a:lnSpc>
                <a:spcPts val="2792"/>
              </a:lnSpc>
            </a:pPr>
            <a:endParaRPr lang="en-US" sz="1994" spc="614" dirty="0">
              <a:solidFill>
                <a:srgbClr val="000000"/>
              </a:solidFill>
              <a:latin typeface="Now Bold Bold"/>
            </a:endParaRPr>
          </a:p>
          <a:p>
            <a:pPr algn="ctr">
              <a:lnSpc>
                <a:spcPts val="2792"/>
              </a:lnSpc>
            </a:pPr>
            <a:r>
              <a:rPr lang="en-US" sz="1994" spc="614" dirty="0">
                <a:solidFill>
                  <a:srgbClr val="000000"/>
                </a:solidFill>
                <a:latin typeface="Now Bold Bold"/>
              </a:rPr>
              <a:t>.................................................</a:t>
            </a:r>
          </a:p>
          <a:p>
            <a:pPr algn="ctr">
              <a:lnSpc>
                <a:spcPts val="2792"/>
              </a:lnSpc>
            </a:pPr>
            <a:r>
              <a:rPr lang="en-US" sz="1994" spc="614" dirty="0">
                <a:solidFill>
                  <a:srgbClr val="000000"/>
                </a:solidFill>
                <a:latin typeface="Now Bold Bold"/>
              </a:rPr>
              <a:t>GDZIE WYJEŻDŻASZ NA WAKACJE?</a:t>
            </a:r>
          </a:p>
          <a:p>
            <a:pPr algn="ctr">
              <a:lnSpc>
                <a:spcPts val="2792"/>
              </a:lnSpc>
            </a:pPr>
            <a:endParaRPr lang="en-US" sz="1994" spc="614" dirty="0">
              <a:solidFill>
                <a:srgbClr val="000000"/>
              </a:solidFill>
              <a:latin typeface="Now Bold Bold"/>
            </a:endParaRPr>
          </a:p>
          <a:p>
            <a:pPr algn="ctr">
              <a:lnSpc>
                <a:spcPts val="2792"/>
              </a:lnSpc>
            </a:pPr>
            <a:r>
              <a:rPr lang="en-US" sz="1994" spc="614" dirty="0">
                <a:solidFill>
                  <a:srgbClr val="000000"/>
                </a:solidFill>
                <a:latin typeface="Now Bold Bold"/>
              </a:rPr>
              <a:t>................................................</a:t>
            </a:r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3DF3AA78-C5B1-C80D-3CE5-859019BCC6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dirty="0"/>
              <a:t>Wehikuł czasu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5EAE3D2026A544C830B05C9D67ED209" ma:contentTypeVersion="14" ma:contentTypeDescription="Utwórz nowy dokument." ma:contentTypeScope="" ma:versionID="245e878fc096aee137545eb32fb58737">
  <xsd:schema xmlns:xsd="http://www.w3.org/2001/XMLSchema" xmlns:xs="http://www.w3.org/2001/XMLSchema" xmlns:p="http://schemas.microsoft.com/office/2006/metadata/properties" xmlns:ns2="cd412cd0-5f52-4f51-abc9-7df49f10145c" xmlns:ns3="f31e144d-8db4-48cd-95c2-7b9caf1849df" targetNamespace="http://schemas.microsoft.com/office/2006/metadata/properties" ma:root="true" ma:fieldsID="1035201f809c9f9fd78f5b93394ad73a" ns2:_="" ns3:_="">
    <xsd:import namespace="cd412cd0-5f52-4f51-abc9-7df49f10145c"/>
    <xsd:import namespace="f31e144d-8db4-48cd-95c2-7b9caf1849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412cd0-5f52-4f51-abc9-7df49f10145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Tagi obrazów" ma:readOnly="false" ma:fieldId="{5cf76f15-5ced-4ddc-b409-7134ff3c332f}" ma:taxonomyMulti="true" ma:sspId="308dee71-dfd1-46bf-bb76-327aefb6513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1e144d-8db4-48cd-95c2-7b9caf1849d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dbb2af9e-c981-4c15-b995-64b6b652dcc1}" ma:internalName="TaxCatchAll" ma:showField="CatchAllData" ma:web="f31e144d-8db4-48cd-95c2-7b9caf1849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31e144d-8db4-48cd-95c2-7b9caf1849df" xsi:nil="true"/>
    <lcf76f155ced4ddcb4097134ff3c332f xmlns="cd412cd0-5f52-4f51-abc9-7df49f10145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74C1C1B-7871-47C3-8CC7-1663C10F52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DA6E153-870D-41E6-B8F9-AD44D481EBAE}"/>
</file>

<file path=customXml/itemProps3.xml><?xml version="1.0" encoding="utf-8"?>
<ds:datastoreItem xmlns:ds="http://schemas.openxmlformats.org/officeDocument/2006/customXml" ds:itemID="{620B9733-32D1-4DFC-97A1-4827033063B6}">
  <ds:schemaRefs>
    <ds:schemaRef ds:uri="http://schemas.microsoft.com/office/2006/metadata/properties"/>
    <ds:schemaRef ds:uri="http://schemas.microsoft.com/office/infopath/2007/PartnerControls"/>
    <ds:schemaRef ds:uri="f31e144d-8db4-48cd-95c2-7b9caf1849df"/>
    <ds:schemaRef ds:uri="cd412cd0-5f52-4f51-abc9-7df49f10145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893</Words>
  <Application>Microsoft Office PowerPoint</Application>
  <PresentationFormat>Niestandardowy</PresentationFormat>
  <Paragraphs>120</Paragraphs>
  <Slides>12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21" baseType="lpstr">
      <vt:lpstr>Bukhari Script</vt:lpstr>
      <vt:lpstr>Fascinate Bold</vt:lpstr>
      <vt:lpstr>Kalam Bold</vt:lpstr>
      <vt:lpstr>Now Bold Bold</vt:lpstr>
      <vt:lpstr>Arial</vt:lpstr>
      <vt:lpstr>Calibri</vt:lpstr>
      <vt:lpstr>Open Sans Bold</vt:lpstr>
      <vt:lpstr>Now Bold</vt:lpstr>
      <vt:lpstr>Office Theme</vt:lpstr>
      <vt:lpstr>Gero Hero</vt:lpstr>
      <vt:lpstr>Cześć</vt:lpstr>
      <vt:lpstr>Cześć</vt:lpstr>
      <vt:lpstr>Skojarzenia ze starością</vt:lpstr>
      <vt:lpstr>Bezludna wyspa</vt:lpstr>
      <vt:lpstr>Międzygeneracyjny portal</vt:lpstr>
      <vt:lpstr>Srebrne tsunami</vt:lpstr>
      <vt:lpstr>Srebrna gospodarka</vt:lpstr>
      <vt:lpstr>Wehikuł czasu</vt:lpstr>
      <vt:lpstr>Wehikuł czasu</vt:lpstr>
      <vt:lpstr>Na następnej lekcji zaprosimy cię do pewnego wyzwania</vt:lpstr>
      <vt:lpstr>Projekt innowacyjny „Gerohero - znajdź w starości zawód przyszłości” realizowany jest w ramach projektu grantowego  „Transferhub Inkubator innowacji społecznych w obszarze zatrudnienia”,www.transferhub.pl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- LEKCJA I</dc:title>
  <dc:creator>wero</dc:creator>
  <cp:lastModifiedBy>Maciej Koczanowicz</cp:lastModifiedBy>
  <cp:revision>8</cp:revision>
  <dcterms:created xsi:type="dcterms:W3CDTF">2006-08-16T00:00:00Z</dcterms:created>
  <dcterms:modified xsi:type="dcterms:W3CDTF">2023-09-08T12:04:09Z</dcterms:modified>
  <dc:identifier>DAEtS4cA4-0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0x01010065EAE3D2026A544C830B05C9D67ED209</vt:lpwstr>
  </property>
</Properties>
</file>