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8288000" cy="10287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Now Bold" panose="020B0604020202020204" charset="-18"/>
      <p:regular r:id="rId17"/>
    </p:embeddedFont>
    <p:embeddedFont>
      <p:font typeface="Now Bold Bold" panose="020B0604020202020204" charset="-18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53" autoAdjust="0"/>
    <p:restoredTop sz="86441" autoAdjust="0"/>
  </p:normalViewPr>
  <p:slideViewPr>
    <p:cSldViewPr>
      <p:cViewPr varScale="1">
        <p:scale>
          <a:sx n="64" d="100"/>
          <a:sy n="64" d="100"/>
        </p:scale>
        <p:origin x="76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454E0C-97F5-4371-88D7-0D4FA6B1ED76}" type="datetimeFigureOut">
              <a:rPr lang="pl-PL" smtClean="0"/>
              <a:t>08.09.2023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970FC5-5C28-47CE-AD39-30FBFD40E5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3731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970FC5-5C28-47CE-AD39-30FBFD40E5FC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1522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12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20.png"/><Relationship Id="rId5" Type="http://schemas.openxmlformats.org/officeDocument/2006/relationships/image" Target="../media/image10.sv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.png"/><Relationship Id="rId7" Type="http://schemas.openxmlformats.org/officeDocument/2006/relationships/image" Target="../media/image2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hyperlink" Target="http://www.transferhub.pl/" TargetMode="External"/><Relationship Id="rId4" Type="http://schemas.openxmlformats.org/officeDocument/2006/relationships/hyperlink" Target="https://creativecommons.org/licenses/by/4.0/deed.p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2738042" y="-2732786"/>
            <a:ext cx="9529867" cy="7945527"/>
          </a:xfrm>
          <a:custGeom>
            <a:avLst/>
            <a:gdLst/>
            <a:ahLst/>
            <a:cxnLst/>
            <a:rect l="l" t="t" r="r" b="b"/>
            <a:pathLst>
              <a:path w="9529867" h="7945527">
                <a:moveTo>
                  <a:pt x="0" y="0"/>
                </a:moveTo>
                <a:lnTo>
                  <a:pt x="9529867" y="0"/>
                </a:lnTo>
                <a:lnTo>
                  <a:pt x="9529867" y="7945526"/>
                </a:lnTo>
                <a:lnTo>
                  <a:pt x="0" y="79455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 descr="Centrum Edukacji Gerontologicznej"/>
          <p:cNvSpPr/>
          <p:nvPr/>
        </p:nvSpPr>
        <p:spPr>
          <a:xfrm>
            <a:off x="281342" y="653576"/>
            <a:ext cx="2725091" cy="847049"/>
          </a:xfrm>
          <a:custGeom>
            <a:avLst/>
            <a:gdLst/>
            <a:ahLst/>
            <a:cxnLst/>
            <a:rect l="l" t="t" r="r" b="b"/>
            <a:pathLst>
              <a:path w="2725091" h="847049">
                <a:moveTo>
                  <a:pt x="0" y="0"/>
                </a:moveTo>
                <a:lnTo>
                  <a:pt x="2725092" y="0"/>
                </a:lnTo>
                <a:lnTo>
                  <a:pt x="2725092" y="847049"/>
                </a:lnTo>
                <a:lnTo>
                  <a:pt x="0" y="8470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 descr="Gero Hero"/>
          <p:cNvSpPr/>
          <p:nvPr/>
        </p:nvSpPr>
        <p:spPr>
          <a:xfrm>
            <a:off x="4854691" y="1909781"/>
            <a:ext cx="8232000" cy="5983635"/>
          </a:xfrm>
          <a:custGeom>
            <a:avLst/>
            <a:gdLst/>
            <a:ahLst/>
            <a:cxnLst/>
            <a:rect l="l" t="t" r="r" b="b"/>
            <a:pathLst>
              <a:path w="8232000" h="5983635">
                <a:moveTo>
                  <a:pt x="0" y="0"/>
                </a:moveTo>
                <a:lnTo>
                  <a:pt x="8231999" y="0"/>
                </a:lnTo>
                <a:lnTo>
                  <a:pt x="8231999" y="5983634"/>
                </a:lnTo>
                <a:lnTo>
                  <a:pt x="0" y="59836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TextBox 6" descr="Znajdź w starości zawód przyszłości"/>
          <p:cNvSpPr txBox="1"/>
          <p:nvPr/>
        </p:nvSpPr>
        <p:spPr>
          <a:xfrm rot="-1498924">
            <a:off x="4457011" y="7183670"/>
            <a:ext cx="11404613" cy="842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2"/>
              </a:lnSpc>
            </a:pPr>
            <a:r>
              <a:rPr lang="en-US" sz="2253" spc="653" dirty="0">
                <a:solidFill>
                  <a:srgbClr val="000000"/>
                </a:solidFill>
                <a:latin typeface="Now Bold Bold"/>
              </a:rPr>
              <a:t>ZNAJDŹ W STAROŚCI ZAWÓD PRZYSZŁOŚCI</a:t>
            </a:r>
          </a:p>
          <a:p>
            <a:pPr algn="ctr">
              <a:lnSpc>
                <a:spcPts val="3492"/>
              </a:lnSpc>
            </a:pPr>
            <a:endParaRPr lang="en-US" sz="2253" spc="653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7" name="Freeform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5400000">
            <a:off x="12075735" y="1423906"/>
            <a:ext cx="12424531" cy="7439188"/>
          </a:xfrm>
          <a:custGeom>
            <a:avLst/>
            <a:gdLst/>
            <a:ahLst/>
            <a:cxnLst/>
            <a:rect l="l" t="t" r="r" b="b"/>
            <a:pathLst>
              <a:path w="12424531" h="7439188">
                <a:moveTo>
                  <a:pt x="0" y="0"/>
                </a:moveTo>
                <a:lnTo>
                  <a:pt x="12424530" y="0"/>
                </a:lnTo>
                <a:lnTo>
                  <a:pt x="12424530" y="7439188"/>
                </a:lnTo>
                <a:lnTo>
                  <a:pt x="0" y="743918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12" name="Group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80445" y="1818664"/>
            <a:ext cx="91117" cy="91117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4" name="Group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631227" y="2180831"/>
            <a:ext cx="91117" cy="91117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6" name="Group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56307" y="1909781"/>
            <a:ext cx="91117" cy="91117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8" name="Group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7365" y="5212740"/>
            <a:ext cx="91117" cy="91117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0" name="Group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193823" y="1773105"/>
            <a:ext cx="91117" cy="91117"/>
            <a:chOff x="0" y="0"/>
            <a:chExt cx="6350000" cy="6350000"/>
          </a:xfrm>
        </p:grpSpPr>
        <p:sp>
          <p:nvSpPr>
            <p:cNvPr id="21" name="Freeform 2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2" name="Group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947424" y="2379726"/>
            <a:ext cx="91117" cy="91117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4" name="Group 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81342" y="5303857"/>
            <a:ext cx="91117" cy="91117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6" name="Group 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55156" y="5512260"/>
            <a:ext cx="91117" cy="91117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8" name="Group 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380690" y="3498608"/>
            <a:ext cx="91117" cy="91117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0" name="Group 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4353" y="4588465"/>
            <a:ext cx="244129" cy="244129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2" name="Group 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026892" y="4410734"/>
            <a:ext cx="244129" cy="299795"/>
            <a:chOff x="0" y="0"/>
            <a:chExt cx="6350000" cy="6350000"/>
          </a:xfrm>
        </p:grpSpPr>
        <p:sp>
          <p:nvSpPr>
            <p:cNvPr id="33" name="Freeform 3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4" name="Group 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095289" y="4448699"/>
            <a:ext cx="139766" cy="139766"/>
            <a:chOff x="0" y="0"/>
            <a:chExt cx="6350000" cy="6350000"/>
          </a:xfrm>
        </p:grpSpPr>
        <p:sp>
          <p:nvSpPr>
            <p:cNvPr id="35" name="Freeform 3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6" name="Group 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3157" y="4692828"/>
            <a:ext cx="139766" cy="139766"/>
            <a:chOff x="0" y="0"/>
            <a:chExt cx="6350000" cy="6350000"/>
          </a:xfrm>
        </p:grpSpPr>
        <p:sp>
          <p:nvSpPr>
            <p:cNvPr id="37" name="Freeform 3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8" name="TextBox 38" descr="Lekcja 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 rot="-1498924">
            <a:off x="4984439" y="7902891"/>
            <a:ext cx="11404613" cy="84280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49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53" b="0" i="0" u="none" strike="noStrike" kern="1200" cap="none" spc="653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LEKCJA II</a:t>
            </a:r>
          </a:p>
          <a:p>
            <a:pPr marL="0" marR="0" lvl="0" indent="0" algn="ctr" defTabSz="914400" rtl="0" eaLnBrk="1" fontAlgn="auto" latinLnBrk="0" hangingPunct="1">
              <a:lnSpc>
                <a:spcPts val="349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53" b="0" i="0" u="none" strike="noStrike" kern="1200" cap="none" spc="653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w Bold Bold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221957">
            <a:off x="-2185337" y="8101663"/>
            <a:ext cx="4370673" cy="4370673"/>
          </a:xfrm>
          <a:custGeom>
            <a:avLst/>
            <a:gdLst/>
            <a:ahLst/>
            <a:cxnLst/>
            <a:rect l="l" t="t" r="r" b="b"/>
            <a:pathLst>
              <a:path w="4370673" h="4370673">
                <a:moveTo>
                  <a:pt x="0" y="0"/>
                </a:moveTo>
                <a:lnTo>
                  <a:pt x="4370674" y="0"/>
                </a:lnTo>
                <a:lnTo>
                  <a:pt x="4370674" y="4370674"/>
                </a:lnTo>
                <a:lnTo>
                  <a:pt x="0" y="43706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TextBox 6"/>
          <p:cNvSpPr txBox="1"/>
          <p:nvPr/>
        </p:nvSpPr>
        <p:spPr>
          <a:xfrm>
            <a:off x="3470167" y="868550"/>
            <a:ext cx="11347665" cy="426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03"/>
              </a:lnSpc>
              <a:spcBef>
                <a:spcPct val="0"/>
              </a:spcBef>
            </a:pPr>
            <a:r>
              <a:rPr lang="en-US" sz="2799" spc="811" dirty="0" err="1">
                <a:solidFill>
                  <a:srgbClr val="000000"/>
                </a:solidFill>
                <a:latin typeface="Now Bold Bold"/>
              </a:rPr>
              <a:t>Zadanie</a:t>
            </a:r>
            <a:r>
              <a:rPr lang="en-US" sz="2799" spc="811" dirty="0">
                <a:solidFill>
                  <a:srgbClr val="000000"/>
                </a:solidFill>
                <a:latin typeface="Now Bold Bold"/>
              </a:rPr>
              <a:t> - </a:t>
            </a:r>
            <a:r>
              <a:rPr lang="en-US" sz="2799" spc="811" dirty="0" err="1">
                <a:solidFill>
                  <a:srgbClr val="000000"/>
                </a:solidFill>
                <a:latin typeface="Now Bold Bold"/>
              </a:rPr>
              <a:t>doświadczanie</a:t>
            </a:r>
            <a:endParaRPr lang="en-US" sz="2799" spc="811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4" name="TextBox 4"/>
          <p:cNvSpPr txBox="1">
            <a:spLocks noGrp="1"/>
          </p:cNvSpPr>
          <p:nvPr>
            <p:ph type="title" idx="4294967295"/>
          </p:nvPr>
        </p:nvSpPr>
        <p:spPr>
          <a:xfrm>
            <a:off x="5876185" y="2324100"/>
            <a:ext cx="6535630" cy="13357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21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20" b="0" i="0" u="none" strike="noStrike" kern="1200" cap="none" spc="1281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Symulator</a:t>
            </a:r>
            <a:r>
              <a:rPr kumimoji="0" lang="en-US" sz="4420" b="0" i="0" u="none" strike="noStrike" kern="1200" cap="none" spc="1281" normalizeH="0" baseline="0" noProof="0" dirty="0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  <a:r>
              <a:rPr kumimoji="0" lang="en-US" sz="4420" b="0" i="0" u="none" strike="noStrike" kern="1200" cap="none" spc="1281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starości</a:t>
            </a:r>
            <a:endParaRPr kumimoji="0" lang="en-US" sz="4420" b="0" i="0" u="none" strike="noStrike" kern="1200" cap="none" spc="1281" normalizeH="0" baseline="0" noProof="0" dirty="0">
              <a:ln>
                <a:noFill/>
              </a:ln>
              <a:solidFill>
                <a:srgbClr val="E4560A"/>
              </a:solidFill>
              <a:effectLst/>
              <a:uLnTx/>
              <a:uFillTx/>
              <a:latin typeface="Now Bold Bold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700772" y="4838700"/>
            <a:ext cx="14266326" cy="4922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Now Bold"/>
              </a:rPr>
              <a:t>Aby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dostrzec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starość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trzeba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ją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najpierw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zrozumieć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rgbClr val="000000"/>
                </a:solidFill>
                <a:latin typeface="Now Bold"/>
              </a:rPr>
              <a:t>Żeby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coś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zrozumieć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czasem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najlepiej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samemu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to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przeżyć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rgbClr val="000000"/>
                </a:solidFill>
                <a:latin typeface="Now Bold"/>
              </a:rPr>
              <a:t>Twoją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misją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jest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własnoręczne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wykonanie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symulatora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starości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który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pozwoli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ci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doświadczyć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różnych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trudności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fizycznych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pl-PL" sz="2800" dirty="0">
                <a:solidFill>
                  <a:srgbClr val="000000"/>
                </a:solidFill>
                <a:latin typeface="Now Bold"/>
              </a:rPr>
              <a:t>z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jakimi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borykać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osoba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starsza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codziennym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"/>
              </a:rPr>
              <a:t>życiu</a:t>
            </a:r>
            <a:r>
              <a:rPr lang="en-US" sz="28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 algn="ctr">
              <a:lnSpc>
                <a:spcPts val="3276"/>
              </a:lnSpc>
            </a:pPr>
            <a:endParaRPr lang="en-US" sz="2100" spc="325" dirty="0">
              <a:solidFill>
                <a:srgbClr val="000000"/>
              </a:solidFill>
              <a:latin typeface="Now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221957">
            <a:off x="-2185337" y="8101663"/>
            <a:ext cx="4370673" cy="4370673"/>
          </a:xfrm>
          <a:custGeom>
            <a:avLst/>
            <a:gdLst/>
            <a:ahLst/>
            <a:cxnLst/>
            <a:rect l="l" t="t" r="r" b="b"/>
            <a:pathLst>
              <a:path w="4370673" h="4370673">
                <a:moveTo>
                  <a:pt x="0" y="0"/>
                </a:moveTo>
                <a:lnTo>
                  <a:pt x="4370674" y="0"/>
                </a:lnTo>
                <a:lnTo>
                  <a:pt x="4370674" y="4370674"/>
                </a:lnTo>
                <a:lnTo>
                  <a:pt x="0" y="43706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TextBox 4"/>
          <p:cNvSpPr txBox="1">
            <a:spLocks noGrp="1"/>
          </p:cNvSpPr>
          <p:nvPr>
            <p:ph type="title" idx="4294967295"/>
          </p:nvPr>
        </p:nvSpPr>
        <p:spPr>
          <a:xfrm>
            <a:off x="5876185" y="627309"/>
            <a:ext cx="6535630" cy="13357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21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20" b="0" i="0" u="none" strike="noStrike" kern="1200" cap="none" spc="1281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Symulator</a:t>
            </a:r>
            <a:r>
              <a:rPr kumimoji="0" lang="en-US" sz="4420" b="0" i="0" u="none" strike="noStrike" kern="1200" cap="none" spc="1281" normalizeH="0" baseline="0" noProof="0" dirty="0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  <a:r>
              <a:rPr kumimoji="0" lang="en-US" sz="4420" b="0" i="0" u="none" strike="noStrike" kern="1200" cap="none" spc="1281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starości</a:t>
            </a:r>
            <a:endParaRPr kumimoji="0" lang="en-US" sz="4420" b="0" i="0" u="none" strike="noStrike" kern="1200" cap="none" spc="1281" normalizeH="0" baseline="0" noProof="0" dirty="0">
              <a:ln>
                <a:noFill/>
              </a:ln>
              <a:solidFill>
                <a:srgbClr val="E4560A"/>
              </a:solidFill>
              <a:effectLst/>
              <a:uLnTx/>
              <a:uFillTx/>
              <a:latin typeface="Now Bold Bold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667000" y="1954987"/>
            <a:ext cx="11852425" cy="8031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76"/>
              </a:lnSpc>
            </a:pPr>
            <a:endParaRPr dirty="0"/>
          </a:p>
          <a:p>
            <a:pPr algn="ctr">
              <a:lnSpc>
                <a:spcPts val="3276"/>
              </a:lnSpc>
            </a:pPr>
            <a:endParaRPr dirty="0"/>
          </a:p>
          <a:p>
            <a:pPr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Now Bold"/>
              </a:rPr>
              <a:t>Do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tego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ćwiczenia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będą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potrzebne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ci np.: </a:t>
            </a:r>
          </a:p>
          <a:p>
            <a:pPr>
              <a:lnSpc>
                <a:spcPct val="150000"/>
              </a:lnSpc>
            </a:pPr>
            <a:r>
              <a:rPr lang="pl-PL" sz="2100" dirty="0">
                <a:solidFill>
                  <a:srgbClr val="000000"/>
                </a:solidFill>
                <a:latin typeface="Now Bold"/>
              </a:rPr>
              <a:t>g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umki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recepturki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patyczki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do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uszu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/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kredki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/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ołówki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wata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lub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zatyczki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do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uszu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rękawice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kuchenne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lub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narciarskie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okulary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"0" (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mogą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być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bhp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lub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przeciwsłoneczne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), folia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bąbelkowa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/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aluminiowa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4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bandaże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elastyczne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ciężki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plecak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21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Now Bold"/>
              </a:rPr>
              <a:t>Możesz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np., </a:t>
            </a:r>
            <a:r>
              <a:rPr lang="pl-PL" sz="2100" dirty="0">
                <a:solidFill>
                  <a:srgbClr val="000000"/>
                </a:solidFill>
                <a:latin typeface="Now Bold"/>
              </a:rPr>
              <a:t>u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żywając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gumek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usztywnić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palce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patyczkami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a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kolana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bandażem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elastycznym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Now Bold"/>
              </a:rPr>
              <a:t>Ograniczyć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sprawność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rąk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przez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założenie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grubych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rękawic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Now Bold"/>
              </a:rPr>
              <a:t>Zmniejszyć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pole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widzenia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lub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zasymulować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choroby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wzroku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przez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naklejenie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folii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bąbelkowej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lub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aluminiowej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wyciętym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małym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otworem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Now Bold"/>
              </a:rPr>
              <a:t>Aby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ograniczyć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zmysł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słuchu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zatkaj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uszy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watą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lub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użyj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specjalnych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zatyczek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pl-PL" sz="2100" dirty="0">
                <a:solidFill>
                  <a:srgbClr val="000000"/>
                </a:solidFill>
                <a:latin typeface="Now Bold"/>
              </a:rPr>
              <a:t>Załóż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ciężki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plecak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21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masz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jeszcze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jakiś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inny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Now Bold"/>
              </a:rPr>
              <a:t>pomysł</a:t>
            </a:r>
            <a:r>
              <a:rPr lang="en-US" sz="2100" dirty="0">
                <a:solidFill>
                  <a:srgbClr val="000000"/>
                </a:solidFill>
                <a:latin typeface="Now Bold"/>
              </a:rPr>
              <a:t>?</a:t>
            </a:r>
          </a:p>
          <a:p>
            <a:pPr algn="ctr">
              <a:lnSpc>
                <a:spcPts val="3276"/>
              </a:lnSpc>
            </a:pPr>
            <a:endParaRPr lang="en-US" sz="2100" spc="325" dirty="0">
              <a:solidFill>
                <a:srgbClr val="000000"/>
              </a:solidFill>
              <a:latin typeface="Now 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TextBox 3"/>
          <p:cNvSpPr txBox="1">
            <a:spLocks noGrp="1"/>
          </p:cNvSpPr>
          <p:nvPr>
            <p:ph type="title" idx="4294967295"/>
          </p:nvPr>
        </p:nvSpPr>
        <p:spPr>
          <a:xfrm>
            <a:off x="5876185" y="627309"/>
            <a:ext cx="6535630" cy="13357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21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20" b="0" i="0" u="none" strike="noStrike" kern="1200" cap="none" spc="1281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Symulator</a:t>
            </a:r>
            <a:r>
              <a:rPr kumimoji="0" lang="en-US" sz="4420" b="0" i="0" u="none" strike="noStrike" kern="1200" cap="none" spc="1281" normalizeH="0" baseline="0" noProof="0" dirty="0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  <a:r>
              <a:rPr kumimoji="0" lang="en-US" sz="4420" b="0" i="0" u="none" strike="noStrike" kern="1200" cap="none" spc="1281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starości</a:t>
            </a:r>
            <a:endParaRPr kumimoji="0" lang="en-US" sz="4420" b="0" i="0" u="none" strike="noStrike" kern="1200" cap="none" spc="1281" normalizeH="0" baseline="0" noProof="0" dirty="0">
              <a:ln>
                <a:noFill/>
              </a:ln>
              <a:solidFill>
                <a:srgbClr val="E4560A"/>
              </a:solidFill>
              <a:effectLst/>
              <a:uLnTx/>
              <a:uFillTx/>
              <a:latin typeface="Now Bold Bold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3327241">
            <a:off x="4817340" y="-1064930"/>
            <a:ext cx="15988061" cy="15148688"/>
          </a:xfrm>
          <a:custGeom>
            <a:avLst/>
            <a:gdLst/>
            <a:ahLst/>
            <a:cxnLst/>
            <a:rect l="l" t="t" r="r" b="b"/>
            <a:pathLst>
              <a:path w="15988061" h="15148688">
                <a:moveTo>
                  <a:pt x="0" y="0"/>
                </a:moveTo>
                <a:lnTo>
                  <a:pt x="15988061" y="0"/>
                </a:lnTo>
                <a:lnTo>
                  <a:pt x="15988061" y="15148688"/>
                </a:lnTo>
                <a:lnTo>
                  <a:pt x="0" y="151486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TextBox 11"/>
          <p:cNvSpPr txBox="1"/>
          <p:nvPr/>
        </p:nvSpPr>
        <p:spPr>
          <a:xfrm>
            <a:off x="3980103" y="2068592"/>
            <a:ext cx="10868653" cy="319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77"/>
              </a:lnSpc>
              <a:spcBef>
                <a:spcPct val="0"/>
              </a:spcBef>
            </a:pPr>
            <a:r>
              <a:rPr lang="en-US" sz="2100" spc="609" dirty="0" err="1">
                <a:solidFill>
                  <a:srgbClr val="000000"/>
                </a:solidFill>
                <a:latin typeface="Now Bold"/>
              </a:rPr>
              <a:t>Postępuj</a:t>
            </a:r>
            <a:r>
              <a:rPr lang="en-US" sz="2100" spc="60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spc="609" dirty="0" err="1">
                <a:solidFill>
                  <a:srgbClr val="000000"/>
                </a:solidFill>
                <a:latin typeface="Now Bold"/>
              </a:rPr>
              <a:t>według</a:t>
            </a:r>
            <a:r>
              <a:rPr lang="en-US" sz="2100" spc="60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spc="609" dirty="0" err="1">
                <a:solidFill>
                  <a:srgbClr val="000000"/>
                </a:solidFill>
                <a:latin typeface="Now Bold"/>
              </a:rPr>
              <a:t>poniższych</a:t>
            </a:r>
            <a:r>
              <a:rPr lang="en-US" sz="2100" spc="60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100" spc="609" dirty="0" err="1">
                <a:solidFill>
                  <a:srgbClr val="000000"/>
                </a:solidFill>
                <a:latin typeface="Now Bold"/>
              </a:rPr>
              <a:t>wskazówek</a:t>
            </a:r>
            <a:r>
              <a:rPr lang="en-US" sz="2100" spc="609" dirty="0">
                <a:solidFill>
                  <a:srgbClr val="000000"/>
                </a:solidFill>
                <a:latin typeface="Now Bold"/>
              </a:rPr>
              <a:t>. </a:t>
            </a:r>
          </a:p>
        </p:txBody>
      </p:sp>
      <p:sp>
        <p:nvSpPr>
          <p:cNvPr id="5" name="Freeform 5" descr="Wytnij folię bąbelkową i naklej ją na okulary."/>
          <p:cNvSpPr/>
          <p:nvPr/>
        </p:nvSpPr>
        <p:spPr>
          <a:xfrm>
            <a:off x="4207836" y="3068431"/>
            <a:ext cx="3154931" cy="4150139"/>
          </a:xfrm>
          <a:custGeom>
            <a:avLst/>
            <a:gdLst/>
            <a:ahLst/>
            <a:cxnLst/>
            <a:rect l="l" t="t" r="r" b="b"/>
            <a:pathLst>
              <a:path w="3154931" h="4150139">
                <a:moveTo>
                  <a:pt x="0" y="0"/>
                </a:moveTo>
                <a:lnTo>
                  <a:pt x="3154931" y="0"/>
                </a:lnTo>
                <a:lnTo>
                  <a:pt x="3154931" y="4150138"/>
                </a:lnTo>
                <a:lnTo>
                  <a:pt x="0" y="41501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4777" t="-13718" r="-696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 descr="Doczep sobie gąbki z tyłu kolan. "/>
          <p:cNvSpPr/>
          <p:nvPr/>
        </p:nvSpPr>
        <p:spPr>
          <a:xfrm>
            <a:off x="7520237" y="3068431"/>
            <a:ext cx="3071969" cy="4150139"/>
          </a:xfrm>
          <a:custGeom>
            <a:avLst/>
            <a:gdLst/>
            <a:ahLst/>
            <a:cxnLst/>
            <a:rect l="l" t="t" r="r" b="b"/>
            <a:pathLst>
              <a:path w="3071969" h="4150139">
                <a:moveTo>
                  <a:pt x="0" y="0"/>
                </a:moveTo>
                <a:lnTo>
                  <a:pt x="3071970" y="0"/>
                </a:lnTo>
                <a:lnTo>
                  <a:pt x="3071970" y="4150138"/>
                </a:lnTo>
                <a:lnTo>
                  <a:pt x="0" y="415013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11031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81972" y="7436662"/>
            <a:ext cx="5464913" cy="3643276"/>
          </a:xfrm>
          <a:custGeom>
            <a:avLst/>
            <a:gdLst/>
            <a:ahLst/>
            <a:cxnLst/>
            <a:rect l="l" t="t" r="r" b="b"/>
            <a:pathLst>
              <a:path w="5464913" h="3643276">
                <a:moveTo>
                  <a:pt x="0" y="0"/>
                </a:moveTo>
                <a:lnTo>
                  <a:pt x="5464914" y="0"/>
                </a:lnTo>
                <a:lnTo>
                  <a:pt x="5464914" y="3643276"/>
                </a:lnTo>
                <a:lnTo>
                  <a:pt x="0" y="364327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 descr="Doczep korki do dłoni za pomocą gumek recepturek."/>
          <p:cNvSpPr/>
          <p:nvPr/>
        </p:nvSpPr>
        <p:spPr>
          <a:xfrm flipH="1">
            <a:off x="-453931" y="3967046"/>
            <a:ext cx="5928865" cy="8893298"/>
          </a:xfrm>
          <a:custGeom>
            <a:avLst/>
            <a:gdLst/>
            <a:ahLst/>
            <a:cxnLst/>
            <a:rect l="l" t="t" r="r" b="b"/>
            <a:pathLst>
              <a:path w="5928865" h="8893298">
                <a:moveTo>
                  <a:pt x="5928866" y="0"/>
                </a:moveTo>
                <a:lnTo>
                  <a:pt x="0" y="0"/>
                </a:lnTo>
                <a:lnTo>
                  <a:pt x="0" y="8893298"/>
                </a:lnTo>
                <a:lnTo>
                  <a:pt x="5928866" y="8893298"/>
                </a:lnTo>
                <a:lnTo>
                  <a:pt x="5928866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 descr="Przyklej sobie patyczki higieniczne do palców.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 rot="7238257">
            <a:off x="13684257" y="-367206"/>
            <a:ext cx="9207486" cy="12276649"/>
          </a:xfrm>
          <a:custGeom>
            <a:avLst/>
            <a:gdLst/>
            <a:ahLst/>
            <a:cxnLst/>
            <a:rect l="l" t="t" r="r" b="b"/>
            <a:pathLst>
              <a:path w="9207486" h="12276649">
                <a:moveTo>
                  <a:pt x="0" y="0"/>
                </a:moveTo>
                <a:lnTo>
                  <a:pt x="9207486" y="0"/>
                </a:lnTo>
                <a:lnTo>
                  <a:pt x="9207486" y="12276649"/>
                </a:lnTo>
                <a:lnTo>
                  <a:pt x="0" y="1227664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 descr="Załóż rękawice narciarskie."/>
          <p:cNvSpPr/>
          <p:nvPr/>
        </p:nvSpPr>
        <p:spPr>
          <a:xfrm>
            <a:off x="10754488" y="3068431"/>
            <a:ext cx="3795911" cy="4150139"/>
          </a:xfrm>
          <a:custGeom>
            <a:avLst/>
            <a:gdLst/>
            <a:ahLst/>
            <a:cxnLst/>
            <a:rect l="l" t="t" r="r" b="b"/>
            <a:pathLst>
              <a:path w="3795911" h="4150139">
                <a:moveTo>
                  <a:pt x="0" y="0"/>
                </a:moveTo>
                <a:lnTo>
                  <a:pt x="3795911" y="0"/>
                </a:lnTo>
                <a:lnTo>
                  <a:pt x="3795911" y="4150138"/>
                </a:lnTo>
                <a:lnTo>
                  <a:pt x="0" y="415013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21952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221957">
            <a:off x="-1996616" y="-2118570"/>
            <a:ext cx="4370673" cy="4370673"/>
          </a:xfrm>
          <a:custGeom>
            <a:avLst/>
            <a:gdLst/>
            <a:ahLst/>
            <a:cxnLst/>
            <a:rect l="l" t="t" r="r" b="b"/>
            <a:pathLst>
              <a:path w="4370673" h="4370673">
                <a:moveTo>
                  <a:pt x="0" y="0"/>
                </a:moveTo>
                <a:lnTo>
                  <a:pt x="4370673" y="0"/>
                </a:lnTo>
                <a:lnTo>
                  <a:pt x="4370673" y="4370674"/>
                </a:lnTo>
                <a:lnTo>
                  <a:pt x="0" y="437067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3327241">
            <a:off x="6580345" y="1683956"/>
            <a:ext cx="15988061" cy="15148688"/>
          </a:xfrm>
          <a:custGeom>
            <a:avLst/>
            <a:gdLst/>
            <a:ahLst/>
            <a:cxnLst/>
            <a:rect l="l" t="t" r="r" b="b"/>
            <a:pathLst>
              <a:path w="15988061" h="15148688">
                <a:moveTo>
                  <a:pt x="0" y="0"/>
                </a:moveTo>
                <a:lnTo>
                  <a:pt x="15988061" y="0"/>
                </a:lnTo>
                <a:lnTo>
                  <a:pt x="15988061" y="15148688"/>
                </a:lnTo>
                <a:lnTo>
                  <a:pt x="0" y="151486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999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221957">
            <a:off x="-1981654" y="8101663"/>
            <a:ext cx="4370673" cy="4370673"/>
          </a:xfrm>
          <a:custGeom>
            <a:avLst/>
            <a:gdLst/>
            <a:ahLst/>
            <a:cxnLst/>
            <a:rect l="l" t="t" r="r" b="b"/>
            <a:pathLst>
              <a:path w="4370673" h="4370673">
                <a:moveTo>
                  <a:pt x="0" y="0"/>
                </a:moveTo>
                <a:lnTo>
                  <a:pt x="4370674" y="0"/>
                </a:lnTo>
                <a:lnTo>
                  <a:pt x="4370674" y="4370674"/>
                </a:lnTo>
                <a:lnTo>
                  <a:pt x="0" y="43706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TextBox 5"/>
          <p:cNvSpPr txBox="1">
            <a:spLocks noGrp="1"/>
          </p:cNvSpPr>
          <p:nvPr>
            <p:ph type="title" idx="4294967295"/>
          </p:nvPr>
        </p:nvSpPr>
        <p:spPr>
          <a:xfrm>
            <a:off x="5201868" y="525618"/>
            <a:ext cx="7884264" cy="58790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55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58" b="0" i="0" u="none" strike="noStrike" kern="1200" cap="none" spc="1118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Czas</a:t>
            </a:r>
            <a:r>
              <a:rPr kumimoji="0" lang="en-US" sz="3858" b="0" i="0" u="none" strike="noStrike" kern="1200" cap="none" spc="111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  <a:r>
              <a:rPr kumimoji="0" lang="en-US" sz="3858" b="0" i="0" u="none" strike="noStrike" kern="1200" cap="none" spc="1118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na</a:t>
            </a:r>
            <a:r>
              <a:rPr kumimoji="0" lang="en-US" sz="3858" b="0" i="0" u="none" strike="noStrike" kern="1200" cap="none" spc="111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  <a:r>
              <a:rPr kumimoji="0" lang="en-US" sz="3858" b="0" i="0" u="none" strike="noStrike" kern="1200" cap="none" spc="1118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działania</a:t>
            </a:r>
            <a:r>
              <a:rPr kumimoji="0" lang="en-US" sz="3858" b="0" i="0" u="none" strike="noStrike" kern="1200" cap="none" spc="111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!</a:t>
            </a:r>
          </a:p>
        </p:txBody>
      </p:sp>
      <p:sp>
        <p:nvSpPr>
          <p:cNvPr id="6" name="Freeform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8439" y="-209525"/>
            <a:ext cx="2788992" cy="3370671"/>
          </a:xfrm>
          <a:custGeom>
            <a:avLst/>
            <a:gdLst/>
            <a:ahLst/>
            <a:cxnLst/>
            <a:rect l="l" t="t" r="r" b="b"/>
            <a:pathLst>
              <a:path w="2788992" h="3370671">
                <a:moveTo>
                  <a:pt x="0" y="0"/>
                </a:moveTo>
                <a:lnTo>
                  <a:pt x="2788992" y="0"/>
                </a:lnTo>
                <a:lnTo>
                  <a:pt x="2788992" y="3370671"/>
                </a:lnTo>
                <a:lnTo>
                  <a:pt x="0" y="33706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52290" t="-18191" r="-61972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2819400" y="5860705"/>
            <a:ext cx="2594948" cy="5080943"/>
          </a:xfrm>
          <a:custGeom>
            <a:avLst/>
            <a:gdLst/>
            <a:ahLst/>
            <a:cxnLst/>
            <a:rect l="l" t="t" r="r" b="b"/>
            <a:pathLst>
              <a:path w="2594948" h="5080943">
                <a:moveTo>
                  <a:pt x="2594948" y="0"/>
                </a:moveTo>
                <a:lnTo>
                  <a:pt x="0" y="0"/>
                </a:lnTo>
                <a:lnTo>
                  <a:pt x="0" y="5080943"/>
                </a:lnTo>
                <a:lnTo>
                  <a:pt x="2594948" y="5080943"/>
                </a:lnTo>
                <a:lnTo>
                  <a:pt x="2594948" y="0"/>
                </a:lnTo>
                <a:close/>
              </a:path>
            </a:pathLst>
          </a:custGeom>
          <a:blipFill>
            <a:blip r:embed="rId9"/>
            <a:stretch>
              <a:fillRect l="-15267" r="-15267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862915" y="262421"/>
            <a:ext cx="4348088" cy="2898725"/>
          </a:xfrm>
          <a:custGeom>
            <a:avLst/>
            <a:gdLst/>
            <a:ahLst/>
            <a:cxnLst/>
            <a:rect l="l" t="t" r="r" b="b"/>
            <a:pathLst>
              <a:path w="4348088" h="2898725">
                <a:moveTo>
                  <a:pt x="4348088" y="0"/>
                </a:moveTo>
                <a:lnTo>
                  <a:pt x="0" y="0"/>
                </a:lnTo>
                <a:lnTo>
                  <a:pt x="0" y="2898725"/>
                </a:lnTo>
                <a:lnTo>
                  <a:pt x="4348088" y="2898725"/>
                </a:lnTo>
                <a:lnTo>
                  <a:pt x="4348088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391198" y="1407153"/>
            <a:ext cx="2839402" cy="4259104"/>
          </a:xfrm>
          <a:custGeom>
            <a:avLst/>
            <a:gdLst/>
            <a:ahLst/>
            <a:cxnLst/>
            <a:rect l="l" t="t" r="r" b="b"/>
            <a:pathLst>
              <a:path w="2839402" h="4259104">
                <a:moveTo>
                  <a:pt x="0" y="0"/>
                </a:moveTo>
                <a:lnTo>
                  <a:pt x="2839403" y="0"/>
                </a:lnTo>
                <a:lnTo>
                  <a:pt x="2839403" y="4259104"/>
                </a:lnTo>
                <a:lnTo>
                  <a:pt x="0" y="425910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TextBox 10"/>
          <p:cNvSpPr txBox="1"/>
          <p:nvPr/>
        </p:nvSpPr>
        <p:spPr>
          <a:xfrm>
            <a:off x="268439" y="3296246"/>
            <a:ext cx="4514050" cy="308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0"/>
              </a:lnSpc>
              <a:spcBef>
                <a:spcPct val="0"/>
              </a:spcBef>
            </a:pPr>
            <a:r>
              <a:rPr lang="en-US" sz="2008" dirty="0">
                <a:solidFill>
                  <a:srgbClr val="000000"/>
                </a:solidFill>
                <a:latin typeface="Now Bold"/>
              </a:rPr>
              <a:t>Z </a:t>
            </a:r>
            <a:r>
              <a:rPr lang="en-US" sz="2008" dirty="0" err="1">
                <a:solidFill>
                  <a:srgbClr val="000000"/>
                </a:solidFill>
                <a:latin typeface="Now Bold"/>
              </a:rPr>
              <a:t>ograniczonymi</a:t>
            </a:r>
            <a:r>
              <a:rPr lang="en-US" sz="2008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8" dirty="0" err="1">
                <a:solidFill>
                  <a:srgbClr val="000000"/>
                </a:solidFill>
                <a:latin typeface="Now Bold"/>
              </a:rPr>
              <a:t>zmysłami</a:t>
            </a:r>
            <a:r>
              <a:rPr lang="en-US" sz="2008" dirty="0">
                <a:solidFill>
                  <a:srgbClr val="000000"/>
                </a:solidFill>
                <a:latin typeface="Now Bold"/>
              </a:rPr>
              <a:t>...</a:t>
            </a:r>
          </a:p>
        </p:txBody>
      </p:sp>
      <p:sp>
        <p:nvSpPr>
          <p:cNvPr id="12" name="Freeform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287000" y="1554012"/>
            <a:ext cx="2741497" cy="4112245"/>
          </a:xfrm>
          <a:custGeom>
            <a:avLst/>
            <a:gdLst/>
            <a:ahLst/>
            <a:cxnLst/>
            <a:rect l="l" t="t" r="r" b="b"/>
            <a:pathLst>
              <a:path w="2741497" h="4112245">
                <a:moveTo>
                  <a:pt x="0" y="0"/>
                </a:moveTo>
                <a:lnTo>
                  <a:pt x="2741496" y="0"/>
                </a:lnTo>
                <a:lnTo>
                  <a:pt x="2741496" y="4112245"/>
                </a:lnTo>
                <a:lnTo>
                  <a:pt x="0" y="411224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Freeform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80092" y="2121250"/>
            <a:ext cx="4807650" cy="3545007"/>
          </a:xfrm>
          <a:custGeom>
            <a:avLst/>
            <a:gdLst/>
            <a:ahLst/>
            <a:cxnLst/>
            <a:rect l="l" t="t" r="r" b="b"/>
            <a:pathLst>
              <a:path w="4807650" h="3545007">
                <a:moveTo>
                  <a:pt x="0" y="0"/>
                </a:moveTo>
                <a:lnTo>
                  <a:pt x="4807650" y="0"/>
                </a:lnTo>
                <a:lnTo>
                  <a:pt x="4807650" y="3545007"/>
                </a:lnTo>
                <a:lnTo>
                  <a:pt x="0" y="354500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0605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4" name="Freeform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82000" y="4454816"/>
            <a:ext cx="4324554" cy="6486831"/>
          </a:xfrm>
          <a:custGeom>
            <a:avLst/>
            <a:gdLst/>
            <a:ahLst/>
            <a:cxnLst/>
            <a:rect l="l" t="t" r="r" b="b"/>
            <a:pathLst>
              <a:path w="4324554" h="6486831">
                <a:moveTo>
                  <a:pt x="0" y="0"/>
                </a:moveTo>
                <a:lnTo>
                  <a:pt x="4324554" y="0"/>
                </a:lnTo>
                <a:lnTo>
                  <a:pt x="4324554" y="6486832"/>
                </a:lnTo>
                <a:lnTo>
                  <a:pt x="0" y="648683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5" name="Freeform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14191137" y="5157509"/>
            <a:ext cx="4630263" cy="6945395"/>
          </a:xfrm>
          <a:custGeom>
            <a:avLst/>
            <a:gdLst/>
            <a:ahLst/>
            <a:cxnLst/>
            <a:rect l="l" t="t" r="r" b="b"/>
            <a:pathLst>
              <a:path w="4630263" h="6945395">
                <a:moveTo>
                  <a:pt x="4630264" y="0"/>
                </a:moveTo>
                <a:lnTo>
                  <a:pt x="0" y="0"/>
                </a:lnTo>
                <a:lnTo>
                  <a:pt x="0" y="6945396"/>
                </a:lnTo>
                <a:lnTo>
                  <a:pt x="4630264" y="6945396"/>
                </a:lnTo>
                <a:lnTo>
                  <a:pt x="4630264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6" name="TextBox 16"/>
          <p:cNvSpPr txBox="1"/>
          <p:nvPr/>
        </p:nvSpPr>
        <p:spPr>
          <a:xfrm>
            <a:off x="5211003" y="5630242"/>
            <a:ext cx="4285293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Napisz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"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gerohero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-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znajdź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starości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zawód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przyszłości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"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300799" y="5820810"/>
            <a:ext cx="2577001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44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Nawlecz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nitkę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igłę</a:t>
            </a:r>
            <a:endParaRPr lang="en-US" sz="2000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443652" y="5820810"/>
            <a:ext cx="2577001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44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Nalej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sobie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wody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napij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się</a:t>
            </a:r>
            <a:endParaRPr lang="en-US" sz="2000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58000" y="8288313"/>
            <a:ext cx="2797094" cy="1808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Załóż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i</a:t>
            </a:r>
            <a:endParaRPr lang="en-US" sz="2000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zawiąż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pl-PL" sz="2000" dirty="0">
                <a:solidFill>
                  <a:srgbClr val="000000"/>
                </a:solidFill>
                <a:latin typeface="Now Bold"/>
              </a:rPr>
              <a:t>s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obie</a:t>
            </a:r>
            <a:endParaRPr lang="en-US" sz="2000" dirty="0">
              <a:solidFill>
                <a:srgbClr val="000000"/>
              </a:solidFill>
              <a:latin typeface="Now Bold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pl-PL" sz="2000" dirty="0">
                <a:solidFill>
                  <a:srgbClr val="000000"/>
                </a:solidFill>
                <a:latin typeface="Now Bold"/>
              </a:rPr>
              <a:t>b</a:t>
            </a:r>
            <a:r>
              <a:rPr lang="en-US" sz="2000" dirty="0" err="1">
                <a:solidFill>
                  <a:srgbClr val="000000"/>
                </a:solidFill>
                <a:latin typeface="Now Bold"/>
              </a:rPr>
              <a:t>uty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;)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366706" y="9795331"/>
            <a:ext cx="2797094" cy="250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84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000000"/>
                </a:solidFill>
                <a:latin typeface="Now Bold"/>
              </a:rPr>
              <a:t>Proste</a:t>
            </a:r>
            <a:r>
              <a:rPr lang="en-US" sz="2000" dirty="0">
                <a:solidFill>
                  <a:srgbClr val="000000"/>
                </a:solidFill>
                <a:latin typeface="Now Bold"/>
              </a:rPr>
              <a:t>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221957">
            <a:off x="-2226728" y="7484326"/>
            <a:ext cx="4370673" cy="4370673"/>
          </a:xfrm>
          <a:custGeom>
            <a:avLst/>
            <a:gdLst/>
            <a:ahLst/>
            <a:cxnLst/>
            <a:rect l="l" t="t" r="r" b="b"/>
            <a:pathLst>
              <a:path w="4370673" h="4370673">
                <a:moveTo>
                  <a:pt x="0" y="0"/>
                </a:moveTo>
                <a:lnTo>
                  <a:pt x="4370673" y="0"/>
                </a:lnTo>
                <a:lnTo>
                  <a:pt x="4370673" y="4370673"/>
                </a:lnTo>
                <a:lnTo>
                  <a:pt x="0" y="43706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285532">
            <a:off x="-2226728" y="7902407"/>
            <a:ext cx="4370673" cy="4370673"/>
          </a:xfrm>
          <a:custGeom>
            <a:avLst/>
            <a:gdLst/>
            <a:ahLst/>
            <a:cxnLst/>
            <a:rect l="l" t="t" r="r" b="b"/>
            <a:pathLst>
              <a:path w="4370673" h="4370673">
                <a:moveTo>
                  <a:pt x="0" y="0"/>
                </a:moveTo>
                <a:lnTo>
                  <a:pt x="4370673" y="0"/>
                </a:lnTo>
                <a:lnTo>
                  <a:pt x="4370673" y="4370673"/>
                </a:lnTo>
                <a:lnTo>
                  <a:pt x="0" y="437067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59328">
            <a:off x="1969894" y="-1813605"/>
            <a:ext cx="17674894" cy="16746962"/>
          </a:xfrm>
          <a:custGeom>
            <a:avLst/>
            <a:gdLst/>
            <a:ahLst/>
            <a:cxnLst/>
            <a:rect l="l" t="t" r="r" b="b"/>
            <a:pathLst>
              <a:path w="17674894" h="16746962">
                <a:moveTo>
                  <a:pt x="0" y="0"/>
                </a:moveTo>
                <a:lnTo>
                  <a:pt x="17674894" y="0"/>
                </a:lnTo>
                <a:lnTo>
                  <a:pt x="17674894" y="16746962"/>
                </a:lnTo>
                <a:lnTo>
                  <a:pt x="0" y="167469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999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TextBox 8"/>
          <p:cNvSpPr txBox="1">
            <a:spLocks noGrp="1"/>
          </p:cNvSpPr>
          <p:nvPr>
            <p:ph type="title" idx="4294967295"/>
          </p:nvPr>
        </p:nvSpPr>
        <p:spPr>
          <a:xfrm>
            <a:off x="2990489" y="784874"/>
            <a:ext cx="12307023" cy="48765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77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928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Podziel</a:t>
            </a:r>
            <a:r>
              <a:rPr kumimoji="0" lang="en-US" sz="3200" b="0" i="0" u="none" strike="noStrike" kern="1200" cap="none" spc="928" normalizeH="0" baseline="0" noProof="0" dirty="0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928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się</a:t>
            </a:r>
            <a:r>
              <a:rPr kumimoji="0" lang="en-US" sz="3200" b="0" i="0" u="none" strike="noStrike" kern="1200" cap="none" spc="928" normalizeH="0" baseline="0" noProof="0" dirty="0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928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swoimi</a:t>
            </a:r>
            <a:r>
              <a:rPr kumimoji="0" lang="en-US" sz="3200" b="0" i="0" u="none" strike="noStrike" kern="1200" cap="none" spc="928" normalizeH="0" baseline="0" noProof="0" dirty="0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928" normalizeH="0" baseline="0" noProof="0" dirty="0" err="1">
                <a:ln>
                  <a:noFill/>
                </a:ln>
                <a:solidFill>
                  <a:srgbClr val="E4560A"/>
                </a:solidFill>
                <a:effectLst/>
                <a:uLnTx/>
                <a:uFillTx/>
                <a:latin typeface="Now Bold Bold"/>
                <a:ea typeface="+mn-ea"/>
                <a:cs typeface="+mn-cs"/>
              </a:rPr>
              <a:t>wrażeniami</a:t>
            </a:r>
            <a:endParaRPr kumimoji="0" lang="en-US" sz="3200" b="0" i="0" u="none" strike="noStrike" kern="1200" cap="none" spc="928" normalizeH="0" baseline="0" noProof="0" dirty="0">
              <a:ln>
                <a:noFill/>
              </a:ln>
              <a:solidFill>
                <a:srgbClr val="E4560A"/>
              </a:solidFill>
              <a:effectLst/>
              <a:uLnTx/>
              <a:uFillTx/>
              <a:latin typeface="Now Bold Bold"/>
              <a:ea typeface="+mn-ea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752600" y="2017923"/>
            <a:ext cx="12602275" cy="2885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88" lvl="1" indent="-226694">
              <a:lnSpc>
                <a:spcPts val="2477"/>
              </a:lnSpc>
              <a:buFont typeface="Arial"/>
              <a:buChar char="•"/>
            </a:pPr>
            <a:r>
              <a:rPr lang="en-US" sz="2099" dirty="0">
                <a:solidFill>
                  <a:srgbClr val="000000"/>
                </a:solidFill>
                <a:latin typeface="Now Bold Bold"/>
              </a:rPr>
              <a:t>Jak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czułaś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/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czułeś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się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podczas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wykonywania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ćwiczenia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?</a:t>
            </a:r>
          </a:p>
          <a:p>
            <a:pPr>
              <a:lnSpc>
                <a:spcPts val="2477"/>
              </a:lnSpc>
            </a:pPr>
            <a:endParaRPr lang="en-US" sz="2099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2477"/>
              </a:lnSpc>
            </a:pPr>
            <a:endParaRPr lang="en-US" sz="2099" dirty="0">
              <a:solidFill>
                <a:srgbClr val="000000"/>
              </a:solidFill>
              <a:latin typeface="Now Bold Bold"/>
            </a:endParaRPr>
          </a:p>
          <a:p>
            <a:pPr marL="453388" lvl="1" indent="-226694">
              <a:lnSpc>
                <a:spcPts val="2477"/>
              </a:lnSpc>
              <a:buFont typeface="Arial"/>
              <a:buChar char="•"/>
            </a:pPr>
            <a:r>
              <a:rPr lang="en-US" sz="2099" dirty="0">
                <a:solidFill>
                  <a:srgbClr val="000000"/>
                </a:solidFill>
                <a:latin typeface="Now Bold Bold"/>
              </a:rPr>
              <a:t>   Co ci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najbardziej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przeszkadzało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? </a:t>
            </a:r>
          </a:p>
          <a:p>
            <a:pPr>
              <a:lnSpc>
                <a:spcPts val="2477"/>
              </a:lnSpc>
            </a:pPr>
            <a:endParaRPr lang="en-US" sz="2099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2477"/>
              </a:lnSpc>
            </a:pPr>
            <a:endParaRPr lang="en-US" sz="2099" dirty="0">
              <a:solidFill>
                <a:srgbClr val="000000"/>
              </a:solidFill>
              <a:latin typeface="Now Bold Bold"/>
            </a:endParaRPr>
          </a:p>
          <a:p>
            <a:pPr marL="453388" lvl="1" indent="-226694">
              <a:lnSpc>
                <a:spcPts val="2477"/>
              </a:lnSpc>
              <a:buFont typeface="Arial"/>
              <a:buChar char="•"/>
            </a:pP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Czy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lepiej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zrozumiałaś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/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zrozumiałeś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pewne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zachowania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i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problemy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, z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jakimi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mierzą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się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osoby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starsze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? </a:t>
            </a:r>
          </a:p>
          <a:p>
            <a:pPr algn="ctr">
              <a:lnSpc>
                <a:spcPts val="2477"/>
              </a:lnSpc>
              <a:spcBef>
                <a:spcPct val="0"/>
              </a:spcBef>
            </a:pPr>
            <a:endParaRPr lang="en-US" sz="2099" spc="608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181600" y="4762500"/>
            <a:ext cx="7542258" cy="3836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Być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może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ćwiczenie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to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umożliwi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ci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zrozumienie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potrzeb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osób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starszych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.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Tę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wiedzę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przełożyć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możesz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zarówno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na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umiejętność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udzielenia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im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wsparcia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, ale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także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na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wybór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ścieżki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swojej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kariery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srebrnych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zawodach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*. </a:t>
            </a:r>
          </a:p>
          <a:p>
            <a:pPr>
              <a:lnSpc>
                <a:spcPct val="150000"/>
              </a:lnSpc>
            </a:pPr>
            <a:endParaRPr lang="en-US" sz="2099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en-US" sz="2099" dirty="0">
                <a:solidFill>
                  <a:srgbClr val="000000"/>
                </a:solidFill>
                <a:latin typeface="Now Bold Bold"/>
              </a:rPr>
              <a:t>W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jaki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sposób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?</a:t>
            </a:r>
          </a:p>
          <a:p>
            <a:pPr>
              <a:lnSpc>
                <a:spcPct val="150000"/>
              </a:lnSpc>
            </a:pPr>
            <a:endParaRPr lang="en-US" sz="2099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Postaramy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się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odpowiedzieć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na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kolejnej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099" dirty="0" err="1">
                <a:solidFill>
                  <a:srgbClr val="000000"/>
                </a:solidFill>
                <a:latin typeface="Now Bold Bold"/>
              </a:rPr>
              <a:t>lekcji</a:t>
            </a:r>
            <a:r>
              <a:rPr lang="en-US" sz="2099" dirty="0">
                <a:solidFill>
                  <a:srgbClr val="000000"/>
                </a:solidFill>
                <a:latin typeface="Now Bold Bold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543800" y="9570588"/>
            <a:ext cx="13074299" cy="274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4"/>
              </a:lnSpc>
              <a:spcBef>
                <a:spcPct val="0"/>
              </a:spcBef>
            </a:pPr>
            <a:r>
              <a:rPr lang="en-US" sz="1800" dirty="0">
                <a:solidFill>
                  <a:srgbClr val="000000"/>
                </a:solidFill>
                <a:latin typeface="Now Bold Bold"/>
              </a:rPr>
              <a:t>*</a:t>
            </a:r>
            <a:r>
              <a:rPr lang="pl-PL" sz="1800" dirty="0">
                <a:solidFill>
                  <a:srgbClr val="000000"/>
                </a:solidFill>
                <a:latin typeface="Now Bold Bold"/>
              </a:rPr>
              <a:t>Srebrne zawody to zawody świadczone na rzecz osó</a:t>
            </a:r>
            <a:r>
              <a:rPr lang="pl-PL" dirty="0">
                <a:solidFill>
                  <a:srgbClr val="000000"/>
                </a:solidFill>
                <a:latin typeface="Now Bold Bold"/>
              </a:rPr>
              <a:t>b starszych.</a:t>
            </a:r>
            <a:endParaRPr lang="en-US" sz="1800" dirty="0">
              <a:solidFill>
                <a:srgbClr val="000000"/>
              </a:solidFill>
              <a:latin typeface="Now Bold 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17B1A164-5F05-36F0-4A51-7E1A2C9A3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1930" y="1198949"/>
            <a:ext cx="1887178" cy="655008"/>
          </a:xfrm>
          <a:custGeom>
            <a:avLst/>
            <a:gdLst/>
            <a:ahLst/>
            <a:cxnLst/>
            <a:rect l="l" t="t" r="r" b="b"/>
            <a:pathLst>
              <a:path w="1887178" h="655008">
                <a:moveTo>
                  <a:pt x="0" y="0"/>
                </a:moveTo>
                <a:lnTo>
                  <a:pt x="1887178" y="0"/>
                </a:lnTo>
                <a:lnTo>
                  <a:pt x="1887178" y="655008"/>
                </a:lnTo>
                <a:lnTo>
                  <a:pt x="0" y="6550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8" descr="Centrum Edukacji Gerontologicznej">
            <a:extLst>
              <a:ext uri="{FF2B5EF4-FFF2-40B4-BE49-F238E27FC236}">
                <a16:creationId xmlns:a16="http://schemas.microsoft.com/office/drawing/2014/main" id="{0496B20B-F0EE-AD9A-BBED-CE69703C6194}"/>
              </a:ext>
            </a:extLst>
          </p:cNvPr>
          <p:cNvSpPr/>
          <p:nvPr/>
        </p:nvSpPr>
        <p:spPr>
          <a:xfrm>
            <a:off x="5120174" y="1063681"/>
            <a:ext cx="2655441" cy="790276"/>
          </a:xfrm>
          <a:custGeom>
            <a:avLst/>
            <a:gdLst/>
            <a:ahLst/>
            <a:cxnLst/>
            <a:rect l="l" t="t" r="r" b="b"/>
            <a:pathLst>
              <a:path w="2655441" h="790276">
                <a:moveTo>
                  <a:pt x="0" y="0"/>
                </a:moveTo>
                <a:lnTo>
                  <a:pt x="2655442" y="0"/>
                </a:lnTo>
                <a:lnTo>
                  <a:pt x="2655442" y="790276"/>
                </a:lnTo>
                <a:lnTo>
                  <a:pt x="0" y="7902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444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328717F1-BDAE-2953-7A92-250EC32A932A}"/>
              </a:ext>
            </a:extLst>
          </p:cNvPr>
          <p:cNvSpPr txBox="1"/>
          <p:nvPr/>
        </p:nvSpPr>
        <p:spPr>
          <a:xfrm>
            <a:off x="2687832" y="2764270"/>
            <a:ext cx="13404028" cy="48186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Projekt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innowacyjny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„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G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erohero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-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znajdź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starości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zawód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przyszłości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”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realizowany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jest w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ramach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projektu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grantowego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br>
              <a:rPr lang="pl-PL" sz="1500" dirty="0">
                <a:solidFill>
                  <a:srgbClr val="000000"/>
                </a:solidFill>
                <a:latin typeface="Now Bold Bold"/>
              </a:rPr>
            </a:br>
            <a:r>
              <a:rPr lang="en-US" sz="1500" dirty="0">
                <a:solidFill>
                  <a:srgbClr val="000000"/>
                </a:solidFill>
                <a:latin typeface="Now Bold Bold"/>
              </a:rPr>
              <a:t>„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T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ransferhub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Inkubator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innowacji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społecznych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obszarze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zatrudnienia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”,www.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t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ransferhub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.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p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l</a:t>
            </a: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pl-PL" sz="1500" spc="68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pl-PL" sz="1500" spc="68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pl-PL" sz="1500" dirty="0">
                <a:solidFill>
                  <a:srgbClr val="000000"/>
                </a:solidFill>
                <a:latin typeface="Now Bold Bold"/>
              </a:rPr>
              <a:t>Licencja</a:t>
            </a:r>
          </a:p>
          <a:p>
            <a:pPr>
              <a:lnSpc>
                <a:spcPct val="150000"/>
              </a:lnSpc>
            </a:pP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pl-PL" sz="1500" dirty="0">
                <a:solidFill>
                  <a:srgbClr val="000000"/>
                </a:solidFill>
                <a:latin typeface="Now Bold Bold"/>
              </a:rPr>
              <a:t>Niniejszy materiał opublikowany jest na licencji CC BY 4.0 (Creative </a:t>
            </a:r>
            <a:r>
              <a:rPr lang="pl-PL" sz="1500" dirty="0" err="1">
                <a:solidFill>
                  <a:srgbClr val="000000"/>
                </a:solidFill>
                <a:latin typeface="Now Bold Bold"/>
              </a:rPr>
              <a:t>Commons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-Uznanie autorstwa-4.0 Międzynarodowe (CC BY 4.0)). Szczegóły licencji znajdziesz </a:t>
            </a:r>
            <a:r>
              <a:rPr lang="pl-PL" sz="1500" dirty="0">
                <a:solidFill>
                  <a:srgbClr val="000000"/>
                </a:solidFill>
                <a:latin typeface="Now Bold Bold"/>
                <a:hlinkClick r:id="rId4"/>
              </a:rPr>
              <a:t>TUTAJ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.</a:t>
            </a:r>
          </a:p>
          <a:p>
            <a:pPr>
              <a:lnSpc>
                <a:spcPct val="150000"/>
              </a:lnSpc>
            </a:pP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pl-PL" sz="1500" dirty="0">
                <a:solidFill>
                  <a:srgbClr val="000000"/>
                </a:solidFill>
                <a:latin typeface="Now Bold Bold"/>
              </a:rPr>
              <a:t>Co do zasady masz prawo do korzystania, używania i remiksowania niniejszego materiału w celach komercyjnych i nie komercyjnych, przy jednoczesnej konieczności podania autorów materiału. Prosimy również abyś podał/a informację, że przewodnik powstał w ramach projektu „</a:t>
            </a:r>
            <a:r>
              <a:rPr lang="pl-PL" sz="1500" dirty="0" err="1">
                <a:solidFill>
                  <a:srgbClr val="000000"/>
                </a:solidFill>
                <a:latin typeface="Now Bold Bold"/>
              </a:rPr>
              <a:t>TransferHUB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 - inkubator innowacji społecznych w obszarze zatrudnienia”, </a:t>
            </a:r>
            <a:r>
              <a:rPr lang="pl-PL" sz="1500" dirty="0">
                <a:solidFill>
                  <a:srgbClr val="000000"/>
                </a:solidFill>
                <a:latin typeface="Now Bold Bold"/>
                <a:hlinkClick r:id="rId5"/>
              </a:rPr>
              <a:t>www.transferhub.pl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1500" spc="688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13" name="Freeform 4" descr="Fundusze Europejskie. Wiedza Edukacja Rozwój&#10;&#10;">
            <a:extLst>
              <a:ext uri="{FF2B5EF4-FFF2-40B4-BE49-F238E27FC236}">
                <a16:creationId xmlns:a16="http://schemas.microsoft.com/office/drawing/2014/main" id="{A25444DF-6438-7C93-2A40-086E1BB04D97}"/>
              </a:ext>
            </a:extLst>
          </p:cNvPr>
          <p:cNvSpPr/>
          <p:nvPr/>
        </p:nvSpPr>
        <p:spPr>
          <a:xfrm>
            <a:off x="2687831" y="8197990"/>
            <a:ext cx="3305110" cy="1422540"/>
          </a:xfrm>
          <a:custGeom>
            <a:avLst/>
            <a:gdLst/>
            <a:ahLst/>
            <a:cxnLst/>
            <a:rect l="l" t="t" r="r" b="b"/>
            <a:pathLst>
              <a:path w="3305110" h="1422540">
                <a:moveTo>
                  <a:pt x="0" y="0"/>
                </a:moveTo>
                <a:lnTo>
                  <a:pt x="3305110" y="0"/>
                </a:lnTo>
                <a:lnTo>
                  <a:pt x="3305110" y="1422540"/>
                </a:lnTo>
                <a:lnTo>
                  <a:pt x="0" y="14225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119781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4" name="Freeform 6" descr="Rzeczpospolita Polska">
            <a:extLst>
              <a:ext uri="{FF2B5EF4-FFF2-40B4-BE49-F238E27FC236}">
                <a16:creationId xmlns:a16="http://schemas.microsoft.com/office/drawing/2014/main" id="{E6774A69-B25C-ACDD-F37F-A1648AAB6185}"/>
              </a:ext>
            </a:extLst>
          </p:cNvPr>
          <p:cNvSpPr/>
          <p:nvPr/>
        </p:nvSpPr>
        <p:spPr>
          <a:xfrm>
            <a:off x="7513971" y="8348673"/>
            <a:ext cx="3260059" cy="1121175"/>
          </a:xfrm>
          <a:custGeom>
            <a:avLst/>
            <a:gdLst/>
            <a:ahLst/>
            <a:cxnLst/>
            <a:rect l="l" t="t" r="r" b="b"/>
            <a:pathLst>
              <a:path w="3260059" h="1121175">
                <a:moveTo>
                  <a:pt x="0" y="0"/>
                </a:moveTo>
                <a:lnTo>
                  <a:pt x="3260058" y="0"/>
                </a:lnTo>
                <a:lnTo>
                  <a:pt x="3260058" y="1121175"/>
                </a:lnTo>
                <a:lnTo>
                  <a:pt x="0" y="112117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43" r="-174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5" name="Freeform 9" descr="Unia Europejska. Europejski Fundusz Społeczny">
            <a:extLst>
              <a:ext uri="{FF2B5EF4-FFF2-40B4-BE49-F238E27FC236}">
                <a16:creationId xmlns:a16="http://schemas.microsoft.com/office/drawing/2014/main" id="{78617EF0-A455-3201-9F03-48E4C8FE61FA}"/>
              </a:ext>
            </a:extLst>
          </p:cNvPr>
          <p:cNvSpPr/>
          <p:nvPr/>
        </p:nvSpPr>
        <p:spPr>
          <a:xfrm>
            <a:off x="11795519" y="8197990"/>
            <a:ext cx="4296341" cy="1422540"/>
          </a:xfrm>
          <a:custGeom>
            <a:avLst/>
            <a:gdLst/>
            <a:ahLst/>
            <a:cxnLst/>
            <a:rect l="l" t="t" r="r" b="b"/>
            <a:pathLst>
              <a:path w="4296341" h="1422540">
                <a:moveTo>
                  <a:pt x="0" y="0"/>
                </a:moveTo>
                <a:lnTo>
                  <a:pt x="4296341" y="0"/>
                </a:lnTo>
                <a:lnTo>
                  <a:pt x="4296341" y="1422540"/>
                </a:lnTo>
                <a:lnTo>
                  <a:pt x="0" y="14225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6907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EC04C291-5AD4-F43A-AFED-A27CF6EF9D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071" y="4543936"/>
            <a:ext cx="1537050" cy="54622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5EAE3D2026A544C830B05C9D67ED209" ma:contentTypeVersion="14" ma:contentTypeDescription="Utwórz nowy dokument." ma:contentTypeScope="" ma:versionID="245e878fc096aee137545eb32fb58737">
  <xsd:schema xmlns:xsd="http://www.w3.org/2001/XMLSchema" xmlns:xs="http://www.w3.org/2001/XMLSchema" xmlns:p="http://schemas.microsoft.com/office/2006/metadata/properties" xmlns:ns2="cd412cd0-5f52-4f51-abc9-7df49f10145c" xmlns:ns3="f31e144d-8db4-48cd-95c2-7b9caf1849df" targetNamespace="http://schemas.microsoft.com/office/2006/metadata/properties" ma:root="true" ma:fieldsID="1035201f809c9f9fd78f5b93394ad73a" ns2:_="" ns3:_="">
    <xsd:import namespace="cd412cd0-5f52-4f51-abc9-7df49f10145c"/>
    <xsd:import namespace="f31e144d-8db4-48cd-95c2-7b9caf1849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412cd0-5f52-4f51-abc9-7df49f1014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Tagi obrazów" ma:readOnly="false" ma:fieldId="{5cf76f15-5ced-4ddc-b409-7134ff3c332f}" ma:taxonomyMulti="true" ma:sspId="308dee71-dfd1-46bf-bb76-327aefb6513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1e144d-8db4-48cd-95c2-7b9caf1849d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dbb2af9e-c981-4c15-b995-64b6b652dcc1}" ma:internalName="TaxCatchAll" ma:showField="CatchAllData" ma:web="f31e144d-8db4-48cd-95c2-7b9caf1849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31e144d-8db4-48cd-95c2-7b9caf1849df" xsi:nil="true"/>
    <lcf76f155ced4ddcb4097134ff3c332f xmlns="cd412cd0-5f52-4f51-abc9-7df49f10145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A2E8761-EDC4-4124-9476-EF7A019A296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F9D79F-DC06-4278-82F6-D16767A9573F}"/>
</file>

<file path=customXml/itemProps3.xml><?xml version="1.0" encoding="utf-8"?>
<ds:datastoreItem xmlns:ds="http://schemas.openxmlformats.org/officeDocument/2006/customXml" ds:itemID="{47562E59-46D2-4D51-98FD-F407B0708B61}">
  <ds:schemaRefs>
    <ds:schemaRef ds:uri="http://schemas.microsoft.com/office/2006/metadata/properties"/>
    <ds:schemaRef ds:uri="http://schemas.microsoft.com/office/infopath/2007/PartnerControls"/>
    <ds:schemaRef ds:uri="f31e144d-8db4-48cd-95c2-7b9caf1849df"/>
    <ds:schemaRef ds:uri="cd412cd0-5f52-4f51-abc9-7df49f10145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436</Words>
  <Application>Microsoft Office PowerPoint</Application>
  <PresentationFormat>Niestandardowy</PresentationFormat>
  <Paragraphs>59</Paragraphs>
  <Slides>7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12" baseType="lpstr">
      <vt:lpstr>Now Bold Bold</vt:lpstr>
      <vt:lpstr>Arial</vt:lpstr>
      <vt:lpstr>Calibri</vt:lpstr>
      <vt:lpstr>Now Bold</vt:lpstr>
      <vt:lpstr>Office Theme</vt:lpstr>
      <vt:lpstr>LEKCJA II </vt:lpstr>
      <vt:lpstr>Symulator starości</vt:lpstr>
      <vt:lpstr>Symulator starości</vt:lpstr>
      <vt:lpstr>Symulator starości</vt:lpstr>
      <vt:lpstr>Czas na działania!</vt:lpstr>
      <vt:lpstr>Podziel się swoimi wrażeniami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- LEKCJA II</dc:title>
  <dc:creator>wero</dc:creator>
  <cp:lastModifiedBy>Maciej Koczanowicz</cp:lastModifiedBy>
  <cp:revision>11</cp:revision>
  <dcterms:created xsi:type="dcterms:W3CDTF">2006-08-16T00:00:00Z</dcterms:created>
  <dcterms:modified xsi:type="dcterms:W3CDTF">2023-09-08T12:06:29Z</dcterms:modified>
  <dc:identifier>DAEygEfkkJo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0x01010065EAE3D2026A544C830B05C9D67ED209</vt:lpwstr>
  </property>
</Properties>
</file>